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theme/theme2.xml" ContentType="application/vnd.openxmlformats-officedocument.theme+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ink/ink1.xml" ContentType="application/inkml+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96" r:id="rId2"/>
    <p:sldMasterId id="2147483746" r:id="rId3"/>
  </p:sldMasterIdLst>
  <p:notesMasterIdLst>
    <p:notesMasterId r:id="rId68"/>
  </p:notesMasterIdLst>
  <p:sldIdLst>
    <p:sldId id="256" r:id="rId4"/>
    <p:sldId id="2147482839" r:id="rId5"/>
    <p:sldId id="258" r:id="rId6"/>
    <p:sldId id="259" r:id="rId7"/>
    <p:sldId id="260" r:id="rId8"/>
    <p:sldId id="262" r:id="rId9"/>
    <p:sldId id="266" r:id="rId10"/>
    <p:sldId id="263" r:id="rId11"/>
    <p:sldId id="265" r:id="rId12"/>
    <p:sldId id="296" r:id="rId13"/>
    <p:sldId id="297" r:id="rId14"/>
    <p:sldId id="271" r:id="rId15"/>
    <p:sldId id="2147482848" r:id="rId16"/>
    <p:sldId id="2147481890" r:id="rId17"/>
    <p:sldId id="2147480774" r:id="rId18"/>
    <p:sldId id="2147482842" r:id="rId19"/>
    <p:sldId id="293" r:id="rId20"/>
    <p:sldId id="2147482844" r:id="rId21"/>
    <p:sldId id="2147481906" r:id="rId22"/>
    <p:sldId id="2147482834" r:id="rId23"/>
    <p:sldId id="2147481875" r:id="rId24"/>
    <p:sldId id="2147481886" r:id="rId25"/>
    <p:sldId id="2147481885" r:id="rId26"/>
    <p:sldId id="2147482835" r:id="rId27"/>
    <p:sldId id="273" r:id="rId28"/>
    <p:sldId id="2147481821" r:id="rId29"/>
    <p:sldId id="2147481867" r:id="rId30"/>
    <p:sldId id="316" r:id="rId31"/>
    <p:sldId id="323" r:id="rId32"/>
    <p:sldId id="285" r:id="rId33"/>
    <p:sldId id="2147481736" r:id="rId34"/>
    <p:sldId id="2147479553" r:id="rId35"/>
    <p:sldId id="284" r:id="rId36"/>
    <p:sldId id="2147482851" r:id="rId37"/>
    <p:sldId id="2147482846" r:id="rId38"/>
    <p:sldId id="287" r:id="rId39"/>
    <p:sldId id="300" r:id="rId40"/>
    <p:sldId id="2147482845" r:id="rId41"/>
    <p:sldId id="310" r:id="rId42"/>
    <p:sldId id="267" r:id="rId43"/>
    <p:sldId id="319" r:id="rId44"/>
    <p:sldId id="321" r:id="rId45"/>
    <p:sldId id="302" r:id="rId46"/>
    <p:sldId id="299" r:id="rId47"/>
    <p:sldId id="304" r:id="rId48"/>
    <p:sldId id="306" r:id="rId49"/>
    <p:sldId id="307" r:id="rId50"/>
    <p:sldId id="309" r:id="rId51"/>
    <p:sldId id="278" r:id="rId52"/>
    <p:sldId id="279" r:id="rId53"/>
    <p:sldId id="2147482847" r:id="rId54"/>
    <p:sldId id="2147479566" r:id="rId55"/>
    <p:sldId id="2147479559" r:id="rId56"/>
    <p:sldId id="2147479569" r:id="rId57"/>
    <p:sldId id="2147481846" r:id="rId58"/>
    <p:sldId id="269" r:id="rId59"/>
    <p:sldId id="2147481909" r:id="rId60"/>
    <p:sldId id="2147482838" r:id="rId61"/>
    <p:sldId id="2147482850" r:id="rId62"/>
    <p:sldId id="282" r:id="rId63"/>
    <p:sldId id="2147482849" r:id="rId64"/>
    <p:sldId id="298" r:id="rId65"/>
    <p:sldId id="257" r:id="rId66"/>
    <p:sldId id="270" r:id="rId6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6DDCE252-CA90-1C4B-B33B-1CC619759563}">
          <p14:sldIdLst>
            <p14:sldId id="256"/>
            <p14:sldId id="2147482839"/>
          </p14:sldIdLst>
        </p14:section>
        <p14:section name="Act 1: Do you need an AI?" id="{0B026826-BDE5-6E4A-AF7E-5CFB78D8C456}">
          <p14:sldIdLst>
            <p14:sldId id="258"/>
            <p14:sldId id="259"/>
            <p14:sldId id="260"/>
            <p14:sldId id="262"/>
          </p14:sldIdLst>
        </p14:section>
        <p14:section name="Act 2: AI is not just LLMs and GPT" id="{60ED46CD-00AB-E841-9C29-BF44CFC1006A}">
          <p14:sldIdLst>
            <p14:sldId id="266"/>
            <p14:sldId id="263"/>
            <p14:sldId id="265"/>
            <p14:sldId id="296"/>
            <p14:sldId id="297"/>
            <p14:sldId id="271"/>
            <p14:sldId id="2147482848"/>
            <p14:sldId id="2147481890"/>
            <p14:sldId id="2147480774"/>
            <p14:sldId id="2147482842"/>
            <p14:sldId id="293"/>
            <p14:sldId id="2147482844"/>
            <p14:sldId id="2147481906"/>
            <p14:sldId id="2147482834"/>
            <p14:sldId id="2147481875"/>
            <p14:sldId id="2147481886"/>
            <p14:sldId id="2147481885"/>
            <p14:sldId id="2147482835"/>
            <p14:sldId id="273"/>
            <p14:sldId id="2147481821"/>
            <p14:sldId id="2147481867"/>
            <p14:sldId id="316"/>
            <p14:sldId id="323"/>
          </p14:sldIdLst>
        </p14:section>
        <p14:section name="Act 3: Building AI Applications in Python" id="{5DBE0858-0F04-9648-BB60-7B06A5F5A09B}">
          <p14:sldIdLst>
            <p14:sldId id="285"/>
            <p14:sldId id="2147481736"/>
            <p14:sldId id="2147479553"/>
            <p14:sldId id="284"/>
            <p14:sldId id="2147482851"/>
          </p14:sldIdLst>
        </p14:section>
        <p14:section name="Act 4: Considerations for Production" id="{A94CA651-A128-E844-8D96-697B3C27A88E}">
          <p14:sldIdLst>
            <p14:sldId id="2147482846"/>
            <p14:sldId id="287"/>
            <p14:sldId id="300"/>
            <p14:sldId id="2147482845"/>
            <p14:sldId id="310"/>
            <p14:sldId id="267"/>
            <p14:sldId id="319"/>
            <p14:sldId id="321"/>
            <p14:sldId id="302"/>
            <p14:sldId id="299"/>
            <p14:sldId id="304"/>
            <p14:sldId id="306"/>
            <p14:sldId id="307"/>
            <p14:sldId id="309"/>
            <p14:sldId id="278"/>
            <p14:sldId id="279"/>
            <p14:sldId id="2147482847"/>
            <p14:sldId id="2147479566"/>
            <p14:sldId id="2147479559"/>
            <p14:sldId id="2147479569"/>
            <p14:sldId id="2147481846"/>
            <p14:sldId id="269"/>
            <p14:sldId id="2147481909"/>
            <p14:sldId id="2147482838"/>
            <p14:sldId id="2147482850"/>
          </p14:sldIdLst>
        </p14:section>
        <p14:section name="Wrap Up" id="{29604660-1705-EB48-AE5D-A6D8ED89A51A}">
          <p14:sldIdLst>
            <p14:sldId id="282"/>
            <p14:sldId id="2147482849"/>
            <p14:sldId id="298"/>
            <p14:sldId id="257"/>
            <p14:sldId id="27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49697" autoAdjust="0"/>
  </p:normalViewPr>
  <p:slideViewPr>
    <p:cSldViewPr snapToGrid="0">
      <p:cViewPr varScale="1">
        <p:scale>
          <a:sx n="32" d="100"/>
          <a:sy n="32" d="100"/>
        </p:scale>
        <p:origin x="1072" y="2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notesMaster" Target="notesMasters/notesMaster1.xml"/><Relationship Id="rId7" Type="http://schemas.openxmlformats.org/officeDocument/2006/relationships/slide" Target="slides/slide4.xml"/><Relationship Id="rId71"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slide" Target="slides/slide63.xml"/><Relationship Id="rId5" Type="http://schemas.openxmlformats.org/officeDocument/2006/relationships/slide" Target="slides/slide2.xml"/><Relationship Id="rId61" Type="http://schemas.openxmlformats.org/officeDocument/2006/relationships/slide" Target="slides/slide58.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presProps" Target="presProps.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scatterChart>
        <c:scatterStyle val="lineMarker"/>
        <c:varyColors val="0"/>
        <c:ser>
          <c:idx val="0"/>
          <c:order val="0"/>
          <c:tx>
            <c:strRef>
              <c:f>Sheet1!$B$1</c:f>
              <c:strCache>
                <c:ptCount val="1"/>
                <c:pt idx="0">
                  <c:v>Y-Values</c:v>
                </c:pt>
              </c:strCache>
            </c:strRef>
          </c:tx>
          <c:spPr>
            <a:ln w="31750" cap="rnd">
              <a:solidFill>
                <a:schemeClr val="accent3"/>
              </a:solidFill>
              <a:round/>
            </a:ln>
            <a:effectLst/>
          </c:spPr>
          <c:marker>
            <c:symbol val="circle"/>
            <c:size val="5"/>
            <c:spPr>
              <a:solidFill>
                <a:schemeClr val="accent3"/>
              </a:solidFill>
              <a:ln w="9525">
                <a:noFill/>
              </a:ln>
              <a:effectLst/>
            </c:spPr>
          </c:marker>
          <c:xVal>
            <c:numRef>
              <c:f>Sheet1!$A$2:$A$5</c:f>
              <c:numCache>
                <c:formatCode>General</c:formatCode>
                <c:ptCount val="4"/>
                <c:pt idx="0">
                  <c:v>5</c:v>
                </c:pt>
                <c:pt idx="1">
                  <c:v>10</c:v>
                </c:pt>
                <c:pt idx="2">
                  <c:v>20</c:v>
                </c:pt>
                <c:pt idx="3">
                  <c:v>30</c:v>
                </c:pt>
              </c:numCache>
            </c:numRef>
          </c:xVal>
          <c:yVal>
            <c:numRef>
              <c:f>Sheet1!$B$2:$B$5</c:f>
              <c:numCache>
                <c:formatCode>General</c:formatCode>
                <c:ptCount val="4"/>
                <c:pt idx="0">
                  <c:v>74</c:v>
                </c:pt>
                <c:pt idx="1">
                  <c:v>66</c:v>
                </c:pt>
                <c:pt idx="2">
                  <c:v>61</c:v>
                </c:pt>
                <c:pt idx="3">
                  <c:v>57</c:v>
                </c:pt>
              </c:numCache>
            </c:numRef>
          </c:yVal>
          <c:smooth val="0"/>
          <c:extLst>
            <c:ext xmlns:c16="http://schemas.microsoft.com/office/drawing/2014/chart" uri="{C3380CC4-5D6E-409C-BE32-E72D297353CC}">
              <c16:uniqueId val="{00000000-5292-AB40-B1F9-CE3697347596}"/>
            </c:ext>
          </c:extLst>
        </c:ser>
        <c:ser>
          <c:idx val="1"/>
          <c:order val="1"/>
          <c:tx>
            <c:strRef>
              <c:f>Sheet1!$C$1</c:f>
              <c:strCache>
                <c:ptCount val="1"/>
                <c:pt idx="0">
                  <c:v>Column1</c:v>
                </c:pt>
              </c:strCache>
            </c:strRef>
          </c:tx>
          <c:spPr>
            <a:ln w="19050" cap="rnd">
              <a:solidFill>
                <a:schemeClr val="accent2"/>
              </a:solidFill>
              <a:round/>
            </a:ln>
            <a:effectLst/>
          </c:spPr>
          <c:marker>
            <c:symbol val="circle"/>
            <c:size val="5"/>
            <c:spPr>
              <a:solidFill>
                <a:schemeClr val="accent2"/>
              </a:solidFill>
              <a:ln w="9525">
                <a:solidFill>
                  <a:schemeClr val="accent2"/>
                </a:solidFill>
              </a:ln>
              <a:effectLst/>
            </c:spPr>
          </c:marker>
          <c:xVal>
            <c:numRef>
              <c:f>Sheet1!$A$2:$A$5</c:f>
              <c:numCache>
                <c:formatCode>General</c:formatCode>
                <c:ptCount val="4"/>
                <c:pt idx="0">
                  <c:v>5</c:v>
                </c:pt>
                <c:pt idx="1">
                  <c:v>10</c:v>
                </c:pt>
                <c:pt idx="2">
                  <c:v>20</c:v>
                </c:pt>
                <c:pt idx="3">
                  <c:v>30</c:v>
                </c:pt>
              </c:numCache>
            </c:numRef>
          </c:xVal>
          <c:yVal>
            <c:numRef>
              <c:f>Sheet1!$C$2:$C$5</c:f>
              <c:numCache>
                <c:formatCode>General</c:formatCode>
                <c:ptCount val="4"/>
                <c:pt idx="0">
                  <c:v>5</c:v>
                </c:pt>
                <c:pt idx="1">
                  <c:v>10</c:v>
                </c:pt>
                <c:pt idx="2">
                  <c:v>20</c:v>
                </c:pt>
                <c:pt idx="3">
                  <c:v>30</c:v>
                </c:pt>
              </c:numCache>
            </c:numRef>
          </c:yVal>
          <c:smooth val="0"/>
          <c:extLst>
            <c:ext xmlns:c16="http://schemas.microsoft.com/office/drawing/2014/chart" uri="{C3380CC4-5D6E-409C-BE32-E72D297353CC}">
              <c16:uniqueId val="{00000001-5292-AB40-B1F9-CE3697347596}"/>
            </c:ext>
          </c:extLst>
        </c:ser>
        <c:ser>
          <c:idx val="2"/>
          <c:order val="2"/>
          <c:tx>
            <c:strRef>
              <c:f>Sheet1!$D$1</c:f>
              <c:strCache>
                <c:ptCount val="1"/>
                <c:pt idx="0">
                  <c:v>Column2</c:v>
                </c:pt>
              </c:strCache>
            </c:strRef>
          </c:tx>
          <c:spPr>
            <a:ln w="31750" cap="rnd">
              <a:solidFill>
                <a:schemeClr val="accent5"/>
              </a:solidFill>
              <a:round/>
            </a:ln>
            <a:effectLst/>
          </c:spPr>
          <c:marker>
            <c:symbol val="circle"/>
            <c:size val="5"/>
            <c:spPr>
              <a:solidFill>
                <a:schemeClr val="accent5"/>
              </a:solidFill>
              <a:ln w="9525">
                <a:noFill/>
              </a:ln>
              <a:effectLst/>
            </c:spPr>
          </c:marker>
          <c:xVal>
            <c:numRef>
              <c:f>Sheet1!$A$2:$A$5</c:f>
              <c:numCache>
                <c:formatCode>General</c:formatCode>
                <c:ptCount val="4"/>
                <c:pt idx="0">
                  <c:v>5</c:v>
                </c:pt>
                <c:pt idx="1">
                  <c:v>10</c:v>
                </c:pt>
                <c:pt idx="2">
                  <c:v>20</c:v>
                </c:pt>
                <c:pt idx="3">
                  <c:v>30</c:v>
                </c:pt>
              </c:numCache>
            </c:numRef>
          </c:xVal>
          <c:yVal>
            <c:numRef>
              <c:f>Sheet1!$D$2:$D$5</c:f>
              <c:numCache>
                <c:formatCode>General</c:formatCode>
                <c:ptCount val="4"/>
                <c:pt idx="0">
                  <c:v>66</c:v>
                </c:pt>
                <c:pt idx="1">
                  <c:v>63</c:v>
                </c:pt>
                <c:pt idx="2">
                  <c:v>58</c:v>
                </c:pt>
                <c:pt idx="3">
                  <c:v>55</c:v>
                </c:pt>
              </c:numCache>
            </c:numRef>
          </c:yVal>
          <c:smooth val="0"/>
          <c:extLst>
            <c:ext xmlns:c16="http://schemas.microsoft.com/office/drawing/2014/chart" uri="{C3380CC4-5D6E-409C-BE32-E72D297353CC}">
              <c16:uniqueId val="{00000002-5292-AB40-B1F9-CE3697347596}"/>
            </c:ext>
          </c:extLst>
        </c:ser>
        <c:ser>
          <c:idx val="3"/>
          <c:order val="3"/>
          <c:tx>
            <c:strRef>
              <c:f>Sheet1!$E$1</c:f>
              <c:strCache>
                <c:ptCount val="1"/>
                <c:pt idx="0">
                  <c:v>Column3</c:v>
                </c:pt>
              </c:strCache>
            </c:strRef>
          </c:tx>
          <c:spPr>
            <a:ln w="19050" cap="rnd">
              <a:solidFill>
                <a:schemeClr val="accent4"/>
              </a:solidFill>
              <a:round/>
            </a:ln>
            <a:effectLst/>
          </c:spPr>
          <c:marker>
            <c:symbol val="circle"/>
            <c:size val="5"/>
            <c:spPr>
              <a:solidFill>
                <a:schemeClr val="accent4"/>
              </a:solidFill>
              <a:ln w="9525">
                <a:solidFill>
                  <a:schemeClr val="accent4"/>
                </a:solidFill>
              </a:ln>
              <a:effectLst/>
            </c:spPr>
          </c:marker>
          <c:xVal>
            <c:numRef>
              <c:f>Sheet1!$A$2:$A$5</c:f>
              <c:numCache>
                <c:formatCode>General</c:formatCode>
                <c:ptCount val="4"/>
                <c:pt idx="0">
                  <c:v>5</c:v>
                </c:pt>
                <c:pt idx="1">
                  <c:v>10</c:v>
                </c:pt>
                <c:pt idx="2">
                  <c:v>20</c:v>
                </c:pt>
                <c:pt idx="3">
                  <c:v>30</c:v>
                </c:pt>
              </c:numCache>
            </c:numRef>
          </c:xVal>
          <c:yVal>
            <c:numRef>
              <c:f>Sheet1!$E$2:$E$5</c:f>
              <c:numCache>
                <c:formatCode>General</c:formatCode>
                <c:ptCount val="4"/>
                <c:pt idx="0">
                  <c:v>5</c:v>
                </c:pt>
                <c:pt idx="1">
                  <c:v>10</c:v>
                </c:pt>
                <c:pt idx="2">
                  <c:v>20</c:v>
                </c:pt>
                <c:pt idx="3">
                  <c:v>30</c:v>
                </c:pt>
              </c:numCache>
            </c:numRef>
          </c:yVal>
          <c:smooth val="0"/>
          <c:extLst>
            <c:ext xmlns:c16="http://schemas.microsoft.com/office/drawing/2014/chart" uri="{C3380CC4-5D6E-409C-BE32-E72D297353CC}">
              <c16:uniqueId val="{00000003-5292-AB40-B1F9-CE3697347596}"/>
            </c:ext>
          </c:extLst>
        </c:ser>
        <c:ser>
          <c:idx val="4"/>
          <c:order val="4"/>
          <c:tx>
            <c:strRef>
              <c:f>Sheet1!$F$1</c:f>
              <c:strCache>
                <c:ptCount val="1"/>
                <c:pt idx="0">
                  <c:v>Column4</c:v>
                </c:pt>
              </c:strCache>
            </c:strRef>
          </c:tx>
          <c:spPr>
            <a:ln w="19050" cap="rnd">
              <a:solidFill>
                <a:schemeClr val="accent2"/>
              </a:solidFill>
              <a:round/>
            </a:ln>
            <a:effectLst/>
          </c:spPr>
          <c:marker>
            <c:symbol val="circle"/>
            <c:size val="5"/>
            <c:spPr>
              <a:solidFill>
                <a:schemeClr val="accent2"/>
              </a:solidFill>
              <a:ln w="9525">
                <a:noFill/>
              </a:ln>
              <a:effectLst/>
            </c:spPr>
          </c:marker>
          <c:xVal>
            <c:numRef>
              <c:f>Sheet1!$A$2:$A$5</c:f>
              <c:numCache>
                <c:formatCode>General</c:formatCode>
                <c:ptCount val="4"/>
                <c:pt idx="0">
                  <c:v>5</c:v>
                </c:pt>
                <c:pt idx="1">
                  <c:v>10</c:v>
                </c:pt>
                <c:pt idx="2">
                  <c:v>20</c:v>
                </c:pt>
                <c:pt idx="3">
                  <c:v>30</c:v>
                </c:pt>
              </c:numCache>
            </c:numRef>
          </c:xVal>
          <c:yVal>
            <c:numRef>
              <c:f>Sheet1!$F$2:$F$5</c:f>
              <c:numCache>
                <c:formatCode>General</c:formatCode>
                <c:ptCount val="4"/>
                <c:pt idx="0">
                  <c:v>64</c:v>
                </c:pt>
                <c:pt idx="1">
                  <c:v>60</c:v>
                </c:pt>
                <c:pt idx="2">
                  <c:v>58</c:v>
                </c:pt>
                <c:pt idx="3">
                  <c:v>57</c:v>
                </c:pt>
              </c:numCache>
            </c:numRef>
          </c:yVal>
          <c:smooth val="0"/>
          <c:extLst>
            <c:ext xmlns:c16="http://schemas.microsoft.com/office/drawing/2014/chart" uri="{C3380CC4-5D6E-409C-BE32-E72D297353CC}">
              <c16:uniqueId val="{00000004-5292-AB40-B1F9-CE3697347596}"/>
            </c:ext>
          </c:extLst>
        </c:ser>
        <c:ser>
          <c:idx val="5"/>
          <c:order val="5"/>
          <c:tx>
            <c:strRef>
              <c:f>Sheet1!$G$1</c:f>
              <c:strCache>
                <c:ptCount val="1"/>
                <c:pt idx="0">
                  <c:v>Column5</c:v>
                </c:pt>
              </c:strCache>
            </c:strRef>
          </c:tx>
          <c:spPr>
            <a:ln w="19050" cap="rnd">
              <a:solidFill>
                <a:schemeClr val="accent6"/>
              </a:solidFill>
              <a:round/>
            </a:ln>
            <a:effectLst/>
          </c:spPr>
          <c:marker>
            <c:symbol val="circle"/>
            <c:size val="5"/>
            <c:spPr>
              <a:solidFill>
                <a:schemeClr val="accent6"/>
              </a:solidFill>
              <a:ln w="9525">
                <a:solidFill>
                  <a:schemeClr val="accent6"/>
                </a:solidFill>
              </a:ln>
              <a:effectLst/>
            </c:spPr>
          </c:marker>
          <c:xVal>
            <c:numRef>
              <c:f>Sheet1!$A$2:$A$5</c:f>
              <c:numCache>
                <c:formatCode>General</c:formatCode>
                <c:ptCount val="4"/>
                <c:pt idx="0">
                  <c:v>5</c:v>
                </c:pt>
                <c:pt idx="1">
                  <c:v>10</c:v>
                </c:pt>
                <c:pt idx="2">
                  <c:v>20</c:v>
                </c:pt>
                <c:pt idx="3">
                  <c:v>30</c:v>
                </c:pt>
              </c:numCache>
            </c:numRef>
          </c:xVal>
          <c:yVal>
            <c:numRef>
              <c:f>Sheet1!$G$2:$G$5</c:f>
              <c:numCache>
                <c:formatCode>General</c:formatCode>
                <c:ptCount val="4"/>
                <c:pt idx="0">
                  <c:v>5</c:v>
                </c:pt>
                <c:pt idx="1">
                  <c:v>10</c:v>
                </c:pt>
                <c:pt idx="2">
                  <c:v>20</c:v>
                </c:pt>
                <c:pt idx="3">
                  <c:v>30</c:v>
                </c:pt>
              </c:numCache>
            </c:numRef>
          </c:yVal>
          <c:smooth val="0"/>
          <c:extLst>
            <c:ext xmlns:c16="http://schemas.microsoft.com/office/drawing/2014/chart" uri="{C3380CC4-5D6E-409C-BE32-E72D297353CC}">
              <c16:uniqueId val="{00000005-5292-AB40-B1F9-CE3697347596}"/>
            </c:ext>
          </c:extLst>
        </c:ser>
        <c:ser>
          <c:idx val="6"/>
          <c:order val="6"/>
          <c:tx>
            <c:strRef>
              <c:f>Sheet1!$H$1</c:f>
              <c:strCache>
                <c:ptCount val="1"/>
                <c:pt idx="0">
                  <c:v>Column6</c:v>
                </c:pt>
              </c:strCache>
            </c:strRef>
          </c:tx>
          <c:spPr>
            <a:ln w="31750" cap="rnd">
              <a:solidFill>
                <a:schemeClr val="accent1">
                  <a:lumMod val="60000"/>
                </a:schemeClr>
              </a:solidFill>
              <a:round/>
            </a:ln>
            <a:effectLst/>
          </c:spPr>
          <c:marker>
            <c:symbol val="circle"/>
            <c:size val="5"/>
            <c:spPr>
              <a:solidFill>
                <a:schemeClr val="accent1">
                  <a:lumMod val="60000"/>
                </a:schemeClr>
              </a:solidFill>
              <a:ln w="9525">
                <a:solidFill>
                  <a:schemeClr val="accent1">
                    <a:lumMod val="60000"/>
                  </a:schemeClr>
                </a:solidFill>
              </a:ln>
              <a:effectLst/>
            </c:spPr>
          </c:marker>
          <c:xVal>
            <c:numRef>
              <c:f>Sheet1!$A$2:$A$5</c:f>
              <c:numCache>
                <c:formatCode>General</c:formatCode>
                <c:ptCount val="4"/>
                <c:pt idx="0">
                  <c:v>5</c:v>
                </c:pt>
                <c:pt idx="1">
                  <c:v>10</c:v>
                </c:pt>
                <c:pt idx="2">
                  <c:v>20</c:v>
                </c:pt>
                <c:pt idx="3">
                  <c:v>30</c:v>
                </c:pt>
              </c:numCache>
            </c:numRef>
          </c:xVal>
          <c:yVal>
            <c:numRef>
              <c:f>Sheet1!$H$2:$H$5</c:f>
              <c:numCache>
                <c:formatCode>General</c:formatCode>
                <c:ptCount val="4"/>
                <c:pt idx="0">
                  <c:v>64</c:v>
                </c:pt>
                <c:pt idx="1">
                  <c:v>60</c:v>
                </c:pt>
                <c:pt idx="2">
                  <c:v>58</c:v>
                </c:pt>
                <c:pt idx="3">
                  <c:v>57</c:v>
                </c:pt>
              </c:numCache>
            </c:numRef>
          </c:yVal>
          <c:smooth val="0"/>
          <c:extLst>
            <c:ext xmlns:c16="http://schemas.microsoft.com/office/drawing/2014/chart" uri="{C3380CC4-5D6E-409C-BE32-E72D297353CC}">
              <c16:uniqueId val="{00000006-5292-AB40-B1F9-CE3697347596}"/>
            </c:ext>
          </c:extLst>
        </c:ser>
        <c:ser>
          <c:idx val="7"/>
          <c:order val="7"/>
          <c:tx>
            <c:strRef>
              <c:f>Sheet1!$I$1</c:f>
              <c:strCache>
                <c:ptCount val="1"/>
                <c:pt idx="0">
                  <c:v>Column7</c:v>
                </c:pt>
              </c:strCache>
            </c:strRef>
          </c:tx>
          <c:spPr>
            <a:ln w="19050" cap="rnd">
              <a:solidFill>
                <a:schemeClr val="accent2">
                  <a:lumMod val="60000"/>
                </a:schemeClr>
              </a:solidFill>
              <a:round/>
            </a:ln>
            <a:effectLst/>
          </c:spPr>
          <c:marker>
            <c:symbol val="circle"/>
            <c:size val="5"/>
            <c:spPr>
              <a:solidFill>
                <a:schemeClr val="accent2">
                  <a:lumMod val="60000"/>
                </a:schemeClr>
              </a:solidFill>
              <a:ln w="9525">
                <a:solidFill>
                  <a:schemeClr val="accent2">
                    <a:lumMod val="60000"/>
                  </a:schemeClr>
                </a:solidFill>
              </a:ln>
              <a:effectLst/>
            </c:spPr>
          </c:marker>
          <c:xVal>
            <c:numRef>
              <c:f>Sheet1!$A$2:$A$5</c:f>
              <c:numCache>
                <c:formatCode>General</c:formatCode>
                <c:ptCount val="4"/>
                <c:pt idx="0">
                  <c:v>5</c:v>
                </c:pt>
                <c:pt idx="1">
                  <c:v>10</c:v>
                </c:pt>
                <c:pt idx="2">
                  <c:v>20</c:v>
                </c:pt>
                <c:pt idx="3">
                  <c:v>30</c:v>
                </c:pt>
              </c:numCache>
            </c:numRef>
          </c:xVal>
          <c:yVal>
            <c:numRef>
              <c:f>Sheet1!$I$2:$I$5</c:f>
              <c:numCache>
                <c:formatCode>General</c:formatCode>
                <c:ptCount val="4"/>
                <c:pt idx="0">
                  <c:v>5</c:v>
                </c:pt>
                <c:pt idx="1">
                  <c:v>10</c:v>
                </c:pt>
                <c:pt idx="2">
                  <c:v>20</c:v>
                </c:pt>
                <c:pt idx="3">
                  <c:v>30</c:v>
                </c:pt>
              </c:numCache>
            </c:numRef>
          </c:yVal>
          <c:smooth val="0"/>
          <c:extLst>
            <c:ext xmlns:c16="http://schemas.microsoft.com/office/drawing/2014/chart" uri="{C3380CC4-5D6E-409C-BE32-E72D297353CC}">
              <c16:uniqueId val="{00000007-5292-AB40-B1F9-CE3697347596}"/>
            </c:ext>
          </c:extLst>
        </c:ser>
        <c:ser>
          <c:idx val="8"/>
          <c:order val="8"/>
          <c:tx>
            <c:strRef>
              <c:f>Sheet1!$J$1</c:f>
              <c:strCache>
                <c:ptCount val="1"/>
                <c:pt idx="0">
                  <c:v>Column8</c:v>
                </c:pt>
              </c:strCache>
            </c:strRef>
          </c:tx>
          <c:spPr>
            <a:ln w="31750" cap="rnd">
              <a:solidFill>
                <a:schemeClr val="accent3">
                  <a:lumMod val="60000"/>
                </a:schemeClr>
              </a:solidFill>
              <a:round/>
            </a:ln>
            <a:effectLst/>
          </c:spPr>
          <c:marker>
            <c:symbol val="circle"/>
            <c:size val="5"/>
            <c:spPr>
              <a:solidFill>
                <a:schemeClr val="accent3">
                  <a:lumMod val="60000"/>
                </a:schemeClr>
              </a:solidFill>
              <a:ln w="9525">
                <a:solidFill>
                  <a:schemeClr val="accent3">
                    <a:lumMod val="60000"/>
                  </a:schemeClr>
                </a:solidFill>
              </a:ln>
              <a:effectLst/>
            </c:spPr>
          </c:marker>
          <c:xVal>
            <c:numRef>
              <c:f>Sheet1!$A$2:$A$5</c:f>
              <c:numCache>
                <c:formatCode>General</c:formatCode>
                <c:ptCount val="4"/>
                <c:pt idx="0">
                  <c:v>5</c:v>
                </c:pt>
                <c:pt idx="1">
                  <c:v>10</c:v>
                </c:pt>
                <c:pt idx="2">
                  <c:v>20</c:v>
                </c:pt>
                <c:pt idx="3">
                  <c:v>30</c:v>
                </c:pt>
              </c:numCache>
            </c:numRef>
          </c:xVal>
          <c:yVal>
            <c:numRef>
              <c:f>Sheet1!$J$2:$J$5</c:f>
              <c:numCache>
                <c:formatCode>General</c:formatCode>
                <c:ptCount val="4"/>
                <c:pt idx="0">
                  <c:v>64</c:v>
                </c:pt>
                <c:pt idx="1">
                  <c:v>59</c:v>
                </c:pt>
                <c:pt idx="2">
                  <c:v>54</c:v>
                </c:pt>
                <c:pt idx="3">
                  <c:v>51</c:v>
                </c:pt>
              </c:numCache>
            </c:numRef>
          </c:yVal>
          <c:smooth val="0"/>
          <c:extLst>
            <c:ext xmlns:c16="http://schemas.microsoft.com/office/drawing/2014/chart" uri="{C3380CC4-5D6E-409C-BE32-E72D297353CC}">
              <c16:uniqueId val="{00000008-5292-AB40-B1F9-CE3697347596}"/>
            </c:ext>
          </c:extLst>
        </c:ser>
        <c:dLbls>
          <c:showLegendKey val="0"/>
          <c:showVal val="0"/>
          <c:showCatName val="0"/>
          <c:showSerName val="0"/>
          <c:showPercent val="0"/>
          <c:showBubbleSize val="0"/>
        </c:dLbls>
        <c:axId val="171314224"/>
        <c:axId val="1889209744"/>
      </c:scatterChart>
      <c:valAx>
        <c:axId val="171314224"/>
        <c:scaling>
          <c:orientation val="minMax"/>
          <c:max val="30"/>
          <c:min val="5"/>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1889209744"/>
        <c:crosses val="autoZero"/>
        <c:crossBetween val="midCat"/>
      </c:valAx>
      <c:valAx>
        <c:axId val="1889209744"/>
        <c:scaling>
          <c:orientation val="minMax"/>
          <c:max val="75"/>
          <c:min val="5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171314224"/>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8-20T23:55:51.027"/>
    </inkml:context>
    <inkml:brush xml:id="br0">
      <inkml:brushProperty name="width" value="0.1" units="cm"/>
      <inkml:brushProperty name="height" value="0.1" units="cm"/>
    </inkml:brush>
  </inkml:definitions>
  <inkml:trace contextRef="#ctx0" brushRef="#br0">9562 2503 16383 0 0,'0'0'0'0'0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CEFF098-044D-BC41-81F6-B2374C7D5EC3}" type="datetimeFigureOut">
              <a:rPr lang="en-US" smtClean="0"/>
              <a:t>9/19/2024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2670EEC-715B-2744-AE42-AA068CE00492}" type="slidenum">
              <a:rPr lang="en-US" smtClean="0"/>
              <a:t>‹#›</a:t>
            </a:fld>
            <a:endParaRPr lang="en-US"/>
          </a:p>
        </p:txBody>
      </p:sp>
    </p:spTree>
    <p:extLst>
      <p:ext uri="{BB962C8B-B14F-4D97-AF65-F5344CB8AC3E}">
        <p14:creationId xmlns:p14="http://schemas.microsoft.com/office/powerpoint/2010/main" val="5467531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app-backend-iwzkudjoxfepe.azurewebsites.net/"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app-backend-iwzkudjoxfepe.azurewebsites.net/#/"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mango-bush-0a9e12903.5.azurestaticapps.net/event/5c19-01a3" TargetMode="External"/><Relationship Id="rId2" Type="http://schemas.openxmlformats.org/officeDocument/2006/relationships/slide" Target="../slides/slide4.xml"/><Relationship Id="rId1" Type="http://schemas.openxmlformats.org/officeDocument/2006/relationships/notesMaster" Target="../notesMasters/notesMaster1.xml"/><Relationship Id="rId4" Type="http://schemas.openxmlformats.org/officeDocument/2006/relationships/hyperlink" Target="https://docker.com/" TargetMode="Externa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mango-bush-0a9e12903.5.azurestaticapps.net/" TargetMode="External"/><Relationship Id="rId2" Type="http://schemas.openxmlformats.org/officeDocument/2006/relationships/slide" Target="../slides/slide10.xml"/><Relationship Id="rId1" Type="http://schemas.openxmlformats.org/officeDocument/2006/relationships/notesMaster" Target="../notesMasters/notesMaster1.xml"/><Relationship Id="rId4" Type="http://schemas.openxmlformats.org/officeDocument/2006/relationships/hyperlink" Target="https://www.ibm.com/topics/large-language-models"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endParaRPr lang="en-IN" sz="18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07000"/>
              </a:lnSpc>
              <a:spcAft>
                <a:spcPts val="800"/>
              </a:spcAft>
            </a:pPr>
            <a:r>
              <a:rPr lang="en-IN" sz="1800" dirty="0">
                <a:effectLst/>
                <a:latin typeface="Aptos" panose="020B0004020202020204" pitchFamily="34" charset="0"/>
                <a:ea typeface="Aptos" panose="020B0004020202020204" pitchFamily="34" charset="0"/>
                <a:cs typeface="Times New Roman" panose="02020603050405020304" pitchFamily="18" charset="0"/>
              </a:rPr>
              <a:t>Welcome to the session on  Data driven AI applications and multimodal search we have a packed agenda with some cool demos , practise labs and more importantly I am going to talk the fundamental concepts which help build multi-modal powered by AI , search app. We are going to dive into building retail e-commerce store and will see how AI’s role in a search feature.  By the end of the session you will be building a e-commerce retail store with AI backend .</a:t>
            </a:r>
          </a:p>
          <a:p>
            <a:pPr>
              <a:lnSpc>
                <a:spcPct val="107000"/>
              </a:lnSpc>
              <a:spcAft>
                <a:spcPts val="800"/>
              </a:spcAft>
            </a:pPr>
            <a:endParaRPr lang="en-IN" sz="18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07000"/>
              </a:lnSpc>
              <a:spcAft>
                <a:spcPts val="800"/>
              </a:spcAft>
            </a:pPr>
            <a:r>
              <a:rPr lang="en-IN" sz="1800" dirty="0">
                <a:effectLst/>
                <a:latin typeface="Aptos" panose="020B0004020202020204" pitchFamily="34" charset="0"/>
                <a:ea typeface="Aptos" panose="020B0004020202020204" pitchFamily="34" charset="0"/>
                <a:cs typeface="Times New Roman" panose="02020603050405020304" pitchFamily="18" charset="0"/>
              </a:rPr>
              <a:t>How many build AI apps so far ? Apps using AI models? Raise hands</a:t>
            </a:r>
          </a:p>
          <a:p>
            <a:pPr>
              <a:lnSpc>
                <a:spcPct val="107000"/>
              </a:lnSpc>
              <a:spcAft>
                <a:spcPts val="800"/>
              </a:spcAft>
            </a:pPr>
            <a:endParaRPr lang="en-IN" sz="18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07000"/>
              </a:lnSpc>
              <a:spcAft>
                <a:spcPts val="800"/>
              </a:spcAft>
            </a:pPr>
            <a:r>
              <a:rPr lang="en-IN" sz="1800" dirty="0">
                <a:effectLst/>
                <a:latin typeface="Aptos" panose="020B0004020202020204" pitchFamily="34" charset="0"/>
                <a:ea typeface="Aptos" panose="020B0004020202020204" pitchFamily="34" charset="0"/>
                <a:cs typeface="Times New Roman" panose="02020603050405020304" pitchFamily="18" charset="0"/>
              </a:rPr>
              <a:t>Apps using RAG/Vectors and embeddings?</a:t>
            </a:r>
          </a:p>
          <a:p>
            <a:pPr>
              <a:lnSpc>
                <a:spcPct val="107000"/>
              </a:lnSpc>
              <a:spcAft>
                <a:spcPts val="800"/>
              </a:spcAft>
            </a:pPr>
            <a:endParaRPr lang="en-IN" sz="18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07000"/>
              </a:lnSpc>
              <a:spcAft>
                <a:spcPts val="800"/>
              </a:spcAft>
            </a:pPr>
            <a:r>
              <a:rPr lang="en-IN" sz="1800" dirty="0">
                <a:effectLst/>
                <a:latin typeface="Aptos" panose="020B0004020202020204" pitchFamily="34" charset="0"/>
                <a:ea typeface="Aptos" panose="020B0004020202020204" pitchFamily="34" charset="0"/>
                <a:cs typeface="Times New Roman" panose="02020603050405020304" pitchFamily="18" charset="0"/>
              </a:rPr>
              <a:t>So the target audience for this presentation</a:t>
            </a:r>
          </a:p>
          <a:p>
            <a:pPr>
              <a:lnSpc>
                <a:spcPct val="107000"/>
              </a:lnSpc>
              <a:spcAft>
                <a:spcPts val="800"/>
              </a:spcAft>
            </a:pPr>
            <a:r>
              <a:rPr lang="en-IN" sz="1800" dirty="0">
                <a:effectLst/>
                <a:latin typeface="Aptos" panose="020B0004020202020204" pitchFamily="34" charset="0"/>
                <a:ea typeface="Aptos" panose="020B0004020202020204" pitchFamily="34" charset="0"/>
                <a:cs typeface="Times New Roman" panose="02020603050405020304" pitchFamily="18" charset="0"/>
              </a:rPr>
              <a:t>is anyone who's kind of familiar with AI but not in the Deep technical details in</a:t>
            </a:r>
          </a:p>
          <a:p>
            <a:pPr>
              <a:lnSpc>
                <a:spcPct val="107000"/>
              </a:lnSpc>
              <a:spcAft>
                <a:spcPts val="800"/>
              </a:spcAft>
            </a:pPr>
            <a:r>
              <a:rPr lang="en-IN" sz="1800" dirty="0">
                <a:effectLst/>
                <a:latin typeface="Aptos" panose="020B0004020202020204" pitchFamily="34" charset="0"/>
                <a:ea typeface="Aptos" panose="020B0004020202020204" pitchFamily="34" charset="0"/>
                <a:cs typeface="Times New Roman" panose="02020603050405020304" pitchFamily="18" charset="0"/>
              </a:rPr>
              <a:t>terms of like how to use in vectors and embeddings and um how to work with</a:t>
            </a:r>
          </a:p>
          <a:p>
            <a:pPr>
              <a:lnSpc>
                <a:spcPct val="107000"/>
              </a:lnSpc>
              <a:spcAft>
                <a:spcPts val="800"/>
              </a:spcAft>
            </a:pPr>
            <a:r>
              <a:rPr lang="en-IN" sz="1800" dirty="0">
                <a:effectLst/>
                <a:latin typeface="Aptos" panose="020B0004020202020204" pitchFamily="34" charset="0"/>
                <a:ea typeface="Aptos" panose="020B0004020202020204" pitchFamily="34" charset="0"/>
                <a:cs typeface="Times New Roman" panose="02020603050405020304" pitchFamily="18" charset="0"/>
              </a:rPr>
              <a:t>different prompts</a:t>
            </a:r>
          </a:p>
          <a:p>
            <a:pPr>
              <a:lnSpc>
                <a:spcPct val="107000"/>
              </a:lnSpc>
              <a:spcAft>
                <a:spcPts val="800"/>
              </a:spcAft>
            </a:pPr>
            <a:r>
              <a:rPr lang="en-IN" sz="1800" dirty="0">
                <a:effectLst/>
                <a:latin typeface="Aptos" panose="020B0004020202020204" pitchFamily="34" charset="0"/>
                <a:ea typeface="Aptos" panose="020B0004020202020204" pitchFamily="34" charset="0"/>
                <a:cs typeface="Times New Roman" panose="02020603050405020304" pitchFamily="18" charset="0"/>
              </a:rPr>
              <a:t>***************************************************************************************************</a:t>
            </a:r>
          </a:p>
          <a:p>
            <a:pPr>
              <a:lnSpc>
                <a:spcPct val="107000"/>
              </a:lnSpc>
              <a:spcAft>
                <a:spcPts val="800"/>
              </a:spcAft>
            </a:pPr>
            <a:endParaRPr lang="en-IN" sz="18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07000"/>
              </a:lnSpc>
              <a:spcAft>
                <a:spcPts val="800"/>
              </a:spcAft>
            </a:pPr>
            <a:endParaRPr lang="en-IN" sz="18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07000"/>
              </a:lnSpc>
              <a:spcAft>
                <a:spcPts val="800"/>
              </a:spcAft>
            </a:pPr>
            <a:r>
              <a:rPr lang="en-IN" sz="1800" dirty="0">
                <a:effectLst/>
                <a:latin typeface="Aptos" panose="020B0004020202020204" pitchFamily="34" charset="0"/>
                <a:ea typeface="Aptos" panose="020B0004020202020204" pitchFamily="34" charset="0"/>
                <a:cs typeface="Times New Roman" panose="02020603050405020304" pitchFamily="18" charset="0"/>
              </a:rPr>
              <a:t> I'm going to be showing you a demo that I've been put together uh which is like</a:t>
            </a:r>
          </a:p>
          <a:p>
            <a:pPr>
              <a:lnSpc>
                <a:spcPct val="107000"/>
              </a:lnSpc>
              <a:spcAft>
                <a:spcPts val="800"/>
              </a:spcAft>
            </a:pPr>
            <a:r>
              <a:rPr lang="en-IN" sz="1800" dirty="0">
                <a:effectLst/>
                <a:latin typeface="Aptos" panose="020B0004020202020204" pitchFamily="34" charset="0"/>
                <a:ea typeface="Aptos" panose="020B0004020202020204" pitchFamily="34" charset="0"/>
                <a:cs typeface="Times New Roman" panose="02020603050405020304" pitchFamily="18" charset="0"/>
              </a:rPr>
              <a:t>AI applications and multimodal search I'm going to be showing you a demo that I've been put together uh which is like</a:t>
            </a:r>
          </a:p>
          <a:p>
            <a:pPr>
              <a:lnSpc>
                <a:spcPct val="107000"/>
              </a:lnSpc>
              <a:spcAft>
                <a:spcPts val="800"/>
              </a:spcAft>
            </a:pPr>
            <a:r>
              <a:rPr lang="en-IN" sz="1800" dirty="0">
                <a:effectLst/>
                <a:latin typeface="Aptos" panose="020B0004020202020204" pitchFamily="34" charset="0"/>
                <a:ea typeface="Aptos" panose="020B0004020202020204" pitchFamily="34" charset="0"/>
                <a:cs typeface="Times New Roman" panose="02020603050405020304" pitchFamily="18" charset="0"/>
              </a:rPr>
              <a:t>a store that's got some AI in the back end and I'm going to explain um how AI</a:t>
            </a:r>
          </a:p>
          <a:p>
            <a:pPr>
              <a:lnSpc>
                <a:spcPct val="107000"/>
              </a:lnSpc>
              <a:spcAft>
                <a:spcPts val="800"/>
              </a:spcAft>
            </a:pPr>
            <a:r>
              <a:rPr lang="en-IN" sz="1800" dirty="0">
                <a:effectLst/>
                <a:latin typeface="Aptos" panose="020B0004020202020204" pitchFamily="34" charset="0"/>
                <a:ea typeface="Aptos" panose="020B0004020202020204" pitchFamily="34" charset="0"/>
                <a:cs typeface="Times New Roman" panose="02020603050405020304" pitchFamily="18" charset="0"/>
              </a:rPr>
              <a:t>can serve a role in like a search capability for a traditional e-commerce store but like this same rule idea kind</a:t>
            </a:r>
          </a:p>
          <a:p>
            <a:pPr>
              <a:lnSpc>
                <a:spcPct val="107000"/>
              </a:lnSpc>
              <a:spcAft>
                <a:spcPts val="800"/>
              </a:spcAft>
            </a:pPr>
            <a:r>
              <a:rPr lang="en-IN" sz="1800" dirty="0">
                <a:effectLst/>
                <a:latin typeface="Aptos" panose="020B0004020202020204" pitchFamily="34" charset="0"/>
                <a:ea typeface="Aptos" panose="020B0004020202020204" pitchFamily="34" charset="0"/>
                <a:cs typeface="Times New Roman" panose="02020603050405020304" pitchFamily="18" charset="0"/>
              </a:rPr>
              <a:t>of applies in any kind of app </a:t>
            </a:r>
          </a:p>
          <a:p>
            <a:pPr>
              <a:lnSpc>
                <a:spcPct val="107000"/>
              </a:lnSpc>
              <a:spcAft>
                <a:spcPts val="800"/>
              </a:spcAft>
            </a:pPr>
            <a:endParaRPr lang="en-IN" sz="18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07000"/>
              </a:lnSpc>
              <a:spcAft>
                <a:spcPts val="800"/>
              </a:spcAft>
            </a:pPr>
            <a:r>
              <a:rPr lang="en-IN" sz="1800" dirty="0">
                <a:effectLst/>
                <a:latin typeface="Aptos" panose="020B0004020202020204" pitchFamily="34" charset="0"/>
                <a:ea typeface="Aptos" panose="020B0004020202020204" pitchFamily="34" charset="0"/>
                <a:cs typeface="Times New Roman" panose="02020603050405020304" pitchFamily="18" charset="0"/>
              </a:rPr>
              <a:t>So the target audience for this uh presentation</a:t>
            </a:r>
          </a:p>
          <a:p>
            <a:pPr>
              <a:lnSpc>
                <a:spcPct val="107000"/>
              </a:lnSpc>
              <a:spcAft>
                <a:spcPts val="800"/>
              </a:spcAft>
            </a:pPr>
            <a:r>
              <a:rPr lang="en-IN" sz="1800" dirty="0">
                <a:effectLst/>
                <a:latin typeface="Aptos" panose="020B0004020202020204" pitchFamily="34" charset="0"/>
                <a:ea typeface="Aptos" panose="020B0004020202020204" pitchFamily="34" charset="0"/>
                <a:cs typeface="Times New Roman" panose="02020603050405020304" pitchFamily="18" charset="0"/>
              </a:rPr>
              <a:t>is anyone who's kind of familiar with AI but not in the Deep technical details in</a:t>
            </a:r>
          </a:p>
          <a:p>
            <a:pPr>
              <a:lnSpc>
                <a:spcPct val="107000"/>
              </a:lnSpc>
              <a:spcAft>
                <a:spcPts val="800"/>
              </a:spcAft>
            </a:pPr>
            <a:r>
              <a:rPr lang="en-IN" sz="1800" dirty="0">
                <a:effectLst/>
                <a:latin typeface="Aptos" panose="020B0004020202020204" pitchFamily="34" charset="0"/>
                <a:ea typeface="Aptos" panose="020B0004020202020204" pitchFamily="34" charset="0"/>
                <a:cs typeface="Times New Roman" panose="02020603050405020304" pitchFamily="18" charset="0"/>
              </a:rPr>
              <a:t>terms of like how to use in vectors and embeddings and um how to work with</a:t>
            </a:r>
          </a:p>
          <a:p>
            <a:pPr>
              <a:lnSpc>
                <a:spcPct val="107000"/>
              </a:lnSpc>
              <a:spcAft>
                <a:spcPts val="800"/>
              </a:spcAft>
            </a:pPr>
            <a:r>
              <a:rPr lang="en-IN" sz="1800" dirty="0">
                <a:effectLst/>
                <a:latin typeface="Aptos" panose="020B0004020202020204" pitchFamily="34" charset="0"/>
                <a:ea typeface="Aptos" panose="020B0004020202020204" pitchFamily="34" charset="0"/>
                <a:cs typeface="Times New Roman" panose="02020603050405020304" pitchFamily="18" charset="0"/>
              </a:rPr>
              <a:t>different prompts and stuff like that so </a:t>
            </a:r>
            <a:r>
              <a:rPr lang="en-IN" sz="1800" dirty="0" err="1">
                <a:effectLst/>
                <a:latin typeface="Aptos" panose="020B0004020202020204" pitchFamily="34" charset="0"/>
                <a:ea typeface="Aptos" panose="020B0004020202020204" pitchFamily="34" charset="0"/>
                <a:cs typeface="Times New Roman" panose="02020603050405020304" pitchFamily="18" charset="0"/>
              </a:rPr>
              <a:t>so</a:t>
            </a:r>
            <a:r>
              <a:rPr lang="en-IN" sz="1800">
                <a:effectLst/>
                <a:latin typeface="Aptos" panose="020B0004020202020204" pitchFamily="34" charset="0"/>
                <a:ea typeface="Aptos" panose="020B0004020202020204" pitchFamily="34" charset="0"/>
                <a:cs typeface="Times New Roman" panose="02020603050405020304" pitchFamily="18" charset="0"/>
              </a:rPr>
              <a:t> before we kind of get started I just want to set a distinction between</a:t>
            </a:r>
          </a:p>
          <a:p>
            <a:endParaRPr lang="en-IN"/>
          </a:p>
        </p:txBody>
      </p:sp>
      <p:sp>
        <p:nvSpPr>
          <p:cNvPr id="4" name="Slide Number Placeholder 3"/>
          <p:cNvSpPr>
            <a:spLocks noGrp="1"/>
          </p:cNvSpPr>
          <p:nvPr>
            <p:ph type="sldNum" sz="quarter" idx="5"/>
          </p:nvPr>
        </p:nvSpPr>
        <p:spPr/>
        <p:txBody>
          <a:bodyPr/>
          <a:lstStyle/>
          <a:p>
            <a:fld id="{72670EEC-715B-2744-AE42-AA068CE00492}" type="slidenum">
              <a:rPr lang="en-US" smtClean="0"/>
              <a:t>1</a:t>
            </a:fld>
            <a:endParaRPr lang="en-US"/>
          </a:p>
        </p:txBody>
      </p:sp>
    </p:spTree>
    <p:extLst>
      <p:ext uri="{BB962C8B-B14F-4D97-AF65-F5344CB8AC3E}">
        <p14:creationId xmlns:p14="http://schemas.microsoft.com/office/powerpoint/2010/main" val="34450872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IN" sz="1200">
                <a:effectLst/>
                <a:latin typeface="Aptos" panose="020B0004020202020204" pitchFamily="34" charset="0"/>
                <a:ea typeface="Aptos" panose="020B0004020202020204" pitchFamily="34" charset="0"/>
                <a:cs typeface="Times New Roman" panose="02020603050405020304" pitchFamily="18" charset="0"/>
              </a:rPr>
              <a:t>that they have um some popular </a:t>
            </a:r>
            <a:r>
              <a:rPr lang="en-IN" sz="1200" err="1">
                <a:effectLst/>
                <a:latin typeface="Aptos" panose="020B0004020202020204" pitchFamily="34" charset="0"/>
                <a:ea typeface="Aptos" panose="020B0004020202020204" pitchFamily="34" charset="0"/>
                <a:cs typeface="Times New Roman" panose="02020603050405020304" pitchFamily="18" charset="0"/>
              </a:rPr>
              <a:t>llms</a:t>
            </a:r>
            <a:r>
              <a:rPr lang="en-IN" sz="1200">
                <a:effectLst/>
                <a:latin typeface="Aptos" panose="020B0004020202020204" pitchFamily="34" charset="0"/>
                <a:ea typeface="Aptos" panose="020B0004020202020204" pitchFamily="34" charset="0"/>
                <a:cs typeface="Times New Roman" panose="02020603050405020304" pitchFamily="18" charset="0"/>
              </a:rPr>
              <a:t> uh the GPT models uh GPT</a:t>
            </a:r>
          </a:p>
          <a:p>
            <a:pPr>
              <a:lnSpc>
                <a:spcPct val="107000"/>
              </a:lnSpc>
              <a:spcAft>
                <a:spcPts val="800"/>
              </a:spcAft>
            </a:pPr>
            <a:r>
              <a:rPr lang="en-IN" sz="1200">
                <a:effectLst/>
                <a:latin typeface="Aptos" panose="020B0004020202020204" pitchFamily="34" charset="0"/>
                <a:ea typeface="Aptos" panose="020B0004020202020204" pitchFamily="34" charset="0"/>
                <a:cs typeface="Times New Roman" panose="02020603050405020304" pitchFamily="18" charset="0"/>
              </a:rPr>
              <a:t>3.5 um and GPT 4 there's Google's Gemini models </a:t>
            </a:r>
          </a:p>
          <a:p>
            <a:pPr>
              <a:lnSpc>
                <a:spcPct val="107000"/>
              </a:lnSpc>
              <a:spcAft>
                <a:spcPts val="800"/>
              </a:spcAft>
            </a:pPr>
            <a:r>
              <a:rPr lang="en-IN" sz="1200">
                <a:effectLst/>
                <a:latin typeface="Aptos" panose="020B0004020202020204" pitchFamily="34" charset="0"/>
                <a:ea typeface="Aptos" panose="020B0004020202020204" pitchFamily="34" charset="0"/>
                <a:cs typeface="Times New Roman" panose="02020603050405020304" pitchFamily="18" charset="0"/>
              </a:rPr>
              <a:t> Claude 2 and three from</a:t>
            </a:r>
          </a:p>
          <a:p>
            <a:pPr>
              <a:lnSpc>
                <a:spcPct val="107000"/>
              </a:lnSpc>
              <a:spcAft>
                <a:spcPts val="800"/>
              </a:spcAft>
            </a:pPr>
            <a:r>
              <a:rPr lang="en-IN" sz="1200">
                <a:effectLst/>
                <a:latin typeface="Aptos" panose="020B0004020202020204" pitchFamily="34" charset="0"/>
                <a:ea typeface="Aptos" panose="020B0004020202020204" pitchFamily="34" charset="0"/>
                <a:cs typeface="Times New Roman" panose="02020603050405020304" pitchFamily="18" charset="0"/>
              </a:rPr>
              <a:t>anthropic uh </a:t>
            </a:r>
          </a:p>
          <a:p>
            <a:pPr>
              <a:lnSpc>
                <a:spcPct val="107000"/>
              </a:lnSpc>
              <a:spcAft>
                <a:spcPts val="800"/>
              </a:spcAft>
            </a:pPr>
            <a:r>
              <a:rPr lang="en-IN" sz="1200">
                <a:effectLst/>
                <a:latin typeface="Aptos" panose="020B0004020202020204" pitchFamily="34" charset="0"/>
                <a:ea typeface="Aptos" panose="020B0004020202020204" pitchFamily="34" charset="0"/>
                <a:cs typeface="Times New Roman" panose="02020603050405020304" pitchFamily="18" charset="0"/>
              </a:rPr>
              <a:t>llama from meta</a:t>
            </a:r>
          </a:p>
          <a:p>
            <a:pPr>
              <a:lnSpc>
                <a:spcPct val="107000"/>
              </a:lnSpc>
              <a:spcAft>
                <a:spcPts val="800"/>
              </a:spcAft>
            </a:pPr>
            <a:r>
              <a:rPr lang="en-IN" sz="1200">
                <a:effectLst/>
                <a:latin typeface="Aptos" panose="020B0004020202020204" pitchFamily="34" charset="0"/>
                <a:ea typeface="Aptos" panose="020B0004020202020204" pitchFamily="34" charset="0"/>
                <a:cs typeface="Times New Roman" panose="02020603050405020304" pitchFamily="18" charset="0"/>
              </a:rPr>
              <a:t> </a:t>
            </a:r>
            <a:r>
              <a:rPr lang="en-IN" sz="1200" err="1">
                <a:effectLst/>
                <a:latin typeface="Aptos" panose="020B0004020202020204" pitchFamily="34" charset="0"/>
                <a:ea typeface="Aptos" panose="020B0004020202020204" pitchFamily="34" charset="0"/>
                <a:cs typeface="Times New Roman" panose="02020603050405020304" pitchFamily="18" charset="0"/>
              </a:rPr>
              <a:t>mistol</a:t>
            </a:r>
            <a:r>
              <a:rPr lang="en-IN" sz="1200">
                <a:effectLst/>
                <a:latin typeface="Aptos" panose="020B0004020202020204" pitchFamily="34" charset="0"/>
                <a:ea typeface="Aptos" panose="020B0004020202020204" pitchFamily="34" charset="0"/>
                <a:cs typeface="Times New Roman" panose="02020603050405020304" pitchFamily="18" charset="0"/>
              </a:rPr>
              <a:t> and mixt and 53 or 53.5 I think is now</a:t>
            </a:r>
          </a:p>
          <a:p>
            <a:pPr>
              <a:lnSpc>
                <a:spcPct val="107000"/>
              </a:lnSpc>
              <a:spcAft>
                <a:spcPts val="800"/>
              </a:spcAft>
            </a:pPr>
            <a:r>
              <a:rPr lang="en-IN" sz="1200">
                <a:effectLst/>
                <a:latin typeface="Aptos" panose="020B0004020202020204" pitchFamily="34" charset="0"/>
                <a:ea typeface="Aptos" panose="020B0004020202020204" pitchFamily="34" charset="0"/>
                <a:cs typeface="Times New Roman" panose="02020603050405020304" pitchFamily="18" charset="0"/>
              </a:rPr>
              <a:t>available as well um so it's not just GPT that's not the only </a:t>
            </a:r>
            <a:r>
              <a:rPr lang="en-IN" sz="1200" err="1">
                <a:effectLst/>
                <a:latin typeface="Aptos" panose="020B0004020202020204" pitchFamily="34" charset="0"/>
                <a:ea typeface="Aptos" panose="020B0004020202020204" pitchFamily="34" charset="0"/>
                <a:cs typeface="Times New Roman" panose="02020603050405020304" pitchFamily="18" charset="0"/>
              </a:rPr>
              <a:t>llm</a:t>
            </a:r>
            <a:r>
              <a:rPr lang="en-IN" sz="1200">
                <a:effectLst/>
                <a:latin typeface="Aptos" panose="020B0004020202020204" pitchFamily="34" charset="0"/>
                <a:ea typeface="Aptos" panose="020B0004020202020204" pitchFamily="34" charset="0"/>
                <a:cs typeface="Times New Roman" panose="02020603050405020304" pitchFamily="18" charset="0"/>
              </a:rPr>
              <a:t> out there</a:t>
            </a:r>
          </a:p>
          <a:p>
            <a:pPr>
              <a:lnSpc>
                <a:spcPct val="107000"/>
              </a:lnSpc>
              <a:spcAft>
                <a:spcPts val="800"/>
              </a:spcAft>
            </a:pPr>
            <a:r>
              <a:rPr lang="en-IN" sz="1200">
                <a:effectLst/>
                <a:latin typeface="Aptos" panose="020B0004020202020204" pitchFamily="34" charset="0"/>
                <a:ea typeface="Aptos" panose="020B0004020202020204" pitchFamily="34" charset="0"/>
                <a:cs typeface="Times New Roman" panose="02020603050405020304" pitchFamily="18" charset="0"/>
              </a:rPr>
              <a:t>there are lots of different uh types of </a:t>
            </a:r>
            <a:r>
              <a:rPr lang="en-IN" sz="1200" err="1">
                <a:effectLst/>
                <a:latin typeface="Aptos" panose="020B0004020202020204" pitchFamily="34" charset="0"/>
                <a:ea typeface="Aptos" panose="020B0004020202020204" pitchFamily="34" charset="0"/>
                <a:cs typeface="Times New Roman" panose="02020603050405020304" pitchFamily="18" charset="0"/>
              </a:rPr>
              <a:t>llms</a:t>
            </a:r>
            <a:r>
              <a:rPr lang="en-IN" sz="1200">
                <a:effectLst/>
                <a:latin typeface="Aptos" panose="020B0004020202020204" pitchFamily="34" charset="0"/>
                <a:ea typeface="Aptos" panose="020B0004020202020204" pitchFamily="34" charset="0"/>
                <a:cs typeface="Times New Roman" panose="02020603050405020304" pitchFamily="18" charset="0"/>
              </a:rPr>
              <a:t> and in the AI Studio which I'll kind of give you a glimpse to uh in a</a:t>
            </a:r>
          </a:p>
          <a:p>
            <a:pPr>
              <a:lnSpc>
                <a:spcPct val="107000"/>
              </a:lnSpc>
              <a:spcAft>
                <a:spcPts val="800"/>
              </a:spcAft>
            </a:pPr>
            <a:r>
              <a:rPr lang="en-IN" sz="1200">
                <a:effectLst/>
                <a:latin typeface="Aptos" panose="020B0004020202020204" pitchFamily="34" charset="0"/>
                <a:ea typeface="Aptos" panose="020B0004020202020204" pitchFamily="34" charset="0"/>
                <a:cs typeface="Times New Roman" panose="02020603050405020304" pitchFamily="18" charset="0"/>
              </a:rPr>
              <a:t>bit you can actually play with an experiment with a different </a:t>
            </a:r>
            <a:r>
              <a:rPr lang="en-IN" sz="1200" err="1">
                <a:effectLst/>
                <a:latin typeface="Aptos" panose="020B0004020202020204" pitchFamily="34" charset="0"/>
                <a:ea typeface="Aptos" panose="020B0004020202020204" pitchFamily="34" charset="0"/>
                <a:cs typeface="Times New Roman" panose="02020603050405020304" pitchFamily="18" charset="0"/>
              </a:rPr>
              <a:t>llms</a:t>
            </a:r>
            <a:endParaRPr lang="en-IN"/>
          </a:p>
        </p:txBody>
      </p:sp>
      <p:sp>
        <p:nvSpPr>
          <p:cNvPr id="4" name="Slide Number Placeholder 3"/>
          <p:cNvSpPr>
            <a:spLocks noGrp="1"/>
          </p:cNvSpPr>
          <p:nvPr>
            <p:ph type="sldNum" sz="quarter" idx="5"/>
          </p:nvPr>
        </p:nvSpPr>
        <p:spPr/>
        <p:txBody>
          <a:bodyPr/>
          <a:lstStyle/>
          <a:p>
            <a:fld id="{72670EEC-715B-2744-AE42-AA068CE00492}" type="slidenum">
              <a:rPr lang="en-US" smtClean="0"/>
              <a:t>11</a:t>
            </a:fld>
            <a:endParaRPr lang="en-US"/>
          </a:p>
        </p:txBody>
      </p:sp>
    </p:spTree>
    <p:extLst>
      <p:ext uri="{BB962C8B-B14F-4D97-AF65-F5344CB8AC3E}">
        <p14:creationId xmlns:p14="http://schemas.microsoft.com/office/powerpoint/2010/main" val="688034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LLMs are basically next-word predictors. They're very good at writing text fluently in many languages, but they're not guaranteed to produce text that is relevant or accurate.</a:t>
            </a:r>
          </a:p>
          <a:p>
            <a:endParaRPr lang="en-US"/>
          </a:p>
          <a:p>
            <a:r>
              <a:rPr lang="en-US"/>
              <a:t>For example, we might ask an LLM to write code for a Python package. It will write code according to what it's seen most in its training data, even if that doesn't reflect the current documentation.</a:t>
            </a:r>
          </a:p>
          <a:p>
            <a:r>
              <a:rPr lang="en-US"/>
              <a:t>In the example in the screenshot, it produced outdated code based on an older version of the package.</a:t>
            </a:r>
          </a:p>
          <a:p>
            <a:endParaRPr lang="en-US"/>
          </a:p>
          <a:p>
            <a:r>
              <a:rPr lang="en-US"/>
              <a:t>That is an example of public knowledge, and it can potentially be resolved by updating to a newer version of the model. </a:t>
            </a:r>
          </a:p>
          <a:p>
            <a:endParaRPr lang="en-US"/>
          </a:p>
          <a:p>
            <a:r>
              <a:rPr lang="en-US"/>
              <a:t>What about private knowledge? LLMs don't inherently have any access to internal knowledge, like company documents, so they will answer based off what they saw in their training data. And they will still answer confidently, so people can easily be convinced that the answer is correct.</a:t>
            </a:r>
          </a:p>
          <a:p>
            <a:endParaRPr lang="en-US"/>
          </a:p>
          <a:p>
            <a:r>
              <a:rPr lang="en-US"/>
              <a:t>So we need to find a way to bring in internal knowledge or updated public knowledge.</a:t>
            </a:r>
          </a:p>
          <a:p>
            <a:endParaRPr lang="en-US"/>
          </a:p>
          <a:p>
            <a:endParaRPr lang="en-US"/>
          </a:p>
          <a:p>
            <a:endParaRPr lang="en-US"/>
          </a:p>
          <a:p>
            <a:endParaRPr lang="en-US"/>
          </a:p>
          <a:p>
            <a:pPr algn="l" latinLnBrk="0"/>
            <a:r>
              <a:rPr lang="en-US" b="0" i="0">
                <a:solidFill>
                  <a:srgbClr val="323130"/>
                </a:solidFill>
                <a:effectLst/>
                <a:latin typeface="Segoe UI" panose="020B0502040204020203" pitchFamily="34" charset="0"/>
              </a:rPr>
              <a:t>Now you've probably seen lots of demos of LLMS, whether that's the newest GPT model, and they get updated at the moment every six months, and there's some two major challenges.</a:t>
            </a:r>
          </a:p>
          <a:p>
            <a:pPr algn="l" latinLnBrk="0"/>
            <a:r>
              <a:rPr lang="en-US" b="0" i="0">
                <a:solidFill>
                  <a:srgbClr val="323130"/>
                </a:solidFill>
                <a:effectLst/>
                <a:latin typeface="Segoe UI" panose="020B0502040204020203" pitchFamily="34" charset="0"/>
              </a:rPr>
              <a:t>One is that they only can answer questions on stuff that, since they were trained.</a:t>
            </a:r>
          </a:p>
          <a:p>
            <a:pPr algn="l" latinLnBrk="0"/>
            <a:r>
              <a:rPr lang="en-US" b="0" i="0">
                <a:solidFill>
                  <a:srgbClr val="323130"/>
                </a:solidFill>
                <a:effectLst/>
                <a:latin typeface="Segoe UI" panose="020B0502040204020203" pitchFamily="34" charset="0"/>
              </a:rPr>
              <a:t>So if you're using a version from six months ago and you asked about something that happened recently, the model was not going to know the answer.</a:t>
            </a:r>
          </a:p>
          <a:p>
            <a:pPr algn="l" latinLnBrk="0"/>
            <a:r>
              <a:rPr lang="en-US" b="0" i="0">
                <a:solidFill>
                  <a:srgbClr val="323130"/>
                </a:solidFill>
                <a:effectLst/>
                <a:latin typeface="Segoe UI" panose="020B0502040204020203" pitchFamily="34" charset="0"/>
              </a:rPr>
              <a:t>So that's kind of one </a:t>
            </a:r>
            <a:r>
              <a:rPr lang="en-US" b="0" i="0" err="1">
                <a:solidFill>
                  <a:srgbClr val="323130"/>
                </a:solidFill>
                <a:effectLst/>
                <a:latin typeface="Segoe UI" panose="020B0502040204020203" pitchFamily="34" charset="0"/>
              </a:rPr>
              <a:t>one</a:t>
            </a:r>
            <a:r>
              <a:rPr lang="en-US" b="0" i="0">
                <a:solidFill>
                  <a:srgbClr val="323130"/>
                </a:solidFill>
                <a:effectLst/>
                <a:latin typeface="Segoe UI" panose="020B0502040204020203" pitchFamily="34" charset="0"/>
              </a:rPr>
              <a:t> thing.</a:t>
            </a:r>
          </a:p>
          <a:p>
            <a:pPr algn="l" latinLnBrk="0"/>
            <a:r>
              <a:rPr lang="en-US" b="0" i="0">
                <a:solidFill>
                  <a:srgbClr val="323130"/>
                </a:solidFill>
                <a:effectLst/>
                <a:latin typeface="Segoe UI" panose="020B0502040204020203" pitchFamily="34" charset="0"/>
              </a:rPr>
              <a:t>The second thing is only trained on public data and all the GPT models are.</a:t>
            </a:r>
          </a:p>
          <a:p>
            <a:pPr algn="l" latinLnBrk="0"/>
            <a:r>
              <a:rPr lang="en-US" b="0" i="0">
                <a:solidFill>
                  <a:srgbClr val="323130"/>
                </a:solidFill>
                <a:effectLst/>
                <a:latin typeface="Segoe UI" panose="020B0502040204020203" pitchFamily="34" charset="0"/>
              </a:rPr>
              <a:t>Is not everything on the Internet.</a:t>
            </a:r>
          </a:p>
          <a:p>
            <a:pPr algn="l" latinLnBrk="0"/>
            <a:r>
              <a:rPr lang="en-US" b="0" i="0">
                <a:solidFill>
                  <a:srgbClr val="323130"/>
                </a:solidFill>
                <a:effectLst/>
                <a:latin typeface="Segoe UI" panose="020B0502040204020203" pitchFamily="34" charset="0"/>
              </a:rPr>
              <a:t>It's actually like a quite limited subset of information.</a:t>
            </a:r>
          </a:p>
          <a:p>
            <a:pPr algn="l" latinLnBrk="0"/>
            <a:r>
              <a:rPr lang="en-US" b="0" i="0">
                <a:solidFill>
                  <a:srgbClr val="323130"/>
                </a:solidFill>
                <a:effectLst/>
                <a:latin typeface="Segoe UI" panose="020B0502040204020203" pitchFamily="34" charset="0"/>
              </a:rPr>
              <a:t>So like it's knowledge and what it has access to is actually pretty limited.</a:t>
            </a:r>
          </a:p>
          <a:p>
            <a:pPr algn="l" latinLnBrk="0"/>
            <a:r>
              <a:rPr lang="en-US" b="0" i="0">
                <a:solidFill>
                  <a:srgbClr val="323130"/>
                </a:solidFill>
                <a:effectLst/>
                <a:latin typeface="Segoe UI" panose="020B0502040204020203" pitchFamily="34" charset="0"/>
              </a:rPr>
              <a:t>The training sets that they use for GPT, yes, they are very large, but they don't cover huge swaths of the Internet.</a:t>
            </a:r>
          </a:p>
          <a:p>
            <a:pPr algn="l" latinLnBrk="0"/>
            <a:r>
              <a:rPr lang="en-US" b="0" i="0">
                <a:solidFill>
                  <a:srgbClr val="323130"/>
                </a:solidFill>
                <a:effectLst/>
                <a:latin typeface="Segoe UI" panose="020B0502040204020203" pitchFamily="34" charset="0"/>
              </a:rPr>
              <a:t>So really, they're quite limited and specific types of capabilities.</a:t>
            </a:r>
          </a:p>
          <a:p>
            <a:pPr algn="l" latinLnBrk="0"/>
            <a:r>
              <a:rPr lang="en-US" b="0" i="0">
                <a:solidFill>
                  <a:srgbClr val="323130"/>
                </a:solidFill>
                <a:effectLst/>
                <a:latin typeface="Segoe UI" panose="020B0502040204020203" pitchFamily="34" charset="0"/>
              </a:rPr>
              <a:t>Uh, we see this if you use them for coding.</a:t>
            </a:r>
          </a:p>
          <a:p>
            <a:pPr algn="l" latinLnBrk="0"/>
            <a:r>
              <a:rPr lang="en-US" b="0" i="0">
                <a:solidFill>
                  <a:srgbClr val="323130"/>
                </a:solidFill>
                <a:effectLst/>
                <a:latin typeface="Segoe UI" panose="020B0502040204020203" pitchFamily="34" charset="0"/>
              </a:rPr>
              <a:t>For example, if you're using like a copilot or something, then you find if you're using like a newb library or a new package, or a new SDK, it just doesn't have any experience with that, and so it will try and use the old patterns or the old standards.</a:t>
            </a:r>
          </a:p>
          <a:p>
            <a:pPr algn="l" latinLnBrk="0"/>
            <a:r>
              <a:rPr lang="en-US" b="0" i="0">
                <a:solidFill>
                  <a:srgbClr val="323130"/>
                </a:solidFill>
                <a:effectLst/>
                <a:latin typeface="Segoe UI" panose="020B0502040204020203" pitchFamily="34" charset="0"/>
              </a:rPr>
              <a:t>So this is like a common limitation with public </a:t>
            </a:r>
            <a:r>
              <a:rPr lang="en-US" b="0" i="0" err="1">
                <a:solidFill>
                  <a:srgbClr val="323130"/>
                </a:solidFill>
                <a:effectLst/>
                <a:latin typeface="Segoe UI" panose="020B0502040204020203" pitchFamily="34" charset="0"/>
              </a:rPr>
              <a:t>ellms</a:t>
            </a:r>
            <a:r>
              <a:rPr lang="en-US" b="0" i="0">
                <a:solidFill>
                  <a:srgbClr val="323130"/>
                </a:solidFill>
                <a:effectLst/>
                <a:latin typeface="Segoe UI" panose="020B0502040204020203" pitchFamily="34" charset="0"/>
              </a:rPr>
              <a:t>.</a:t>
            </a:r>
          </a:p>
          <a:p>
            <a:endParaRPr lang="en-US"/>
          </a:p>
          <a:p>
            <a:endParaRPr lang="en-US"/>
          </a:p>
          <a:p>
            <a:endParaRPr lang="en-US"/>
          </a:p>
          <a:p>
            <a:pPr>
              <a:lnSpc>
                <a:spcPct val="107000"/>
              </a:lnSpc>
              <a:spcAft>
                <a:spcPts val="800"/>
              </a:spcAft>
            </a:pPr>
            <a:r>
              <a:rPr lang="en-IN" sz="1200">
                <a:effectLst/>
                <a:latin typeface="Aptos" panose="020B0004020202020204" pitchFamily="34" charset="0"/>
                <a:ea typeface="Aptos" panose="020B0004020202020204" pitchFamily="34" charset="0"/>
                <a:cs typeface="Times New Roman" panose="02020603050405020304" pitchFamily="18" charset="0"/>
              </a:rPr>
              <a:t>so there are some limitations with</a:t>
            </a:r>
          </a:p>
          <a:p>
            <a:pPr>
              <a:lnSpc>
                <a:spcPct val="107000"/>
              </a:lnSpc>
              <a:spcAft>
                <a:spcPts val="800"/>
              </a:spcAft>
            </a:pPr>
            <a:r>
              <a:rPr lang="en-IN" sz="1200" err="1">
                <a:effectLst/>
                <a:latin typeface="Aptos" panose="020B0004020202020204" pitchFamily="34" charset="0"/>
                <a:ea typeface="Aptos" panose="020B0004020202020204" pitchFamily="34" charset="0"/>
                <a:cs typeface="Times New Roman" panose="02020603050405020304" pitchFamily="18" charset="0"/>
              </a:rPr>
              <a:t>llms</a:t>
            </a:r>
            <a:r>
              <a:rPr lang="en-IN" sz="1200">
                <a:effectLst/>
                <a:latin typeface="Aptos" panose="020B0004020202020204" pitchFamily="34" charset="0"/>
                <a:ea typeface="Aptos" panose="020B0004020202020204" pitchFamily="34" charset="0"/>
                <a:cs typeface="Times New Roman" panose="02020603050405020304" pitchFamily="18" charset="0"/>
              </a:rPr>
              <a:t> as well um they don't have so if you ask it a question um like what's the</a:t>
            </a:r>
          </a:p>
          <a:p>
            <a:pPr>
              <a:lnSpc>
                <a:spcPct val="107000"/>
              </a:lnSpc>
              <a:spcAft>
                <a:spcPts val="800"/>
              </a:spcAft>
            </a:pPr>
            <a:r>
              <a:rPr lang="en-IN" sz="1200">
                <a:effectLst/>
                <a:latin typeface="Aptos" panose="020B0004020202020204" pitchFamily="34" charset="0"/>
                <a:ea typeface="Aptos" panose="020B0004020202020204" pitchFamily="34" charset="0"/>
                <a:cs typeface="Times New Roman" panose="02020603050405020304" pitchFamily="18" charset="0"/>
              </a:rPr>
              <a:t>weather going to be like today two things one it doesn't know uh it was trained on data from six months ago or</a:t>
            </a:r>
          </a:p>
          <a:p>
            <a:pPr>
              <a:lnSpc>
                <a:spcPct val="107000"/>
              </a:lnSpc>
              <a:spcAft>
                <a:spcPts val="800"/>
              </a:spcAft>
            </a:pPr>
            <a:r>
              <a:rPr lang="en-IN" sz="1200">
                <a:effectLst/>
                <a:latin typeface="Aptos" panose="020B0004020202020204" pitchFamily="34" charset="0"/>
                <a:ea typeface="Aptos" panose="020B0004020202020204" pitchFamily="34" charset="0"/>
                <a:cs typeface="Times New Roman" panose="02020603050405020304" pitchFamily="18" charset="0"/>
              </a:rPr>
              <a:t>or a year ago depending on which model it is so it doesn't know um and secondly</a:t>
            </a:r>
          </a:p>
          <a:p>
            <a:pPr>
              <a:lnSpc>
                <a:spcPct val="107000"/>
              </a:lnSpc>
              <a:spcAft>
                <a:spcPts val="800"/>
              </a:spcAft>
            </a:pPr>
            <a:r>
              <a:rPr lang="en-IN" sz="1200">
                <a:effectLst/>
                <a:latin typeface="Aptos" panose="020B0004020202020204" pitchFamily="34" charset="0"/>
                <a:ea typeface="Aptos" panose="020B0004020202020204" pitchFamily="34" charset="0"/>
                <a:cs typeface="Times New Roman" panose="02020603050405020304" pitchFamily="18" charset="0"/>
              </a:rPr>
              <a:t>it's um doesn't have it doesn't know where I am um but like I said earlier if</a:t>
            </a:r>
          </a:p>
          <a:p>
            <a:pPr>
              <a:lnSpc>
                <a:spcPct val="107000"/>
              </a:lnSpc>
              <a:spcAft>
                <a:spcPts val="800"/>
              </a:spcAft>
            </a:pPr>
            <a:r>
              <a:rPr lang="en-IN" sz="1200">
                <a:effectLst/>
                <a:latin typeface="Aptos" panose="020B0004020202020204" pitchFamily="34" charset="0"/>
                <a:ea typeface="Aptos" panose="020B0004020202020204" pitchFamily="34" charset="0"/>
                <a:cs typeface="Times New Roman" panose="02020603050405020304" pitchFamily="18" charset="0"/>
              </a:rPr>
              <a:t>you it's all about kind of finishing a story with the </a:t>
            </a:r>
            <a:r>
              <a:rPr lang="en-IN" sz="1200" err="1">
                <a:effectLst/>
                <a:latin typeface="Aptos" panose="020B0004020202020204" pitchFamily="34" charset="0"/>
                <a:ea typeface="Aptos" panose="020B0004020202020204" pitchFamily="34" charset="0"/>
                <a:cs typeface="Times New Roman" panose="02020603050405020304" pitchFamily="18" charset="0"/>
              </a:rPr>
              <a:t>llm</a:t>
            </a:r>
            <a:r>
              <a:rPr lang="en-IN" sz="1200">
                <a:effectLst/>
                <a:latin typeface="Aptos" panose="020B0004020202020204" pitchFamily="34" charset="0"/>
                <a:ea typeface="Aptos" panose="020B0004020202020204" pitchFamily="34" charset="0"/>
                <a:cs typeface="Times New Roman" panose="02020603050405020304" pitchFamily="18" charset="0"/>
              </a:rPr>
              <a:t> and often if you've</a:t>
            </a:r>
          </a:p>
          <a:p>
            <a:pPr>
              <a:lnSpc>
                <a:spcPct val="107000"/>
              </a:lnSpc>
              <a:spcAft>
                <a:spcPts val="800"/>
              </a:spcAft>
            </a:pPr>
            <a:r>
              <a:rPr lang="en-IN" sz="1200">
                <a:effectLst/>
                <a:latin typeface="Aptos" panose="020B0004020202020204" pitchFamily="34" charset="0"/>
                <a:ea typeface="Aptos" panose="020B0004020202020204" pitchFamily="34" charset="0"/>
                <a:cs typeface="Times New Roman" panose="02020603050405020304" pitchFamily="18" charset="0"/>
              </a:rPr>
              <a:t>kind of set the first part of the story which is oh you're a really helpful assistant that answers questions and the</a:t>
            </a:r>
          </a:p>
          <a:p>
            <a:pPr>
              <a:lnSpc>
                <a:spcPct val="107000"/>
              </a:lnSpc>
              <a:spcAft>
                <a:spcPts val="800"/>
              </a:spcAft>
            </a:pPr>
            <a:r>
              <a:rPr lang="en-IN" sz="1200">
                <a:effectLst/>
                <a:latin typeface="Aptos" panose="020B0004020202020204" pitchFamily="34" charset="0"/>
                <a:ea typeface="Aptos" panose="020B0004020202020204" pitchFamily="34" charset="0"/>
                <a:cs typeface="Times New Roman" panose="02020603050405020304" pitchFamily="18" charset="0"/>
              </a:rPr>
              <a:t>the sentence that the user has asked is tell me about the weather then the </a:t>
            </a:r>
            <a:r>
              <a:rPr lang="en-IN" sz="1200" err="1">
                <a:effectLst/>
                <a:latin typeface="Aptos" panose="020B0004020202020204" pitchFamily="34" charset="0"/>
                <a:ea typeface="Aptos" panose="020B0004020202020204" pitchFamily="34" charset="0"/>
                <a:cs typeface="Times New Roman" panose="02020603050405020304" pitchFamily="18" charset="0"/>
              </a:rPr>
              <a:t>llm</a:t>
            </a:r>
            <a:r>
              <a:rPr lang="en-IN" sz="1200">
                <a:effectLst/>
                <a:latin typeface="Aptos" panose="020B0004020202020204" pitchFamily="34" charset="0"/>
                <a:ea typeface="Aptos" panose="020B0004020202020204" pitchFamily="34" charset="0"/>
                <a:cs typeface="Times New Roman" panose="02020603050405020304" pitchFamily="18" charset="0"/>
              </a:rPr>
              <a:t> will think that you want it to tell you</a:t>
            </a:r>
          </a:p>
          <a:p>
            <a:pPr>
              <a:lnSpc>
                <a:spcPct val="107000"/>
              </a:lnSpc>
              <a:spcAft>
                <a:spcPts val="800"/>
              </a:spcAft>
            </a:pPr>
            <a:r>
              <a:rPr lang="en-IN" sz="1200">
                <a:effectLst/>
                <a:latin typeface="Aptos" panose="020B0004020202020204" pitchFamily="34" charset="0"/>
                <a:ea typeface="Aptos" panose="020B0004020202020204" pitchFamily="34" charset="0"/>
                <a:cs typeface="Times New Roman" panose="02020603050405020304" pitchFamily="18" charset="0"/>
              </a:rPr>
              <a:t>about the weather and it knows how to respond to a question about the weather it will just say it's sunny today or</a:t>
            </a:r>
          </a:p>
          <a:p>
            <a:pPr>
              <a:lnSpc>
                <a:spcPct val="107000"/>
              </a:lnSpc>
              <a:spcAft>
                <a:spcPts val="800"/>
              </a:spcAft>
            </a:pPr>
            <a:r>
              <a:rPr lang="en-IN" sz="1200">
                <a:effectLst/>
                <a:latin typeface="Aptos" panose="020B0004020202020204" pitchFamily="34" charset="0"/>
                <a:ea typeface="Aptos" panose="020B0004020202020204" pitchFamily="34" charset="0"/>
                <a:cs typeface="Times New Roman" panose="02020603050405020304" pitchFamily="18" charset="0"/>
              </a:rPr>
              <a:t>like it's going to rain at 3:00 but it's doing that because it's finishing the story it's not checking the weather</a:t>
            </a:r>
          </a:p>
          <a:p>
            <a:pPr>
              <a:lnSpc>
                <a:spcPct val="107000"/>
              </a:lnSpc>
              <a:spcAft>
                <a:spcPts val="800"/>
              </a:spcAft>
            </a:pPr>
            <a:r>
              <a:rPr lang="en-IN" sz="1200">
                <a:effectLst/>
                <a:latin typeface="Aptos" panose="020B0004020202020204" pitchFamily="34" charset="0"/>
                <a:ea typeface="Aptos" panose="020B0004020202020204" pitchFamily="34" charset="0"/>
                <a:cs typeface="Times New Roman" panose="02020603050405020304" pitchFamily="18" charset="0"/>
              </a:rPr>
              <a:t>charts it's not speaking to the Bureau of meteorology here in Australia um it is trying to finish a story and that's</a:t>
            </a:r>
          </a:p>
          <a:p>
            <a:pPr>
              <a:lnSpc>
                <a:spcPct val="107000"/>
              </a:lnSpc>
              <a:spcAft>
                <a:spcPts val="800"/>
              </a:spcAft>
            </a:pPr>
            <a:r>
              <a:rPr lang="en-IN" sz="1200">
                <a:effectLst/>
                <a:latin typeface="Aptos" panose="020B0004020202020204" pitchFamily="34" charset="0"/>
                <a:ea typeface="Aptos" panose="020B0004020202020204" pitchFamily="34" charset="0"/>
                <a:cs typeface="Times New Roman" panose="02020603050405020304" pitchFamily="18" charset="0"/>
              </a:rPr>
              <a:t>why we have to be careful when we work with the prompts to tell the </a:t>
            </a:r>
            <a:r>
              <a:rPr lang="en-IN" sz="1200" err="1">
                <a:effectLst/>
                <a:latin typeface="Aptos" panose="020B0004020202020204" pitchFamily="34" charset="0"/>
                <a:ea typeface="Aptos" panose="020B0004020202020204" pitchFamily="34" charset="0"/>
                <a:cs typeface="Times New Roman" panose="02020603050405020304" pitchFamily="18" charset="0"/>
              </a:rPr>
              <a:t>llm</a:t>
            </a:r>
            <a:r>
              <a:rPr lang="en-IN" sz="1200">
                <a:effectLst/>
                <a:latin typeface="Aptos" panose="020B0004020202020204" pitchFamily="34" charset="0"/>
                <a:ea typeface="Aptos" panose="020B0004020202020204" pitchFamily="34" charset="0"/>
                <a:cs typeface="Times New Roman" panose="02020603050405020304" pitchFamily="18" charset="0"/>
              </a:rPr>
              <a:t> as part of the kind of the background story I</a:t>
            </a:r>
          </a:p>
          <a:p>
            <a:pPr>
              <a:lnSpc>
                <a:spcPct val="107000"/>
              </a:lnSpc>
              <a:spcAft>
                <a:spcPts val="800"/>
              </a:spcAft>
            </a:pPr>
            <a:r>
              <a:rPr lang="en-IN" sz="1200">
                <a:effectLst/>
                <a:latin typeface="Aptos" panose="020B0004020202020204" pitchFamily="34" charset="0"/>
                <a:ea typeface="Aptos" panose="020B0004020202020204" pitchFamily="34" charset="0"/>
                <a:cs typeface="Times New Roman" panose="02020603050405020304" pitchFamily="18" charset="0"/>
              </a:rPr>
              <a:t>guess for the </a:t>
            </a:r>
            <a:r>
              <a:rPr lang="en-IN" sz="1200" err="1">
                <a:effectLst/>
                <a:latin typeface="Aptos" panose="020B0004020202020204" pitchFamily="34" charset="0"/>
                <a:ea typeface="Aptos" panose="020B0004020202020204" pitchFamily="34" charset="0"/>
                <a:cs typeface="Times New Roman" panose="02020603050405020304" pitchFamily="18" charset="0"/>
              </a:rPr>
              <a:t>llm</a:t>
            </a:r>
            <a:r>
              <a:rPr lang="en-IN" sz="1200">
                <a:effectLst/>
                <a:latin typeface="Aptos" panose="020B0004020202020204" pitchFamily="34" charset="0"/>
                <a:ea typeface="Aptos" panose="020B0004020202020204" pitchFamily="34" charset="0"/>
                <a:cs typeface="Times New Roman" panose="02020603050405020304" pitchFamily="18" charset="0"/>
              </a:rPr>
              <a:t> is that yes you are a helpful assistant but if there's something that you can't determine</a:t>
            </a:r>
          </a:p>
          <a:p>
            <a:pPr>
              <a:lnSpc>
                <a:spcPct val="107000"/>
              </a:lnSpc>
              <a:spcAft>
                <a:spcPts val="800"/>
              </a:spcAft>
            </a:pPr>
            <a:r>
              <a:rPr lang="en-IN" sz="1200">
                <a:effectLst/>
                <a:latin typeface="Aptos" panose="020B0004020202020204" pitchFamily="34" charset="0"/>
                <a:ea typeface="Aptos" panose="020B0004020202020204" pitchFamily="34" charset="0"/>
                <a:cs typeface="Times New Roman" panose="02020603050405020304" pitchFamily="18" charset="0"/>
              </a:rPr>
              <a:t>because it's recent or it's you know it needs to be looked up on the Internet don't make it up don't tell the user</a:t>
            </a:r>
          </a:p>
          <a:p>
            <a:pPr>
              <a:lnSpc>
                <a:spcPct val="107000"/>
              </a:lnSpc>
              <a:spcAft>
                <a:spcPts val="800"/>
              </a:spcAft>
            </a:pPr>
            <a:r>
              <a:rPr lang="en-IN" sz="1200">
                <a:effectLst/>
                <a:latin typeface="Aptos" panose="020B0004020202020204" pitchFamily="34" charset="0"/>
                <a:ea typeface="Aptos" panose="020B0004020202020204" pitchFamily="34" charset="0"/>
                <a:cs typeface="Times New Roman" panose="02020603050405020304" pitchFamily="18" charset="0"/>
              </a:rPr>
              <a:t>it's going to be sunny if you don't know it's going to be sunny so this is a super important fact um and something</a:t>
            </a:r>
          </a:p>
          <a:p>
            <a:pPr>
              <a:lnSpc>
                <a:spcPct val="107000"/>
              </a:lnSpc>
              <a:spcAft>
                <a:spcPts val="800"/>
              </a:spcAft>
            </a:pPr>
            <a:r>
              <a:rPr lang="en-IN" sz="1200">
                <a:effectLst/>
                <a:latin typeface="Aptos" panose="020B0004020202020204" pitchFamily="34" charset="0"/>
                <a:ea typeface="Aptos" panose="020B0004020202020204" pitchFamily="34" charset="0"/>
                <a:cs typeface="Times New Roman" panose="02020603050405020304" pitchFamily="18" charset="0"/>
              </a:rPr>
              <a:t>that you have to work with uh with </a:t>
            </a:r>
            <a:r>
              <a:rPr lang="en-IN" sz="1200" err="1">
                <a:effectLst/>
                <a:latin typeface="Aptos" panose="020B0004020202020204" pitchFamily="34" charset="0"/>
                <a:ea typeface="Aptos" panose="020B0004020202020204" pitchFamily="34" charset="0"/>
                <a:cs typeface="Times New Roman" panose="02020603050405020304" pitchFamily="18" charset="0"/>
              </a:rPr>
              <a:t>llms</a:t>
            </a:r>
            <a:r>
              <a:rPr lang="en-IN" sz="1200">
                <a:effectLst/>
                <a:latin typeface="Aptos" panose="020B0004020202020204" pitchFamily="34" charset="0"/>
                <a:ea typeface="Aptos" panose="020B0004020202020204" pitchFamily="34" charset="0"/>
                <a:cs typeface="Times New Roman" panose="02020603050405020304" pitchFamily="18" charset="0"/>
              </a:rPr>
              <a:t> </a:t>
            </a:r>
          </a:p>
          <a:p>
            <a:pPr>
              <a:lnSpc>
                <a:spcPct val="107000"/>
              </a:lnSpc>
              <a:spcAft>
                <a:spcPts val="800"/>
              </a:spcAft>
            </a:pPr>
            <a:endParaRPr lang="en-IN" sz="1200">
              <a:effectLst/>
              <a:latin typeface="Aptos" panose="020B0004020202020204" pitchFamily="34" charset="0"/>
              <a:ea typeface="Aptos" panose="020B0004020202020204" pitchFamily="34" charset="0"/>
              <a:cs typeface="Times New Roman" panose="02020603050405020304" pitchFamily="18" charset="0"/>
            </a:endParaRPr>
          </a:p>
          <a:p>
            <a:endParaRPr lang="en-US"/>
          </a:p>
          <a:p>
            <a:endParaRPr lang="en-US" sz="1200">
              <a:cs typeface="Segoe UI"/>
            </a:endParaRPr>
          </a:p>
          <a:p>
            <a:endParaRPr lang="en-IN"/>
          </a:p>
        </p:txBody>
      </p:sp>
      <p:sp>
        <p:nvSpPr>
          <p:cNvPr id="4" name="Slide Number Placeholder 3"/>
          <p:cNvSpPr>
            <a:spLocks noGrp="1"/>
          </p:cNvSpPr>
          <p:nvPr>
            <p:ph type="sldNum" sz="quarter" idx="5"/>
          </p:nvPr>
        </p:nvSpPr>
        <p:spPr/>
        <p:txBody>
          <a:bodyPr/>
          <a:lstStyle/>
          <a:p>
            <a:fld id="{72670EEC-715B-2744-AE42-AA068CE00492}" type="slidenum">
              <a:rPr lang="en-US" smtClean="0"/>
              <a:t>12</a:t>
            </a:fld>
            <a:endParaRPr lang="en-US"/>
          </a:p>
        </p:txBody>
      </p:sp>
    </p:spTree>
    <p:extLst>
      <p:ext uri="{BB962C8B-B14F-4D97-AF65-F5344CB8AC3E}">
        <p14:creationId xmlns:p14="http://schemas.microsoft.com/office/powerpoint/2010/main" val="15744464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can you incorporate domain knowledge?</a:t>
            </a:r>
          </a:p>
          <a:p>
            <a:endParaRPr lang="en-US" dirty="0"/>
          </a:p>
          <a:p>
            <a:pPr marL="0" indent="0">
              <a:buNone/>
            </a:pPr>
            <a:endParaRPr lang="en-US" dirty="0"/>
          </a:p>
          <a:p>
            <a:pPr marL="228600" indent="-228600">
              <a:buAutoNum type="arabicPeriod"/>
            </a:pPr>
            <a:r>
              <a:rPr lang="en-US" dirty="0"/>
              <a:t>RAG enables learning new facts temporarily by doing a retrieval and adding/augmenting the question to the LLM with the data.</a:t>
            </a:r>
          </a:p>
          <a:p>
            <a:pPr marL="228600" indent="-228600">
              <a:buAutoNum type="arabicPeriod"/>
            </a:pPr>
            <a:endParaRPr lang="en-US" dirty="0"/>
          </a:p>
          <a:p>
            <a:pPr algn="l" latinLnBrk="0"/>
            <a:r>
              <a:rPr lang="en-US" b="0" i="0" dirty="0">
                <a:solidFill>
                  <a:srgbClr val="323130"/>
                </a:solidFill>
                <a:effectLst/>
                <a:latin typeface="Segoe UI" panose="020B0502040204020203" pitchFamily="34" charset="0"/>
              </a:rPr>
              <a:t>So there's three ways that you can add additional knowledge to an LLM.</a:t>
            </a:r>
          </a:p>
          <a:p>
            <a:pPr algn="l" latinLnBrk="0"/>
            <a:r>
              <a:rPr lang="en-US" b="0" i="0" dirty="0">
                <a:solidFill>
                  <a:srgbClr val="323130"/>
                </a:solidFill>
                <a:effectLst/>
                <a:latin typeface="Segoe UI" panose="020B0502040204020203" pitchFamily="34" charset="0"/>
              </a:rPr>
              <a:t>One is </a:t>
            </a:r>
            <a:r>
              <a:rPr lang="en-US" b="1" i="0" dirty="0">
                <a:solidFill>
                  <a:srgbClr val="323130"/>
                </a:solidFill>
                <a:effectLst/>
                <a:latin typeface="Segoe UI" panose="020B0502040204020203" pitchFamily="34" charset="0"/>
              </a:rPr>
              <a:t>you can engineer the prompt, </a:t>
            </a:r>
            <a:r>
              <a:rPr lang="en-US" b="0" i="0" dirty="0">
                <a:solidFill>
                  <a:srgbClr val="323130"/>
                </a:solidFill>
                <a:effectLst/>
                <a:latin typeface="Segoe UI" panose="020B0502040204020203" pitchFamily="34" charset="0"/>
              </a:rPr>
              <a:t>so when you ask the LLM a question you can include some extra information or you can kind of lead it to towards an answer. </a:t>
            </a:r>
            <a:r>
              <a:rPr lang="en-US" dirty="0"/>
              <a:t>Prompt engineering:. Be very </a:t>
            </a:r>
            <a:r>
              <a:rPr lang="en-US" dirty="0" err="1"/>
              <a:t>very</a:t>
            </a:r>
            <a:r>
              <a:rPr lang="en-US" dirty="0"/>
              <a:t> specific. Tell it the version, give it written examples. This only works if the answer is somewhere in it’s weights</a:t>
            </a:r>
            <a:endParaRPr lang="en-US" b="0" i="0" dirty="0">
              <a:solidFill>
                <a:srgbClr val="323130"/>
              </a:solidFill>
              <a:effectLst/>
              <a:latin typeface="Segoe UI" panose="020B0502040204020203" pitchFamily="34" charset="0"/>
            </a:endParaRPr>
          </a:p>
          <a:p>
            <a:pPr algn="l" latinLnBrk="0"/>
            <a:r>
              <a:rPr lang="en-US" b="0" i="0" dirty="0">
                <a:solidFill>
                  <a:srgbClr val="323130"/>
                </a:solidFill>
                <a:effectLst/>
                <a:latin typeface="Segoe UI" panose="020B0502040204020203" pitchFamily="34" charset="0"/>
              </a:rPr>
              <a:t>The second thing is </a:t>
            </a:r>
            <a:r>
              <a:rPr lang="en-US" b="1" i="0" dirty="0">
                <a:solidFill>
                  <a:srgbClr val="323130"/>
                </a:solidFill>
                <a:effectLst/>
                <a:latin typeface="Segoe UI" panose="020B0502040204020203" pitchFamily="34" charset="0"/>
              </a:rPr>
              <a:t>fine tuning.</a:t>
            </a:r>
          </a:p>
          <a:p>
            <a:pPr algn="l" latinLnBrk="0"/>
            <a:r>
              <a:rPr lang="en-US" b="0" i="0" dirty="0">
                <a:solidFill>
                  <a:srgbClr val="323130"/>
                </a:solidFill>
                <a:effectLst/>
                <a:latin typeface="Segoe UI" panose="020B0502040204020203" pitchFamily="34" charset="0"/>
              </a:rPr>
              <a:t>So you can basically train, uh, </a:t>
            </a:r>
            <a:r>
              <a:rPr lang="en-US" b="1" i="0" dirty="0">
                <a:solidFill>
                  <a:srgbClr val="323130"/>
                </a:solidFill>
                <a:effectLst/>
                <a:latin typeface="Segoe UI" panose="020B0502040204020203" pitchFamily="34" charset="0"/>
              </a:rPr>
              <a:t>like a bespoke </a:t>
            </a:r>
            <a:r>
              <a:rPr lang="en-US" b="1" i="0" dirty="0" err="1">
                <a:solidFill>
                  <a:srgbClr val="323130"/>
                </a:solidFill>
                <a:effectLst/>
                <a:latin typeface="Segoe UI" panose="020B0502040204020203" pitchFamily="34" charset="0"/>
              </a:rPr>
              <a:t>model</a:t>
            </a:r>
            <a:r>
              <a:rPr lang="en-US" b="0" i="0" dirty="0" err="1">
                <a:solidFill>
                  <a:srgbClr val="323130"/>
                </a:solidFill>
                <a:effectLst/>
                <a:latin typeface="Segoe UI" panose="020B0502040204020203" pitchFamily="34" charset="0"/>
              </a:rPr>
              <a:t>.So</a:t>
            </a:r>
            <a:r>
              <a:rPr lang="en-US" b="0" i="0" dirty="0">
                <a:solidFill>
                  <a:srgbClr val="323130"/>
                </a:solidFill>
                <a:effectLst/>
                <a:latin typeface="Segoe UI" panose="020B0502040204020203" pitchFamily="34" charset="0"/>
              </a:rPr>
              <a:t> you can teach at a new skill. which is very expensive to do.</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Start with a base model and add at least 200 examples and run training again. Fine tuning is expensive both in the training process and in the usage. </a:t>
            </a:r>
          </a:p>
          <a:p>
            <a:pPr algn="l" latinLnBrk="0"/>
            <a:endParaRPr lang="en-US" b="0" i="0" dirty="0">
              <a:solidFill>
                <a:srgbClr val="323130"/>
              </a:solidFill>
              <a:effectLst/>
              <a:latin typeface="Segoe UI" panose="020B0502040204020203" pitchFamily="34" charset="0"/>
            </a:endParaRPr>
          </a:p>
          <a:p>
            <a:pPr algn="l" latinLnBrk="0"/>
            <a:r>
              <a:rPr lang="en-US" b="0" i="0" dirty="0">
                <a:solidFill>
                  <a:srgbClr val="323130"/>
                </a:solidFill>
                <a:effectLst/>
                <a:latin typeface="Segoe UI" panose="020B0502040204020203" pitchFamily="34" charset="0"/>
              </a:rPr>
              <a:t>It's time consuming and you need a huge amount of data to do it reliably, and so in most cases I've where I've spoken to users who've asked about fine tuning what they really </a:t>
            </a:r>
            <a:r>
              <a:rPr lang="en-US" b="1" i="0" dirty="0">
                <a:solidFill>
                  <a:srgbClr val="323130"/>
                </a:solidFill>
                <a:effectLst/>
                <a:latin typeface="Segoe UI" panose="020B0502040204020203" pitchFamily="34" charset="0"/>
              </a:rPr>
              <a:t>want is retrieval, augmentation, and because the type of problem they have is actually better suited to RAG.</a:t>
            </a:r>
          </a:p>
          <a:p>
            <a:pPr algn="l" latinLnBrk="0"/>
            <a:endParaRPr lang="en-US" b="0" i="0" dirty="0">
              <a:solidFill>
                <a:srgbClr val="323130"/>
              </a:solidFill>
              <a:effectLst/>
              <a:latin typeface="Segoe UI" panose="020B0502040204020203" pitchFamily="34" charset="0"/>
            </a:endParaRPr>
          </a:p>
          <a:p>
            <a:pPr algn="l" latinLnBrk="0"/>
            <a:endParaRPr lang="en-US" b="0" i="0" dirty="0">
              <a:solidFill>
                <a:srgbClr val="323130"/>
              </a:solidFill>
              <a:effectLst/>
              <a:latin typeface="Segoe UI" panose="020B0502040204020203" pitchFamily="34" charset="0"/>
            </a:endParaRPr>
          </a:p>
          <a:p>
            <a:pPr algn="l" latinLnBrk="0"/>
            <a:endParaRPr lang="en-US" b="0" i="0" dirty="0">
              <a:solidFill>
                <a:srgbClr val="323130"/>
              </a:solidFill>
              <a:effectLst/>
              <a:latin typeface="Segoe UI" panose="020B0502040204020203" pitchFamily="34" charset="0"/>
            </a:endParaRPr>
          </a:p>
          <a:p>
            <a:pPr>
              <a:lnSpc>
                <a:spcPct val="107000"/>
              </a:lnSpc>
              <a:spcAft>
                <a:spcPts val="800"/>
              </a:spcAft>
            </a:pPr>
            <a:r>
              <a:rPr lang="en-IN" sz="1200" dirty="0">
                <a:effectLst/>
                <a:latin typeface="Aptos" panose="020B0004020202020204" pitchFamily="34" charset="0"/>
                <a:ea typeface="Aptos" panose="020B0004020202020204" pitchFamily="34" charset="0"/>
                <a:cs typeface="Times New Roman" panose="02020603050405020304" pitchFamily="18" charset="0"/>
              </a:rPr>
              <a:t>there are three techniques you can</a:t>
            </a:r>
          </a:p>
          <a:p>
            <a:pPr>
              <a:lnSpc>
                <a:spcPct val="107000"/>
              </a:lnSpc>
              <a:spcAft>
                <a:spcPts val="800"/>
              </a:spcAft>
            </a:pPr>
            <a:r>
              <a:rPr lang="en-IN" sz="1200" dirty="0">
                <a:effectLst/>
                <a:latin typeface="Aptos" panose="020B0004020202020204" pitchFamily="34" charset="0"/>
                <a:ea typeface="Aptos" panose="020B0004020202020204" pitchFamily="34" charset="0"/>
                <a:cs typeface="Times New Roman" panose="02020603050405020304" pitchFamily="18" charset="0"/>
              </a:rPr>
              <a:t>use to kind of improve </a:t>
            </a:r>
            <a:r>
              <a:rPr lang="en-IN" sz="1200" dirty="0" err="1">
                <a:effectLst/>
                <a:latin typeface="Aptos" panose="020B0004020202020204" pitchFamily="34" charset="0"/>
                <a:ea typeface="Aptos" panose="020B0004020202020204" pitchFamily="34" charset="0"/>
                <a:cs typeface="Times New Roman" panose="02020603050405020304" pitchFamily="18" charset="0"/>
              </a:rPr>
              <a:t>llm</a:t>
            </a:r>
            <a:r>
              <a:rPr lang="en-IN" sz="1200" dirty="0">
                <a:effectLst/>
                <a:latin typeface="Aptos" panose="020B0004020202020204" pitchFamily="34" charset="0"/>
                <a:ea typeface="Aptos" panose="020B0004020202020204" pitchFamily="34" charset="0"/>
                <a:cs typeface="Times New Roman" panose="02020603050405020304" pitchFamily="18" charset="0"/>
              </a:rPr>
              <a:t> so that they can understand or they can reply about</a:t>
            </a:r>
          </a:p>
          <a:p>
            <a:pPr>
              <a:lnSpc>
                <a:spcPct val="107000"/>
              </a:lnSpc>
              <a:spcAft>
                <a:spcPts val="800"/>
              </a:spcAft>
            </a:pPr>
            <a:r>
              <a:rPr lang="en-IN" sz="1200" dirty="0">
                <a:effectLst/>
                <a:latin typeface="Aptos" panose="020B0004020202020204" pitchFamily="34" charset="0"/>
                <a:ea typeface="Aptos" panose="020B0004020202020204" pitchFamily="34" charset="0"/>
                <a:cs typeface="Times New Roman" panose="02020603050405020304" pitchFamily="18" charset="0"/>
              </a:rPr>
              <a:t>what we call domain knowledge but that's other information so that could be uh</a:t>
            </a:r>
          </a:p>
          <a:p>
            <a:pPr>
              <a:lnSpc>
                <a:spcPct val="107000"/>
              </a:lnSpc>
              <a:spcAft>
                <a:spcPts val="800"/>
              </a:spcAft>
            </a:pPr>
            <a:r>
              <a:rPr lang="en-IN" sz="1200" dirty="0">
                <a:effectLst/>
                <a:latin typeface="Aptos" panose="020B0004020202020204" pitchFamily="34" charset="0"/>
                <a:ea typeface="Aptos" panose="020B0004020202020204" pitchFamily="34" charset="0"/>
                <a:cs typeface="Times New Roman" panose="02020603050405020304" pitchFamily="18" charset="0"/>
              </a:rPr>
              <a:t>the good example is always the weather everyone loves that example but um I'm going to show you some stuff which is</a:t>
            </a:r>
          </a:p>
          <a:p>
            <a:pPr>
              <a:lnSpc>
                <a:spcPct val="107000"/>
              </a:lnSpc>
              <a:spcAft>
                <a:spcPts val="800"/>
              </a:spcAft>
            </a:pPr>
            <a:r>
              <a:rPr lang="en-IN" sz="1200" dirty="0">
                <a:effectLst/>
                <a:latin typeface="Aptos" panose="020B0004020202020204" pitchFamily="34" charset="0"/>
                <a:ea typeface="Aptos" panose="020B0004020202020204" pitchFamily="34" charset="0"/>
                <a:cs typeface="Times New Roman" panose="02020603050405020304" pitchFamily="18" charset="0"/>
              </a:rPr>
              <a:t>slightly different which is more about search and how we can use search capability um but domain knowledge you</a:t>
            </a:r>
          </a:p>
          <a:p>
            <a:pPr>
              <a:lnSpc>
                <a:spcPct val="107000"/>
              </a:lnSpc>
              <a:spcAft>
                <a:spcPts val="800"/>
              </a:spcAft>
            </a:pPr>
            <a:r>
              <a:rPr lang="en-IN" sz="1200" dirty="0">
                <a:effectLst/>
                <a:latin typeface="Aptos" panose="020B0004020202020204" pitchFamily="34" charset="0"/>
                <a:ea typeface="Aptos" panose="020B0004020202020204" pitchFamily="34" charset="0"/>
                <a:cs typeface="Times New Roman" panose="02020603050405020304" pitchFamily="18" charset="0"/>
              </a:rPr>
              <a:t>can use three things one is prompt engineering uh which is um when you kind</a:t>
            </a:r>
          </a:p>
          <a:p>
            <a:pPr>
              <a:lnSpc>
                <a:spcPct val="107000"/>
              </a:lnSpc>
              <a:spcAft>
                <a:spcPts val="800"/>
              </a:spcAft>
            </a:pPr>
            <a:r>
              <a:rPr lang="en-IN" sz="1200" dirty="0">
                <a:effectLst/>
                <a:latin typeface="Aptos" panose="020B0004020202020204" pitchFamily="34" charset="0"/>
                <a:ea typeface="Aptos" panose="020B0004020202020204" pitchFamily="34" charset="0"/>
                <a:cs typeface="Times New Roman" panose="02020603050405020304" pitchFamily="18" charset="0"/>
              </a:rPr>
              <a:t>of create the prompt you can give it some extra information in the prompt and </a:t>
            </a:r>
            <a:r>
              <a:rPr lang="en-IN" sz="1200" dirty="0" err="1">
                <a:effectLst/>
                <a:latin typeface="Aptos" panose="020B0004020202020204" pitchFamily="34" charset="0"/>
                <a:ea typeface="Aptos" panose="020B0004020202020204" pitchFamily="34" charset="0"/>
                <a:cs typeface="Times New Roman" panose="02020603050405020304" pitchFamily="18" charset="0"/>
              </a:rPr>
              <a:t>and</a:t>
            </a:r>
            <a:r>
              <a:rPr lang="en-IN" sz="1200" dirty="0">
                <a:effectLst/>
                <a:latin typeface="Aptos" panose="020B0004020202020204" pitchFamily="34" charset="0"/>
                <a:ea typeface="Aptos" panose="020B0004020202020204" pitchFamily="34" charset="0"/>
                <a:cs typeface="Times New Roman" panose="02020603050405020304" pitchFamily="18" charset="0"/>
              </a:rPr>
              <a:t> I'll show you how to do that uh we</a:t>
            </a:r>
          </a:p>
          <a:p>
            <a:pPr>
              <a:lnSpc>
                <a:spcPct val="107000"/>
              </a:lnSpc>
              <a:spcAft>
                <a:spcPts val="800"/>
              </a:spcAft>
            </a:pPr>
            <a:r>
              <a:rPr lang="en-IN" sz="1200" dirty="0">
                <a:effectLst/>
                <a:latin typeface="Aptos" panose="020B0004020202020204" pitchFamily="34" charset="0"/>
                <a:ea typeface="Aptos" panose="020B0004020202020204" pitchFamily="34" charset="0"/>
                <a:cs typeface="Times New Roman" panose="02020603050405020304" pitchFamily="18" charset="0"/>
              </a:rPr>
              <a:t>can do something called fine tuning which is kind of where we take the </a:t>
            </a:r>
            <a:r>
              <a:rPr lang="en-IN" sz="1200" dirty="0" err="1">
                <a:effectLst/>
                <a:latin typeface="Aptos" panose="020B0004020202020204" pitchFamily="34" charset="0"/>
                <a:ea typeface="Aptos" panose="020B0004020202020204" pitchFamily="34" charset="0"/>
                <a:cs typeface="Times New Roman" panose="02020603050405020304" pitchFamily="18" charset="0"/>
              </a:rPr>
              <a:t>the</a:t>
            </a:r>
            <a:r>
              <a:rPr lang="en-IN" sz="1200" dirty="0">
                <a:effectLst/>
                <a:latin typeface="Aptos" panose="020B0004020202020204" pitchFamily="34" charset="0"/>
                <a:ea typeface="Aptos" panose="020B0004020202020204" pitchFamily="34" charset="0"/>
                <a:cs typeface="Times New Roman" panose="02020603050405020304" pitchFamily="18" charset="0"/>
              </a:rPr>
              <a:t> base model and we actually retrain it</a:t>
            </a:r>
          </a:p>
          <a:p>
            <a:pPr>
              <a:lnSpc>
                <a:spcPct val="107000"/>
              </a:lnSpc>
              <a:spcAft>
                <a:spcPts val="800"/>
              </a:spcAft>
            </a:pPr>
            <a:r>
              <a:rPr lang="en-IN" sz="1200" dirty="0">
                <a:effectLst/>
                <a:latin typeface="Aptos" panose="020B0004020202020204" pitchFamily="34" charset="0"/>
                <a:ea typeface="Aptos" panose="020B0004020202020204" pitchFamily="34" charset="0"/>
                <a:cs typeface="Times New Roman" panose="02020603050405020304" pitchFamily="18" charset="0"/>
              </a:rPr>
              <a:t>with some new skills um to do this is quite expensive because you have to use</a:t>
            </a:r>
          </a:p>
          <a:p>
            <a:pPr>
              <a:lnSpc>
                <a:spcPct val="107000"/>
              </a:lnSpc>
              <a:spcAft>
                <a:spcPts val="800"/>
              </a:spcAft>
            </a:pPr>
            <a:r>
              <a:rPr lang="en-IN" sz="1200" dirty="0">
                <a:effectLst/>
                <a:latin typeface="Aptos" panose="020B0004020202020204" pitchFamily="34" charset="0"/>
                <a:ea typeface="Aptos" panose="020B0004020202020204" pitchFamily="34" charset="0"/>
                <a:cs typeface="Times New Roman" panose="02020603050405020304" pitchFamily="18" charset="0"/>
              </a:rPr>
              <a:t>all the </a:t>
            </a:r>
            <a:r>
              <a:rPr lang="en-IN" sz="1200" dirty="0" err="1">
                <a:effectLst/>
                <a:latin typeface="Aptos" panose="020B0004020202020204" pitchFamily="34" charset="0"/>
                <a:ea typeface="Aptos" panose="020B0004020202020204" pitchFamily="34" charset="0"/>
                <a:cs typeface="Times New Roman" panose="02020603050405020304" pitchFamily="18" charset="0"/>
              </a:rPr>
              <a:t>gpus</a:t>
            </a:r>
            <a:r>
              <a:rPr lang="en-IN" sz="1200" dirty="0">
                <a:effectLst/>
                <a:latin typeface="Aptos" panose="020B0004020202020204" pitchFamily="34" charset="0"/>
                <a:ea typeface="Aptos" panose="020B0004020202020204" pitchFamily="34" charset="0"/>
                <a:cs typeface="Times New Roman" panose="02020603050405020304" pitchFamily="18" charset="0"/>
              </a:rPr>
              <a:t> to retrain the model uh and also you have to have a lot of data to do that so you can kind of make your own</a:t>
            </a:r>
          </a:p>
          <a:p>
            <a:pPr>
              <a:lnSpc>
                <a:spcPct val="107000"/>
              </a:lnSpc>
              <a:spcAft>
                <a:spcPts val="800"/>
              </a:spcAft>
            </a:pPr>
            <a:r>
              <a:rPr lang="en-IN" sz="1200" dirty="0">
                <a:effectLst/>
                <a:latin typeface="Aptos" panose="020B0004020202020204" pitchFamily="34" charset="0"/>
                <a:ea typeface="Aptos" panose="020B0004020202020204" pitchFamily="34" charset="0"/>
                <a:cs typeface="Times New Roman" panose="02020603050405020304" pitchFamily="18" charset="0"/>
              </a:rPr>
              <a:t>uh model or you can build on top of a base model with additional capabilities uh and those are things that we've done</a:t>
            </a:r>
          </a:p>
          <a:p>
            <a:pPr>
              <a:lnSpc>
                <a:spcPct val="107000"/>
              </a:lnSpc>
              <a:spcAft>
                <a:spcPts val="800"/>
              </a:spcAft>
            </a:pPr>
            <a:r>
              <a:rPr lang="en-IN" sz="1200" dirty="0">
                <a:effectLst/>
                <a:latin typeface="Aptos" panose="020B0004020202020204" pitchFamily="34" charset="0"/>
                <a:ea typeface="Aptos" panose="020B0004020202020204" pitchFamily="34" charset="0"/>
                <a:cs typeface="Times New Roman" panose="02020603050405020304" pitchFamily="18" charset="0"/>
              </a:rPr>
              <a:t>with uh stuff like co-pilot for </a:t>
            </a:r>
            <a:r>
              <a:rPr lang="en-IN" sz="1200" dirty="0" err="1">
                <a:effectLst/>
                <a:latin typeface="Aptos" panose="020B0004020202020204" pitchFamily="34" charset="0"/>
                <a:ea typeface="Aptos" panose="020B0004020202020204" pitchFamily="34" charset="0"/>
                <a:cs typeface="Times New Roman" panose="02020603050405020304" pitchFamily="18" charset="0"/>
              </a:rPr>
              <a:t>for</a:t>
            </a:r>
            <a:r>
              <a:rPr lang="en-IN" sz="1200" dirty="0">
                <a:effectLst/>
                <a:latin typeface="Aptos" panose="020B0004020202020204" pitchFamily="34" charset="0"/>
                <a:ea typeface="Aptos" panose="020B0004020202020204" pitchFamily="34" charset="0"/>
                <a:cs typeface="Times New Roman" panose="02020603050405020304" pitchFamily="18" charset="0"/>
              </a:rPr>
              <a:t> example so we've kind of optimized those models for specific tasks uh </a:t>
            </a:r>
          </a:p>
          <a:p>
            <a:pPr>
              <a:lnSpc>
                <a:spcPct val="107000"/>
              </a:lnSpc>
              <a:spcAft>
                <a:spcPts val="800"/>
              </a:spcAft>
            </a:pPr>
            <a:endParaRPr lang="en-IN" sz="12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07000"/>
              </a:lnSpc>
              <a:spcAft>
                <a:spcPts val="800"/>
              </a:spcAft>
            </a:pPr>
            <a:r>
              <a:rPr lang="en-IN" sz="1200" dirty="0">
                <a:effectLst/>
                <a:latin typeface="Aptos" panose="020B0004020202020204" pitchFamily="34" charset="0"/>
                <a:ea typeface="Aptos" panose="020B0004020202020204" pitchFamily="34" charset="0"/>
                <a:cs typeface="Times New Roman" panose="02020603050405020304" pitchFamily="18" charset="0"/>
              </a:rPr>
              <a:t>and then</a:t>
            </a:r>
          </a:p>
          <a:p>
            <a:pPr>
              <a:lnSpc>
                <a:spcPct val="107000"/>
              </a:lnSpc>
              <a:spcAft>
                <a:spcPts val="800"/>
              </a:spcAft>
            </a:pPr>
            <a:r>
              <a:rPr lang="en-IN" sz="1200" dirty="0">
                <a:effectLst/>
                <a:latin typeface="Aptos" panose="020B0004020202020204" pitchFamily="34" charset="0"/>
                <a:ea typeface="Aptos" panose="020B0004020202020204" pitchFamily="34" charset="0"/>
                <a:cs typeface="Times New Roman" panose="02020603050405020304" pitchFamily="18" charset="0"/>
              </a:rPr>
              <a:t>the other one which is kind of similar to the first one which is retrieval augmentation um where you find some</a:t>
            </a:r>
          </a:p>
          <a:p>
            <a:pPr>
              <a:lnSpc>
                <a:spcPct val="107000"/>
              </a:lnSpc>
              <a:spcAft>
                <a:spcPts val="800"/>
              </a:spcAft>
            </a:pPr>
            <a:r>
              <a:rPr lang="en-IN" sz="1200" dirty="0">
                <a:effectLst/>
                <a:latin typeface="Aptos" panose="020B0004020202020204" pitchFamily="34" charset="0"/>
                <a:ea typeface="Aptos" panose="020B0004020202020204" pitchFamily="34" charset="0"/>
                <a:cs typeface="Times New Roman" panose="02020603050405020304" pitchFamily="18" charset="0"/>
              </a:rPr>
              <a:t>information uh the user asks a question you find some information and then you put that in the prompt you include that</a:t>
            </a:r>
          </a:p>
          <a:p>
            <a:pPr>
              <a:lnSpc>
                <a:spcPct val="107000"/>
              </a:lnSpc>
              <a:spcAft>
                <a:spcPts val="800"/>
              </a:spcAft>
            </a:pPr>
            <a:r>
              <a:rPr lang="en-IN" sz="1200" dirty="0">
                <a:effectLst/>
                <a:latin typeface="Aptos" panose="020B0004020202020204" pitchFamily="34" charset="0"/>
                <a:ea typeface="Aptos" panose="020B0004020202020204" pitchFamily="34" charset="0"/>
                <a:cs typeface="Times New Roman" panose="02020603050405020304" pitchFamily="18" charset="0"/>
              </a:rPr>
              <a:t>in the prompt uh and that's the technique we're going to use in this demo um</a:t>
            </a:r>
            <a:endParaRPr lang="en-US" b="0" i="0" dirty="0">
              <a:solidFill>
                <a:srgbClr val="323130"/>
              </a:solidFill>
              <a:effectLst/>
              <a:latin typeface="Segoe UI" panose="020B0502040204020203" pitchFamily="34" charset="0"/>
            </a:endParaRPr>
          </a:p>
          <a:p>
            <a:pPr marL="228600" indent="-228600">
              <a:buAutoNum type="arabicPeriod"/>
            </a:pPr>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9/19/2024 1:23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028045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4F5641-DF5C-0242-0E12-C470F2A32FB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141BD-0C8C-6A34-0A49-710CF5F4E3F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18C6357-36A1-EA67-1912-E1DED3257B0D}"/>
              </a:ext>
            </a:extLst>
          </p:cNvPr>
          <p:cNvSpPr>
            <a:spLocks noGrp="1"/>
          </p:cNvSpPr>
          <p:nvPr>
            <p:ph type="body" idx="1"/>
          </p:nvPr>
        </p:nvSpPr>
        <p:spPr/>
        <p:txBody>
          <a:bodyPr/>
          <a:lstStyle/>
          <a:p>
            <a:r>
              <a:rPr lang="en-US"/>
              <a:t>Let's talk about RAG, Retrieval-Augmented Generation. </a:t>
            </a:r>
          </a:p>
          <a:p>
            <a:endParaRPr lang="en-US"/>
          </a:p>
          <a:p>
            <a:endParaRPr lang="en-US"/>
          </a:p>
        </p:txBody>
      </p:sp>
      <p:sp>
        <p:nvSpPr>
          <p:cNvPr id="4" name="Header Placeholder 3">
            <a:extLst>
              <a:ext uri="{FF2B5EF4-FFF2-40B4-BE49-F238E27FC236}">
                <a16:creationId xmlns:a16="http://schemas.microsoft.com/office/drawing/2014/main" id="{B03F848D-EBB4-BFAC-47B9-2FC888867997}"/>
              </a:ext>
            </a:extLst>
          </p:cNvPr>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541B379E-995B-AD48-7D8A-79600A1E93E6}"/>
              </a:ext>
            </a:extLst>
          </p:cNvPr>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4ED90844-28EA-D1DE-4FFD-858E76753951}"/>
              </a:ext>
            </a:extLst>
          </p:cNvPr>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9/19/2024 1:23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F853ACF6-0632-E7BA-C5FC-E175ABEFD5EE}"/>
              </a:ext>
            </a:extLst>
          </p:cNvPr>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058447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dirty="0">
                <a:latin typeface="Segoe UI" panose="020B0502040204020203" pitchFamily="34" charset="0"/>
                <a:cs typeface="Segoe UI" panose="020B0502040204020203" pitchFamily="34" charset="0"/>
              </a:rPr>
              <a:t>One of the keys to successful LLM app is context. I want to talk about two approaches to adding context to LLM apps.</a:t>
            </a:r>
          </a:p>
          <a:p>
            <a:endParaRPr lang="en-US" sz="1400" dirty="0">
              <a:latin typeface="Segoe UI" panose="020B0502040204020203" pitchFamily="34" charset="0"/>
              <a:cs typeface="Segoe UI" panose="020B0502040204020203" pitchFamily="34" charset="0"/>
            </a:endParaRPr>
          </a:p>
          <a:p>
            <a:pPr marL="171450" indent="-171450">
              <a:buFontTx/>
              <a:buChar char="-"/>
            </a:pPr>
            <a:r>
              <a:rPr lang="en-US" sz="1400" dirty="0">
                <a:latin typeface="Segoe UI" panose="020B0502040204020203" pitchFamily="34" charset="0"/>
                <a:cs typeface="Segoe UI" panose="020B0502040204020203" pitchFamily="34" charset="0"/>
              </a:rPr>
              <a:t>You can</a:t>
            </a:r>
            <a:r>
              <a:rPr lang="en-US" sz="1400" b="1" dirty="0">
                <a:latin typeface="Segoe UI" panose="020B0502040204020203" pitchFamily="34" charset="0"/>
                <a:cs typeface="Segoe UI" panose="020B0502040204020203" pitchFamily="34" charset="0"/>
              </a:rPr>
              <a:t> fine tune</a:t>
            </a:r>
            <a:r>
              <a:rPr lang="en-US" sz="1400" dirty="0">
                <a:latin typeface="Segoe UI" panose="020B0502040204020203" pitchFamily="34" charset="0"/>
                <a:cs typeface="Segoe UI" panose="020B0502040204020203" pitchFamily="34" charset="0"/>
              </a:rPr>
              <a:t>: More </a:t>
            </a:r>
            <a:r>
              <a:rPr lang="en-US" sz="1400" b="1" dirty="0">
                <a:latin typeface="Segoe UI" panose="020B0502040204020203" pitchFamily="34" charset="0"/>
                <a:cs typeface="Segoe UI" panose="020B0502040204020203" pitchFamily="34" charset="0"/>
              </a:rPr>
              <a:t>complex</a:t>
            </a:r>
            <a:r>
              <a:rPr lang="en-US" sz="1400" dirty="0">
                <a:latin typeface="Segoe UI" panose="020B0502040204020203" pitchFamily="34" charset="0"/>
                <a:cs typeface="Segoe UI" panose="020B0502040204020203" pitchFamily="34" charset="0"/>
              </a:rPr>
              <a:t>, more </a:t>
            </a:r>
            <a:r>
              <a:rPr lang="en-US" sz="1400" b="1" dirty="0">
                <a:latin typeface="Segoe UI" panose="020B0502040204020203" pitchFamily="34" charset="0"/>
                <a:cs typeface="Segoe UI" panose="020B0502040204020203" pitchFamily="34" charset="0"/>
              </a:rPr>
              <a:t>upfront expensive</a:t>
            </a:r>
            <a:r>
              <a:rPr lang="en-US" sz="1400" dirty="0">
                <a:latin typeface="Segoe UI" panose="020B0502040204020203" pitchFamily="34" charset="0"/>
                <a:cs typeface="Segoe UI" panose="020B0502040204020203" pitchFamily="34" charset="0"/>
              </a:rPr>
              <a:t>, greater </a:t>
            </a:r>
            <a:r>
              <a:rPr lang="en-US" sz="1400" b="1" dirty="0">
                <a:latin typeface="Segoe UI" panose="020B0502040204020203" pitchFamily="34" charset="0"/>
                <a:cs typeface="Segoe UI" panose="020B0502040204020203" pitchFamily="34" charset="0"/>
              </a:rPr>
              <a:t>skills</a:t>
            </a:r>
            <a:r>
              <a:rPr lang="en-US" sz="1400" dirty="0">
                <a:latin typeface="Segoe UI" panose="020B0502040204020203" pitchFamily="34" charset="0"/>
                <a:cs typeface="Segoe UI" panose="020B0502040204020203" pitchFamily="34" charset="0"/>
              </a:rPr>
              <a:t> required</a:t>
            </a:r>
          </a:p>
          <a:p>
            <a:pPr marL="171450" indent="-171450">
              <a:buFontTx/>
              <a:buChar char="-"/>
            </a:pPr>
            <a:r>
              <a:rPr lang="en-US" sz="1400" dirty="0">
                <a:latin typeface="Segoe UI" panose="020B0502040204020203" pitchFamily="34" charset="0"/>
                <a:cs typeface="Segoe UI" panose="020B0502040204020203" pitchFamily="34" charset="0"/>
              </a:rPr>
              <a:t>Now the more popular approach is to </a:t>
            </a:r>
            <a:r>
              <a:rPr lang="en-US" sz="1400" b="1" dirty="0">
                <a:latin typeface="Segoe UI" panose="020B0502040204020203" pitchFamily="34" charset="0"/>
                <a:cs typeface="Segoe UI" panose="020B0502040204020203" pitchFamily="34" charset="0"/>
              </a:rPr>
              <a:t>augment</a:t>
            </a:r>
            <a:r>
              <a:rPr lang="en-US" sz="1400" dirty="0">
                <a:latin typeface="Segoe UI" panose="020B0502040204020203" pitchFamily="34" charset="0"/>
                <a:cs typeface="Segoe UI" panose="020B0502040204020203" pitchFamily="34" charset="0"/>
              </a:rPr>
              <a:t> a </a:t>
            </a:r>
            <a:r>
              <a:rPr lang="en-US" sz="1400" b="1" dirty="0">
                <a:latin typeface="Segoe UI" panose="020B0502040204020203" pitchFamily="34" charset="0"/>
                <a:cs typeface="Segoe UI" panose="020B0502040204020203" pitchFamily="34" charset="0"/>
              </a:rPr>
              <a:t>prompt with addition context </a:t>
            </a:r>
            <a:r>
              <a:rPr lang="en-US" sz="1400" dirty="0">
                <a:latin typeface="Segoe UI" panose="020B0502040204020203" pitchFamily="34" charset="0"/>
                <a:cs typeface="Segoe UI" panose="020B0502040204020203" pitchFamily="34" charset="0"/>
              </a:rPr>
              <a:t>using the </a:t>
            </a:r>
            <a:r>
              <a:rPr lang="en-US" sz="1400" b="1" dirty="0">
                <a:latin typeface="Segoe UI" panose="020B0502040204020203" pitchFamily="34" charset="0"/>
                <a:cs typeface="Segoe UI" panose="020B0502040204020203" pitchFamily="34" charset="0"/>
              </a:rPr>
              <a:t>RAG</a:t>
            </a:r>
            <a:r>
              <a:rPr lang="en-US" sz="1400" dirty="0">
                <a:latin typeface="Segoe UI" panose="020B0502040204020203" pitchFamily="34" charset="0"/>
                <a:cs typeface="Segoe UI" panose="020B0502040204020203" pitchFamily="34" charset="0"/>
              </a:rPr>
              <a:t> pattern</a:t>
            </a:r>
          </a:p>
          <a:p>
            <a:pPr marL="384432" lvl="1" indent="-171450">
              <a:buFontTx/>
              <a:buChar char="-"/>
            </a:pPr>
            <a:endParaRPr lang="en-US" sz="1400" dirty="0">
              <a:latin typeface="Segoe UI" panose="020B0502040204020203" pitchFamily="34" charset="0"/>
              <a:cs typeface="Segoe UI" panose="020B0502040204020203" pitchFamily="34" charset="0"/>
            </a:endParaRPr>
          </a:p>
          <a:p>
            <a:r>
              <a:rPr lang="en-US" sz="1400" dirty="0">
                <a:latin typeface="Segoe UI" panose="020B0502040204020203" pitchFamily="34" charset="0"/>
                <a:cs typeface="Segoe UI" panose="020B0502040204020203" pitchFamily="34" charset="0"/>
              </a:rPr>
              <a:t>At a high level, this is the basic architecture of a RAG application</a:t>
            </a:r>
          </a:p>
          <a:p>
            <a:pPr marL="171450" indent="-171450">
              <a:buFontTx/>
              <a:buChar char="-"/>
            </a:pPr>
            <a:r>
              <a:rPr lang="en-US" sz="1400" dirty="0">
                <a:latin typeface="Segoe UI" panose="020B0502040204020203" pitchFamily="34" charset="0"/>
                <a:cs typeface="Segoe UI" panose="020B0502040204020203" pitchFamily="34" charset="0"/>
              </a:rPr>
              <a:t>This slide has builds: User question -&gt; Retrieve over knowledge base. -&gt; Augment the prompt - Generate the response</a:t>
            </a:r>
          </a:p>
          <a:p>
            <a:endParaRPr lang="en-US" sz="1400" dirty="0">
              <a:latin typeface="Segoe UI" panose="020B0502040204020203" pitchFamily="34" charset="0"/>
              <a:cs typeface="Segoe UI" panose="020B0502040204020203" pitchFamily="34" charset="0"/>
            </a:endParaRPr>
          </a:p>
          <a:p>
            <a:r>
              <a:rPr lang="en-US" sz="1400" dirty="0">
                <a:latin typeface="Segoe UI" panose="020B0502040204020203" pitchFamily="34" charset="0"/>
                <a:cs typeface="Segoe UI" panose="020B0502040204020203" pitchFamily="34" charset="0"/>
              </a:rPr>
              <a:t>This is a very </a:t>
            </a:r>
            <a:r>
              <a:rPr lang="en-US" sz="1400" b="1" dirty="0">
                <a:latin typeface="Segoe UI" panose="020B0502040204020203" pitchFamily="34" charset="0"/>
                <a:cs typeface="Segoe UI" panose="020B0502040204020203" pitchFamily="34" charset="0"/>
              </a:rPr>
              <a:t>idealized</a:t>
            </a:r>
            <a:r>
              <a:rPr lang="en-US" sz="1400" dirty="0">
                <a:latin typeface="Segoe UI" panose="020B0502040204020203" pitchFamily="34" charset="0"/>
                <a:cs typeface="Segoe UI" panose="020B0502040204020203" pitchFamily="34" charset="0"/>
              </a:rPr>
              <a:t> example of </a:t>
            </a:r>
            <a:r>
              <a:rPr lang="en-US" sz="1400" b="1" dirty="0">
                <a:latin typeface="Segoe UI" panose="020B0502040204020203" pitchFamily="34" charset="0"/>
                <a:cs typeface="Segoe UI" panose="020B0502040204020203" pitchFamily="34" charset="0"/>
              </a:rPr>
              <a:t>RAG</a:t>
            </a:r>
            <a:r>
              <a:rPr lang="en-US" sz="1400" dirty="0">
                <a:latin typeface="Segoe UI" panose="020B0502040204020203" pitchFamily="34" charset="0"/>
                <a:cs typeface="Segoe UI" panose="020B0502040204020203" pitchFamily="34" charset="0"/>
              </a:rPr>
              <a:t> as it’s like to be way more </a:t>
            </a:r>
            <a:r>
              <a:rPr lang="en-US" sz="1400" b="1" dirty="0">
                <a:latin typeface="Segoe UI" panose="020B0502040204020203" pitchFamily="34" charset="0"/>
                <a:cs typeface="Segoe UI" panose="020B0502040204020203" pitchFamily="34" charset="0"/>
              </a:rPr>
              <a:t>complex</a:t>
            </a:r>
          </a:p>
          <a:p>
            <a:pPr marL="171450" indent="-171450">
              <a:buFont typeface="Arial" panose="020B0604020202020204" pitchFamily="34" charset="0"/>
              <a:buChar char="•"/>
            </a:pPr>
            <a:endParaRPr lang="en-US" sz="1400" b="0" dirty="0">
              <a:latin typeface="Segoe UI" panose="020B0502040204020203" pitchFamily="34" charset="0"/>
              <a:cs typeface="Segoe UI" panose="020B0502040204020203" pitchFamily="34" charset="0"/>
            </a:endParaRPr>
          </a:p>
          <a:p>
            <a:pPr marL="0" indent="0">
              <a:buFont typeface="Arial" panose="020B0604020202020204" pitchFamily="34" charset="0"/>
              <a:buNone/>
            </a:pPr>
            <a:r>
              <a:rPr lang="en-US" sz="1400" b="1" dirty="0">
                <a:latin typeface="Segoe UI" panose="020B0502040204020203" pitchFamily="34" charset="0"/>
                <a:cs typeface="Segoe UI" panose="020B0502040204020203" pitchFamily="34" charset="0"/>
              </a:rPr>
              <a:t>[customer intent extraction, chat or support, Prompt rewriting, </a:t>
            </a:r>
            <a:r>
              <a:rPr lang="en-AU" sz="1400" b="1" dirty="0">
                <a:effectLst/>
                <a:latin typeface="Segoe UI" panose="020B0502040204020203" pitchFamily="34" charset="0"/>
                <a:cs typeface="Segoe UI" panose="020B0502040204020203" pitchFamily="34" charset="0"/>
              </a:rPr>
              <a:t>chaining </a:t>
            </a:r>
            <a:r>
              <a:rPr lang="en-AU" sz="1400" dirty="0">
                <a:effectLst/>
                <a:latin typeface="Segoe UI" panose="020B0502040204020203" pitchFamily="34" charset="0"/>
                <a:cs typeface="Segoe UI" panose="020B0502040204020203" pitchFamily="34" charset="0"/>
              </a:rPr>
              <a:t> </a:t>
            </a:r>
            <a:r>
              <a:rPr lang="en-AU" sz="1400" b="1" dirty="0">
                <a:effectLst/>
                <a:latin typeface="Segoe UI" panose="020B0502040204020203" pitchFamily="34" charset="0"/>
                <a:cs typeface="Segoe UI" panose="020B0502040204020203" pitchFamily="34" charset="0"/>
              </a:rPr>
              <a:t>models, safeguards for best</a:t>
            </a:r>
            <a:r>
              <a:rPr lang="en-AU" sz="1400" dirty="0">
                <a:effectLst/>
                <a:latin typeface="Segoe UI" panose="020B0502040204020203" pitchFamily="34" charset="0"/>
                <a:cs typeface="Segoe UI" panose="020B0502040204020203" pitchFamily="34" charset="0"/>
              </a:rPr>
              <a:t> output..]</a:t>
            </a:r>
          </a:p>
        </p:txBody>
      </p:sp>
      <p:sp>
        <p:nvSpPr>
          <p:cNvPr id="4" name="Slide Number Placeholder 3"/>
          <p:cNvSpPr>
            <a:spLocks noGrp="1"/>
          </p:cNvSpPr>
          <p:nvPr>
            <p:ph type="sldNum" sz="quarter" idx="5"/>
          </p:nvPr>
        </p:nvSpPr>
        <p:spPr/>
        <p:txBody>
          <a:bodyPr/>
          <a:lstStyle/>
          <a:p>
            <a:fld id="{36F3CBA4-B7A3-4592-8447-253D7FA6697C}" type="slidenum">
              <a:rPr lang="en-US" smtClean="0"/>
              <a:t>15</a:t>
            </a:fld>
            <a:endParaRPr lang="en-US"/>
          </a:p>
        </p:txBody>
      </p:sp>
    </p:spTree>
    <p:extLst>
      <p:ext uri="{BB962C8B-B14F-4D97-AF65-F5344CB8AC3E}">
        <p14:creationId xmlns:p14="http://schemas.microsoft.com/office/powerpoint/2010/main" val="12327352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&lt;update this slide to be in sync with current demo&gt;</a:t>
            </a:r>
          </a:p>
          <a:p>
            <a:pPr marL="0" marR="0" lvl="0" indent="0" algn="l" defTabSz="914367" rtl="0" eaLnBrk="1" fontAlgn="auto" latinLnBrk="0" hangingPunct="1">
              <a:lnSpc>
                <a:spcPct val="90000"/>
              </a:lnSpc>
              <a:spcBef>
                <a:spcPts val="0"/>
              </a:spcBef>
              <a:spcAft>
                <a:spcPts val="333"/>
              </a:spcAft>
              <a:buClrTx/>
              <a:buSzTx/>
              <a:buFontTx/>
              <a:buNone/>
              <a:tabLst/>
              <a:defRPr/>
            </a:pPr>
            <a:r>
              <a:rPr lang="en-IN" dirty="0">
                <a:hlinkClick r:id="rId3"/>
              </a:rPr>
              <a:t>Azure OpenAI + AI Search (app-backend-iwzkudjoxfepe.azurewebsites.net)</a:t>
            </a:r>
            <a:r>
              <a:rPr lang="en-IN" dirty="0"/>
              <a:t> – Use this to showcase demo</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IN" dirty="0"/>
          </a:p>
          <a:p>
            <a:pPr marL="0" marR="0" lvl="0" indent="0" algn="l" defTabSz="914367" rtl="0" eaLnBrk="1" fontAlgn="auto" latinLnBrk="0" hangingPunct="1">
              <a:lnSpc>
                <a:spcPct val="90000"/>
              </a:lnSpc>
              <a:spcBef>
                <a:spcPts val="0"/>
              </a:spcBef>
              <a:spcAft>
                <a:spcPts val="333"/>
              </a:spcAft>
              <a:buClrTx/>
              <a:buSzTx/>
              <a:buFontTx/>
              <a:buNone/>
              <a:tabLst/>
              <a:defRPr/>
            </a:pPr>
            <a:r>
              <a:rPr lang="en-IN" dirty="0"/>
              <a:t>Or show </a:t>
            </a:r>
            <a:r>
              <a:rPr lang="en-IN" dirty="0" err="1"/>
              <a:t>rag.ipynb</a:t>
            </a:r>
            <a:r>
              <a:rPr lang="en-IN" dirty="0"/>
              <a:t> </a:t>
            </a:r>
            <a:r>
              <a:rPr lang="en-IN" dirty="0">
                <a:sym typeface="Wingdings" panose="05000000000000000000" pitchFamily="2" charset="2"/>
              </a:rPr>
              <a:t> Prepare user question </a:t>
            </a:r>
            <a:endParaRPr lang="en-IN" dirty="0"/>
          </a:p>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We're focusing on the RAG approach in this session, as it's the most popular and cost-effective of the options. </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Let's walk through a simple RAG flow.</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First, the user asks a question. We use that question to search a knowledge base, and get back the top results.</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We then concatenate the user question with the search results, and send both of those to an LLM, with a system prompt that tells it to answer according to the results.</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We get an accurate answer back that includes citations pointing at the results.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a:p>
            <a:pPr algn="l" latinLnBrk="0"/>
            <a:r>
              <a:rPr lang="en-US" b="0" i="0" dirty="0">
                <a:solidFill>
                  <a:srgbClr val="323130"/>
                </a:solidFill>
                <a:effectLst/>
                <a:latin typeface="Segoe UI" panose="020B0502040204020203" pitchFamily="34" charset="0"/>
              </a:rPr>
              <a:t>So with RAG, if the user asks the question, uh. </a:t>
            </a:r>
          </a:p>
          <a:p>
            <a:pPr algn="l" latinLnBrk="0"/>
            <a:endParaRPr lang="en-US" b="0" i="0" dirty="0">
              <a:solidFill>
                <a:srgbClr val="323130"/>
              </a:solidFill>
              <a:effectLst/>
              <a:latin typeface="Segoe UI" panose="020B0502040204020203" pitchFamily="34" charset="0"/>
            </a:endParaRPr>
          </a:p>
          <a:p>
            <a:pPr algn="l" latinLnBrk="0"/>
            <a:endParaRPr lang="en-US" b="0" i="0" dirty="0">
              <a:solidFill>
                <a:srgbClr val="323130"/>
              </a:solidFill>
              <a:effectLst/>
              <a:latin typeface="Segoe UI" panose="020B0502040204020203" pitchFamily="34" charset="0"/>
            </a:endParaRPr>
          </a:p>
          <a:p>
            <a:pPr algn="l" latinLnBrk="0"/>
            <a:r>
              <a:rPr lang="en-US" b="0" i="0" dirty="0">
                <a:solidFill>
                  <a:srgbClr val="323130"/>
                </a:solidFill>
                <a:effectLst/>
                <a:latin typeface="Segoe UI" panose="020B0502040204020203" pitchFamily="34" charset="0"/>
              </a:rPr>
              <a:t>Go to this example - </a:t>
            </a:r>
            <a:r>
              <a:rPr lang="en-IN" dirty="0">
                <a:hlinkClick r:id="rId3"/>
              </a:rPr>
              <a:t>Azure OpenAI + AI Search (app-backend-iwzkudjoxfepe.azurewebsites.net)</a:t>
            </a:r>
            <a:r>
              <a:rPr lang="en-US" b="0" i="0" dirty="0">
                <a:solidFill>
                  <a:srgbClr val="323130"/>
                </a:solidFill>
                <a:effectLst/>
                <a:latin typeface="Segoe UI" panose="020B0502040204020203" pitchFamily="34" charset="0"/>
              </a:rPr>
              <a:t> </a:t>
            </a:r>
          </a:p>
          <a:p>
            <a:pPr algn="l" latinLnBrk="0"/>
            <a:r>
              <a:rPr lang="en-US" b="0" i="0" dirty="0">
                <a:solidFill>
                  <a:srgbClr val="323130"/>
                </a:solidFill>
                <a:effectLst/>
                <a:latin typeface="Segoe UI" panose="020B0502040204020203" pitchFamily="34" charset="0"/>
              </a:rPr>
              <a:t>Use the example of what does </a:t>
            </a:r>
            <a:r>
              <a:rPr lang="en-US" b="0" i="0" dirty="0" err="1">
                <a:solidFill>
                  <a:srgbClr val="323130"/>
                </a:solidFill>
                <a:effectLst/>
                <a:latin typeface="Segoe UI" panose="020B0502040204020203" pitchFamily="34" charset="0"/>
              </a:rPr>
              <a:t>northwind</a:t>
            </a:r>
            <a:r>
              <a:rPr lang="en-US" b="0" i="0" dirty="0">
                <a:solidFill>
                  <a:srgbClr val="323130"/>
                </a:solidFill>
                <a:effectLst/>
                <a:latin typeface="Segoe UI" panose="020B0502040204020203" pitchFamily="34" charset="0"/>
              </a:rPr>
              <a:t> health plus offer better than standard</a:t>
            </a:r>
          </a:p>
          <a:p>
            <a:pPr algn="l" latinLnBrk="0"/>
            <a:r>
              <a:rPr lang="en-US" b="0" i="0" dirty="0">
                <a:solidFill>
                  <a:srgbClr val="323130"/>
                </a:solidFill>
                <a:effectLst/>
                <a:latin typeface="Segoe UI" panose="020B0502040204020203" pitchFamily="34" charset="0"/>
              </a:rPr>
              <a:t>===========================================================================</a:t>
            </a:r>
          </a:p>
          <a:p>
            <a:pPr algn="l" latinLnBrk="0"/>
            <a:endParaRPr lang="en-US" b="0" i="0" dirty="0">
              <a:solidFill>
                <a:srgbClr val="323130"/>
              </a:solidFill>
              <a:effectLst/>
              <a:latin typeface="Segoe UI" panose="020B0502040204020203" pitchFamily="34" charset="0"/>
            </a:endParaRPr>
          </a:p>
          <a:p>
            <a:pPr algn="l" latinLnBrk="0"/>
            <a:r>
              <a:rPr lang="en-US" b="0" i="0" dirty="0">
                <a:solidFill>
                  <a:srgbClr val="323130"/>
                </a:solidFill>
                <a:effectLst/>
                <a:latin typeface="Segoe UI" panose="020B0502040204020203" pitchFamily="34" charset="0"/>
              </a:rPr>
              <a:t>So, like, what's the best shoe for hiking then?</a:t>
            </a:r>
          </a:p>
          <a:p>
            <a:pPr algn="l" latinLnBrk="0"/>
            <a:r>
              <a:rPr lang="en-US" b="0" i="0" dirty="0">
                <a:solidFill>
                  <a:srgbClr val="323130"/>
                </a:solidFill>
                <a:effectLst/>
                <a:latin typeface="Segoe UI" panose="020B0502040204020203" pitchFamily="34" charset="0"/>
              </a:rPr>
              <a:t>The retrieval part is basically finding out some extra information from a live data source, and that data source could be like a database for example.</a:t>
            </a:r>
          </a:p>
          <a:p>
            <a:pPr algn="l" latinLnBrk="0"/>
            <a:r>
              <a:rPr lang="en-US" b="0" i="0" dirty="0">
                <a:solidFill>
                  <a:srgbClr val="323130"/>
                </a:solidFill>
                <a:effectLst/>
                <a:latin typeface="Segoe UI" panose="020B0502040204020203" pitchFamily="34" charset="0"/>
              </a:rPr>
              <a:t>So your system, your code could do a search in a database and it could find let's say some hiking shoes and it gives that information to the large language model along with the original question.-</a:t>
            </a:r>
          </a:p>
          <a:p>
            <a:pPr algn="l" latinLnBrk="0"/>
            <a:r>
              <a:rPr lang="en-US" b="0" i="0" dirty="0">
                <a:solidFill>
                  <a:srgbClr val="323130"/>
                </a:solidFill>
                <a:effectLst/>
                <a:latin typeface="Segoe UI" panose="020B0502040204020203" pitchFamily="34" charset="0"/>
              </a:rPr>
              <a:t>So basically takes the result from the database and the question copies and paste them together.</a:t>
            </a:r>
          </a:p>
          <a:p>
            <a:pPr algn="l" latinLnBrk="0"/>
            <a:r>
              <a:rPr lang="en-US" b="0" i="0" dirty="0">
                <a:solidFill>
                  <a:srgbClr val="323130"/>
                </a:solidFill>
                <a:effectLst/>
                <a:latin typeface="Segoe UI" panose="020B0502040204020203" pitchFamily="34" charset="0"/>
              </a:rPr>
              <a:t>It sounds really fancy retrieval augmented generation.</a:t>
            </a:r>
          </a:p>
          <a:p>
            <a:pPr algn="l" latinLnBrk="0"/>
            <a:r>
              <a:rPr lang="en-US" b="0" i="0" dirty="0">
                <a:solidFill>
                  <a:srgbClr val="323130"/>
                </a:solidFill>
                <a:effectLst/>
                <a:latin typeface="Segoe UI" panose="020B0502040204020203" pitchFamily="34" charset="0"/>
              </a:rPr>
              <a:t>It's basically just a double copy paste and you stick the two things together and then you give it to the </a:t>
            </a:r>
            <a:r>
              <a:rPr lang="en-US" b="0" i="0" dirty="0" err="1">
                <a:solidFill>
                  <a:srgbClr val="323130"/>
                </a:solidFill>
                <a:effectLst/>
                <a:latin typeface="Segoe UI" panose="020B0502040204020203" pitchFamily="34" charset="0"/>
              </a:rPr>
              <a:t>Llm</a:t>
            </a:r>
            <a:r>
              <a:rPr lang="en-US" b="0" i="0" dirty="0">
                <a:solidFill>
                  <a:srgbClr val="323130"/>
                </a:solidFill>
                <a:effectLst/>
                <a:latin typeface="Segoe UI" panose="020B0502040204020203" pitchFamily="34" charset="0"/>
              </a:rPr>
              <a:t> and say the user asked this question.</a:t>
            </a:r>
          </a:p>
          <a:p>
            <a:pPr algn="l" latinLnBrk="0"/>
            <a:r>
              <a:rPr lang="en-US" b="0" i="0" dirty="0">
                <a:solidFill>
                  <a:srgbClr val="323130"/>
                </a:solidFill>
                <a:effectLst/>
                <a:latin typeface="Segoe UI" panose="020B0502040204020203" pitchFamily="34" charset="0"/>
              </a:rPr>
              <a:t>Here's some extra information we found in the database.</a:t>
            </a:r>
          </a:p>
          <a:p>
            <a:pPr algn="l" latinLnBrk="0"/>
            <a:r>
              <a:rPr lang="en-US" b="0" i="0" dirty="0">
                <a:solidFill>
                  <a:srgbClr val="323130"/>
                </a:solidFill>
                <a:effectLst/>
                <a:latin typeface="Segoe UI" panose="020B0502040204020203" pitchFamily="34" charset="0"/>
              </a:rPr>
              <a:t>can you provide an answer and then the LLM can provide an answer that has a lot more relevance so it says it.</a:t>
            </a:r>
          </a:p>
          <a:p>
            <a:pPr algn="l" latinLnBrk="0"/>
            <a:r>
              <a:rPr lang="en-US" b="0" i="0" dirty="0">
                <a:solidFill>
                  <a:srgbClr val="323130"/>
                </a:solidFill>
                <a:effectLst/>
                <a:latin typeface="Segoe UI" panose="020B0502040204020203" pitchFamily="34" charset="0"/>
              </a:rPr>
              <a:t>Strings it together makes it sound really fluent and says oh, for great hiking shoes.</a:t>
            </a:r>
          </a:p>
          <a:p>
            <a:pPr algn="l" latinLnBrk="0"/>
            <a:r>
              <a:rPr lang="en-US" b="0" i="0" dirty="0">
                <a:solidFill>
                  <a:srgbClr val="323130"/>
                </a:solidFill>
                <a:effectLst/>
                <a:latin typeface="Segoe UI" panose="020B0502040204020203" pitchFamily="34" charset="0"/>
              </a:rPr>
              <a:t>I consider you should consider this particular product or this other product and this is in a sense how Bing works now.</a:t>
            </a:r>
          </a:p>
          <a:p>
            <a:pPr algn="l" latinLnBrk="0"/>
            <a:r>
              <a:rPr lang="en-US" b="0" i="0" dirty="0">
                <a:solidFill>
                  <a:srgbClr val="323130"/>
                </a:solidFill>
                <a:effectLst/>
                <a:latin typeface="Segoe UI" panose="020B0502040204020203" pitchFamily="34" charset="0"/>
              </a:rPr>
              <a:t>So if you use Bing </a:t>
            </a:r>
            <a:r>
              <a:rPr lang="en-US" b="0" i="0" dirty="0" err="1">
                <a:solidFill>
                  <a:srgbClr val="323130"/>
                </a:solidFill>
                <a:effectLst/>
                <a:latin typeface="Segoe UI" panose="020B0502040204020203" pitchFamily="34" charset="0"/>
              </a:rPr>
              <a:t>Bing</a:t>
            </a:r>
            <a:r>
              <a:rPr lang="en-US" b="0" i="0" dirty="0">
                <a:solidFill>
                  <a:srgbClr val="323130"/>
                </a:solidFill>
                <a:effectLst/>
                <a:latin typeface="Segoe UI" panose="020B0502040204020203" pitchFamily="34" charset="0"/>
              </a:rPr>
              <a:t> chat and you ask it a question, you'll see one of the first things it does is it does a Bing search.</a:t>
            </a:r>
          </a:p>
          <a:p>
            <a:pPr algn="l" latinLnBrk="0"/>
            <a:r>
              <a:rPr lang="en-US" b="0" i="0" dirty="0">
                <a:solidFill>
                  <a:srgbClr val="323130"/>
                </a:solidFill>
                <a:effectLst/>
                <a:latin typeface="Segoe UI" panose="020B0502040204020203" pitchFamily="34" charset="0"/>
              </a:rPr>
              <a:t>So it does like a normal search on the Internet to find the information and then it gives that information to the </a:t>
            </a:r>
            <a:r>
              <a:rPr lang="en-US" b="0" i="0" dirty="0" err="1">
                <a:solidFill>
                  <a:srgbClr val="323130"/>
                </a:solidFill>
                <a:effectLst/>
                <a:latin typeface="Segoe UI" panose="020B0502040204020203" pitchFamily="34" charset="0"/>
              </a:rPr>
              <a:t>idolm</a:t>
            </a:r>
            <a:r>
              <a:rPr lang="en-US" b="0" i="0" dirty="0">
                <a:solidFill>
                  <a:srgbClr val="323130"/>
                </a:solidFill>
                <a:effectLst/>
                <a:latin typeface="Segoe UI" panose="020B0502040204020203" pitchFamily="34" charset="0"/>
              </a:rPr>
              <a:t> along with your question which is then combined back into a poke answer.</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9/19/2024 1:23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a:p>
        </p:txBody>
      </p:sp>
    </p:spTree>
    <p:extLst>
      <p:ext uri="{BB962C8B-B14F-4D97-AF65-F5344CB8AC3E}">
        <p14:creationId xmlns:p14="http://schemas.microsoft.com/office/powerpoint/2010/main" val="10698847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&lt;&lt;show the demo sample with RAG in action&gt;</a:t>
            </a:r>
          </a:p>
          <a:p>
            <a:endParaRPr lang="en-IN"/>
          </a:p>
          <a:p>
            <a:r>
              <a:rPr lang="en-IN"/>
              <a:t>More inputs are given, the result are vague. Less inputs more accurate </a:t>
            </a:r>
          </a:p>
          <a:p>
            <a:r>
              <a:rPr lang="en-IN"/>
              <a:t>More inputs, more paragraphs less effective the response</a:t>
            </a:r>
          </a:p>
          <a:p>
            <a:endParaRPr lang="en-IN"/>
          </a:p>
          <a:p>
            <a:r>
              <a:rPr lang="en-IN"/>
              <a:t>Instead ask 5 times</a:t>
            </a:r>
          </a:p>
          <a:p>
            <a:endParaRPr lang="en-IN"/>
          </a:p>
          <a:p>
            <a:r>
              <a:rPr lang="en-IN" err="1"/>
              <a:t>Colors</a:t>
            </a:r>
            <a:r>
              <a:rPr lang="en-IN"/>
              <a:t> of each model behave the same  .. More inputs less accurate </a:t>
            </a:r>
          </a:p>
        </p:txBody>
      </p:sp>
      <p:sp>
        <p:nvSpPr>
          <p:cNvPr id="4" name="Slide Number Placeholder 3"/>
          <p:cNvSpPr>
            <a:spLocks noGrp="1"/>
          </p:cNvSpPr>
          <p:nvPr>
            <p:ph type="sldNum" sz="quarter" idx="5"/>
          </p:nvPr>
        </p:nvSpPr>
        <p:spPr/>
        <p:txBody>
          <a:bodyPr/>
          <a:lstStyle/>
          <a:p>
            <a:fld id="{72670EEC-715B-2744-AE42-AA068CE00492}" type="slidenum">
              <a:rPr lang="en-US" smtClean="0"/>
              <a:t>17</a:t>
            </a:fld>
            <a:endParaRPr lang="en-US"/>
          </a:p>
        </p:txBody>
      </p:sp>
    </p:spTree>
    <p:extLst>
      <p:ext uri="{BB962C8B-B14F-4D97-AF65-F5344CB8AC3E}">
        <p14:creationId xmlns:p14="http://schemas.microsoft.com/office/powerpoint/2010/main" val="35851927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a:t>As you've seen, we can build RAG on top of many data source types. You just need a way to index and search your data, ideally with a vector search option.</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a:t>If your goal is to RAG on an existing relational database, then Azure has great options that support vector search, like Azure PostgreSQL, Azure SQL, and Cosmos Mongo DB.</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a:t>If your goal is to RAG on documents, then Azure AI Search is the best option, as it is really built for this scenario.</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a:t>We will be focusing on RAG on documents going forward, since it's more complex in many ways.</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a:t>*******************************</a:t>
            </a:r>
          </a:p>
          <a:p>
            <a:pPr algn="l" latinLnBrk="0"/>
            <a:r>
              <a:rPr lang="en-US" b="0" i="0">
                <a:solidFill>
                  <a:srgbClr val="323130"/>
                </a:solidFill>
                <a:effectLst/>
                <a:latin typeface="Segoe UI" panose="020B0502040204020203" pitchFamily="34" charset="0"/>
              </a:rPr>
              <a:t>So in that case the </a:t>
            </a:r>
            <a:r>
              <a:rPr lang="en-US" b="0" i="0" err="1">
                <a:solidFill>
                  <a:srgbClr val="323130"/>
                </a:solidFill>
                <a:effectLst/>
                <a:latin typeface="Segoe UI" panose="020B0502040204020203" pitchFamily="34" charset="0"/>
              </a:rPr>
              <a:t>the</a:t>
            </a:r>
            <a:r>
              <a:rPr lang="en-US" b="0" i="0">
                <a:solidFill>
                  <a:srgbClr val="323130"/>
                </a:solidFill>
                <a:effectLst/>
                <a:latin typeface="Segoe UI" panose="020B0502040204020203" pitchFamily="34" charset="0"/>
              </a:rPr>
              <a:t> RAG is searching on documents which is unstructured data and we've done it in a way which we told the first query to the LLM to produce a search query or like a phrase to look for in the database.</a:t>
            </a:r>
          </a:p>
          <a:p>
            <a:pPr algn="l" latinLnBrk="0"/>
            <a:r>
              <a:rPr lang="en-US" b="0" i="0">
                <a:solidFill>
                  <a:srgbClr val="323130"/>
                </a:solidFill>
                <a:effectLst/>
                <a:latin typeface="Segoe UI" panose="020B0502040204020203" pitchFamily="34" charset="0"/>
              </a:rPr>
              <a:t>Anthony Shaw 12 minutes 42 </a:t>
            </a:r>
            <a:r>
              <a:rPr lang="en-US" b="0" i="0" err="1">
                <a:solidFill>
                  <a:srgbClr val="323130"/>
                </a:solidFill>
                <a:effectLst/>
                <a:latin typeface="Segoe UI" panose="020B0502040204020203" pitchFamily="34" charset="0"/>
              </a:rPr>
              <a:t>secondsYou</a:t>
            </a:r>
            <a:r>
              <a:rPr lang="en-US" b="0" i="0">
                <a:solidFill>
                  <a:srgbClr val="323130"/>
                </a:solidFill>
                <a:effectLst/>
                <a:latin typeface="Segoe UI" panose="020B0502040204020203" pitchFamily="34" charset="0"/>
              </a:rPr>
              <a:t> can also ask it to like prepare questions in the form of SQL statements and then you can do searches that way.</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a:p>
          <a:p>
            <a:endParaRPr lang="en-US"/>
          </a:p>
        </p:txBody>
      </p:sp>
      <p:sp>
        <p:nvSpPr>
          <p:cNvPr id="4" name="Slide Number Placeholder 3"/>
          <p:cNvSpPr>
            <a:spLocks noGrp="1"/>
          </p:cNvSpPr>
          <p:nvPr>
            <p:ph type="sldNum" sz="quarter" idx="5"/>
          </p:nvPr>
        </p:nvSpPr>
        <p:spPr/>
        <p:txBody>
          <a:bodyPr/>
          <a:lstStyle/>
          <a:p>
            <a:fld id="{9A859BAB-C71C-5948-B622-39FF4D2AFBDC}" type="slidenum">
              <a:rPr lang="en-US" smtClean="0"/>
              <a:t>18</a:t>
            </a:fld>
            <a:endParaRPr lang="en-US"/>
          </a:p>
        </p:txBody>
      </p:sp>
    </p:spTree>
    <p:extLst>
      <p:ext uri="{BB962C8B-B14F-4D97-AF65-F5344CB8AC3E}">
        <p14:creationId xmlns:p14="http://schemas.microsoft.com/office/powerpoint/2010/main" val="39856788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we build a RAG application, there are three main ingredients that affect the quality:</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We need powerful search functionality, to be able to search massive data sets. For optimal results, we need hybrid search, a combination of vector search and full text search.</a:t>
            </a:r>
          </a:p>
          <a:p>
            <a:pPr marL="171450" indent="-171450">
              <a:buFont typeface="Arial" panose="020B0604020202020204" pitchFamily="34" charset="0"/>
              <a:buChar char="•"/>
            </a:pPr>
            <a:r>
              <a:rPr lang="en-US" dirty="0"/>
              <a:t>We need well prepared data in our search index. The document chunks should be a reasonable size, not too big, not too small, and the vectors should be high signal, low noise.</a:t>
            </a:r>
          </a:p>
          <a:p>
            <a:pPr marL="171450" indent="-171450">
              <a:buFont typeface="Arial" panose="020B0604020202020204" pitchFamily="34" charset="0"/>
              <a:buChar char="•"/>
            </a:pPr>
            <a:r>
              <a:rPr lang="en-US" dirty="0"/>
              <a:t>We need a frontier level LLM that can adhere to the system prompt, stay on-topic, and ideally support function calling for use in the query rewriting stage.</a:t>
            </a:r>
          </a:p>
          <a:p>
            <a:endParaRPr lang="en-US" dirty="0"/>
          </a:p>
          <a:p>
            <a:r>
              <a:rPr lang="en-US" dirty="0"/>
              <a:t>We're going to dive into these components today, to share everything we've learned about building high quality RAG applications.</a:t>
            </a:r>
          </a:p>
          <a:p>
            <a:endParaRPr lang="en-US" dirty="0"/>
          </a:p>
          <a:p>
            <a:r>
              <a:rPr lang="en-US" dirty="0"/>
              <a:t>***********************************</a:t>
            </a:r>
          </a:p>
          <a:p>
            <a:pPr algn="l" latinLnBrk="0"/>
            <a:br>
              <a:rPr lang="en-US" b="0" i="0" dirty="0">
                <a:solidFill>
                  <a:srgbClr val="323130"/>
                </a:solidFill>
                <a:effectLst/>
                <a:latin typeface="Segoe UI" panose="020B0502040204020203" pitchFamily="34" charset="0"/>
              </a:rPr>
            </a:br>
            <a:r>
              <a:rPr lang="en-US" b="0" i="0" dirty="0">
                <a:solidFill>
                  <a:srgbClr val="323130"/>
                </a:solidFill>
                <a:effectLst/>
                <a:latin typeface="Segoe UI" panose="020B0502040204020203" pitchFamily="34" charset="0"/>
              </a:rPr>
              <a:t>So to have RAG working effectively because there's thousands of RAG demos out there and the one I'm showing is the most popular one that we have by quite a long way, it's not a lot of users.</a:t>
            </a:r>
          </a:p>
          <a:p>
            <a:pPr algn="l" latinLnBrk="0"/>
            <a:r>
              <a:rPr lang="en-US" b="0" i="0" dirty="0">
                <a:solidFill>
                  <a:srgbClr val="323130"/>
                </a:solidFill>
                <a:effectLst/>
                <a:latin typeface="Segoe UI" panose="020B0502040204020203" pitchFamily="34" charset="0"/>
              </a:rPr>
              <a:t>it's really popular in different geographies as well because we've done a lot of testing, for example with Japanese uh documents and Japanese text as well as huge amounts of testing in English and some other languages too.</a:t>
            </a:r>
          </a:p>
          <a:p>
            <a:pPr algn="l" latinLnBrk="0"/>
            <a:r>
              <a:rPr lang="en-US" b="0" i="0" dirty="0">
                <a:solidFill>
                  <a:srgbClr val="323130"/>
                </a:solidFill>
                <a:effectLst/>
                <a:latin typeface="Segoe UI" panose="020B0502040204020203" pitchFamily="34" charset="0"/>
              </a:rPr>
              <a:t>And to get a high quality RAG, the same things you need is the LLM.</a:t>
            </a:r>
          </a:p>
          <a:p>
            <a:pPr algn="l" latinLnBrk="0"/>
            <a:r>
              <a:rPr lang="en-US" b="0" i="0" dirty="0">
                <a:solidFill>
                  <a:srgbClr val="323130"/>
                </a:solidFill>
                <a:effectLst/>
                <a:latin typeface="Segoe UI" panose="020B0502040204020203" pitchFamily="34" charset="0"/>
              </a:rPr>
              <a:t>Needs to be kind of the </a:t>
            </a:r>
            <a:r>
              <a:rPr lang="en-US" b="0" i="0" dirty="0" err="1">
                <a:solidFill>
                  <a:srgbClr val="323130"/>
                </a:solidFill>
                <a:effectLst/>
                <a:latin typeface="Segoe UI" panose="020B0502040204020203" pitchFamily="34" charset="0"/>
              </a:rPr>
              <a:t>the</a:t>
            </a:r>
            <a:r>
              <a:rPr lang="en-US" b="0" i="0" dirty="0">
                <a:solidFill>
                  <a:srgbClr val="323130"/>
                </a:solidFill>
                <a:effectLst/>
                <a:latin typeface="Segoe UI" panose="020B0502040204020203" pitchFamily="34" charset="0"/>
              </a:rPr>
              <a:t> prompt that you give.</a:t>
            </a:r>
          </a:p>
          <a:p>
            <a:pPr algn="l" latinLnBrk="0"/>
            <a:r>
              <a:rPr lang="en-US" b="0" i="0" dirty="0">
                <a:solidFill>
                  <a:srgbClr val="323130"/>
                </a:solidFill>
                <a:effectLst/>
                <a:latin typeface="Segoe UI" panose="020B0502040204020203" pitchFamily="34" charset="0"/>
              </a:rPr>
              <a:t>It needs to follow the instructions very clearly and we use function calling as a way of preparing the question and also we've trained the prompt in a way that if it doesn't think it can find a reliable answer or if it doesn't really understand the question, it will give back the numbers 0 in that case or it will say it doesn't know.</a:t>
            </a:r>
          </a:p>
          <a:p>
            <a:pPr algn="l" latinLnBrk="0"/>
            <a:r>
              <a:rPr lang="en-US" b="0" i="0" dirty="0">
                <a:solidFill>
                  <a:srgbClr val="323130"/>
                </a:solidFill>
                <a:effectLst/>
                <a:latin typeface="Segoe UI" panose="020B0502040204020203" pitchFamily="34" charset="0"/>
              </a:rPr>
              <a:t>And this is the kind of a trait that we'll get into later with, with the retrieval step, which is that you can't always find a good answer in the database if the user asks about a product that doesn't exist or something you don't sell or something that's irrelevant or is better for the LLM to come back and say that it can't answer that question rather than.</a:t>
            </a:r>
          </a:p>
          <a:p>
            <a:pPr algn="l" latinLnBrk="0"/>
            <a:r>
              <a:rPr lang="en-US" b="0" i="0" dirty="0">
                <a:solidFill>
                  <a:srgbClr val="323130"/>
                </a:solidFill>
                <a:effectLst/>
                <a:latin typeface="Segoe UI" panose="020B0502040204020203" pitchFamily="34" charset="0"/>
              </a:rPr>
              <a:t>Hallucinating something or just giving you some information?</a:t>
            </a:r>
          </a:p>
          <a:p>
            <a:pPr algn="l" latinLnBrk="0"/>
            <a:r>
              <a:rPr lang="en-US" b="0" i="0" dirty="0">
                <a:solidFill>
                  <a:srgbClr val="323130"/>
                </a:solidFill>
                <a:effectLst/>
                <a:latin typeface="Segoe UI" panose="020B0502040204020203" pitchFamily="34" charset="0"/>
              </a:rPr>
              <a:t>That's irrelevant, because you'll find that users actually just get frustrated in that case where they've asked it a sensible question, like you know, what's the best camping tent that you sell?</a:t>
            </a:r>
          </a:p>
          <a:p>
            <a:pPr algn="l" latinLnBrk="0"/>
            <a:r>
              <a:rPr lang="en-US" b="0" i="0" dirty="0">
                <a:solidFill>
                  <a:srgbClr val="323130"/>
                </a:solidFill>
                <a:effectLst/>
                <a:latin typeface="Segoe UI" panose="020B0502040204020203" pitchFamily="34" charset="0"/>
              </a:rPr>
              <a:t>And IT company doesn't sell camping tents and instead of saying we don't sell camping tents or I can't answer that question, it just starts talking about shoes or skis.</a:t>
            </a:r>
          </a:p>
          <a:p>
            <a:pPr algn="l" latinLnBrk="0"/>
            <a:r>
              <a:rPr lang="en-US" b="0" i="0" dirty="0">
                <a:solidFill>
                  <a:srgbClr val="323130"/>
                </a:solidFill>
                <a:effectLst/>
                <a:latin typeface="Segoe UI" panose="020B0502040204020203" pitchFamily="34" charset="0"/>
              </a:rPr>
              <a:t>I don't know like that would irritate most people and it doesn't kind of give you a sense that it's well engineered and very intelligent.</a:t>
            </a:r>
          </a:p>
          <a:p>
            <a:pPr algn="l" latinLnBrk="0"/>
            <a:r>
              <a:rPr lang="en-US" b="0" i="0" dirty="0">
                <a:solidFill>
                  <a:srgbClr val="323130"/>
                </a:solidFill>
                <a:effectLst/>
                <a:latin typeface="Segoe UI" panose="020B0502040204020203" pitchFamily="34" charset="0"/>
              </a:rPr>
              <a:t>It's just kind of a frustrating answer, so the data also needs to be reasonably sized and the vectors need to be meaningful and </a:t>
            </a:r>
            <a:r>
              <a:rPr lang="en-US" b="0" i="0" dirty="0" err="1">
                <a:solidFill>
                  <a:srgbClr val="323130"/>
                </a:solidFill>
                <a:effectLst/>
                <a:latin typeface="Segoe UI" panose="020B0502040204020203" pitchFamily="34" charset="0"/>
              </a:rPr>
              <a:t>and</a:t>
            </a:r>
            <a:r>
              <a:rPr lang="en-US" b="0" i="0" dirty="0">
                <a:solidFill>
                  <a:srgbClr val="323130"/>
                </a:solidFill>
                <a:effectLst/>
                <a:latin typeface="Segoe UI" panose="020B0502040204020203" pitchFamily="34" charset="0"/>
              </a:rPr>
              <a:t> you need to focus a lot on the search functionality, which is what we'll spend the majority of this talk on.</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9/19/2024 1:23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19</a:t>
            </a:fld>
            <a:endParaRPr lang="en-US"/>
          </a:p>
        </p:txBody>
      </p:sp>
    </p:spTree>
    <p:extLst>
      <p:ext uri="{BB962C8B-B14F-4D97-AF65-F5344CB8AC3E}">
        <p14:creationId xmlns:p14="http://schemas.microsoft.com/office/powerpoint/2010/main" val="36799417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A9B102-0856-59BF-3C54-0048360E856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98AA1E1-62CF-BAFB-8F0F-0F3736B5827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BAC6714-12A8-FF2D-341C-315D96CC2140}"/>
              </a:ext>
            </a:extLst>
          </p:cNvPr>
          <p:cNvSpPr>
            <a:spLocks noGrp="1"/>
          </p:cNvSpPr>
          <p:nvPr>
            <p:ph type="body" idx="1"/>
          </p:nvPr>
        </p:nvSpPr>
        <p:spPr/>
        <p:txBody>
          <a:bodyPr/>
          <a:lstStyle/>
          <a:p>
            <a:r>
              <a:rPr lang="en-US"/>
              <a:t>First, let's step back and make sure we all understand vector embeddings, since we'll need to use vectors for both indexing and searching.</a:t>
            </a:r>
          </a:p>
          <a:p>
            <a:endParaRPr lang="en-US"/>
          </a:p>
          <a:p>
            <a:r>
              <a:rPr lang="en-US" b="0" i="0">
                <a:solidFill>
                  <a:srgbClr val="323130"/>
                </a:solidFill>
                <a:effectLst/>
                <a:latin typeface="Segoe UI" panose="020B0502040204020203" pitchFamily="34" charset="0"/>
              </a:rPr>
              <a:t>And before we get there, I'm going to give you a brief overview of vectors and the role the vectors play with retrieval and similarity, because it's a really key component in how LLMS are able to stand.</a:t>
            </a:r>
          </a:p>
          <a:p>
            <a:endParaRPr lang="en-US" b="0" i="0">
              <a:solidFill>
                <a:srgbClr val="323130"/>
              </a:solidFill>
              <a:effectLst/>
              <a:latin typeface="Segoe UI" panose="020B0502040204020203" pitchFamily="34" charset="0"/>
            </a:endParaRPr>
          </a:p>
          <a:p>
            <a:r>
              <a:rPr lang="en-US" b="0" i="0">
                <a:solidFill>
                  <a:srgbClr val="323130"/>
                </a:solidFill>
                <a:effectLst/>
                <a:latin typeface="Segoe UI" panose="020B0502040204020203" pitchFamily="34" charset="0"/>
              </a:rPr>
              <a:t>I guess questions which aren't necessarily specifically the words that are in the data set.</a:t>
            </a:r>
            <a:endParaRPr lang="en-US"/>
          </a:p>
        </p:txBody>
      </p:sp>
      <p:sp>
        <p:nvSpPr>
          <p:cNvPr id="4" name="Header Placeholder 3">
            <a:extLst>
              <a:ext uri="{FF2B5EF4-FFF2-40B4-BE49-F238E27FC236}">
                <a16:creationId xmlns:a16="http://schemas.microsoft.com/office/drawing/2014/main" id="{715D6D9A-4152-EB30-23DE-DA2D4E8D9DD1}"/>
              </a:ext>
            </a:extLst>
          </p:cNvPr>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E9371BA3-C230-5ED7-6D18-EFE206BD8DF5}"/>
              </a:ext>
            </a:extLst>
          </p:cNvPr>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27C6DF35-EE82-2CB5-E71E-14F8EFFF41FE}"/>
              </a:ext>
            </a:extLst>
          </p:cNvPr>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9/19/2024 1:23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D6700472-80EE-E40D-EA7B-86942A90CB53}"/>
              </a:ext>
            </a:extLst>
          </p:cNvPr>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894585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Today’s Agenda:</a:t>
            </a:r>
          </a:p>
          <a:p>
            <a:endParaRPr lang="en-US"/>
          </a:p>
          <a:p>
            <a:r>
              <a:rPr lang="en-US"/>
              <a:t>First things first we’ll go through the demo pre-requisites give up heads up on things needed for the lab, I really like “Begin with end in mind’ we take a look at final e-commerce app that we are going to build today , get familiar with it , explore features . </a:t>
            </a:r>
          </a:p>
          <a:p>
            <a:endParaRPr lang="en-US"/>
          </a:p>
          <a:p>
            <a:r>
              <a:rPr lang="en-US"/>
              <a:t>Then I ‘ll spend time talking about LLM concepts – RAG, embeddings, vector search , we’ll break into the lab session building the app.</a:t>
            </a:r>
          </a:p>
          <a:p>
            <a:r>
              <a:rPr lang="en-US"/>
              <a:t>Once we build the app , I’ll talk about some best practices,  considerations for hosting your AI apps in prod</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9/19/2024 6:22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367349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23130"/>
                </a:solidFill>
                <a:effectLst/>
                <a:latin typeface="Segoe UI" panose="020B0502040204020203" pitchFamily="34" charset="0"/>
              </a:rPr>
              <a:t>Showcase the </a:t>
            </a:r>
            <a:r>
              <a:rPr lang="en-US" b="0" i="0" dirty="0" err="1">
                <a:solidFill>
                  <a:srgbClr val="323130"/>
                </a:solidFill>
                <a:effectLst/>
                <a:latin typeface="Segoe UI" panose="020B0502040204020203" pitchFamily="34" charset="0"/>
              </a:rPr>
              <a:t>vector_embeddings.ipynb</a:t>
            </a:r>
            <a:r>
              <a:rPr lang="en-US" b="0" i="0" dirty="0">
                <a:solidFill>
                  <a:srgbClr val="323130"/>
                </a:solidFill>
                <a:effectLst/>
                <a:latin typeface="Segoe UI" panose="020B0502040204020203" pitchFamily="34" charset="0"/>
              </a:rPr>
              <a:t> notebook with sentence – vector representations</a:t>
            </a:r>
          </a:p>
          <a:p>
            <a:endParaRPr lang="en-US" b="0" i="0" dirty="0">
              <a:solidFill>
                <a:srgbClr val="323130"/>
              </a:solidFill>
              <a:effectLst/>
              <a:latin typeface="Segoe UI" panose="020B0502040204020203" pitchFamily="34" charset="0"/>
            </a:endParaRPr>
          </a:p>
          <a:p>
            <a:pPr algn="l" latinLnBrk="0"/>
            <a:r>
              <a:rPr lang="en-US" b="0" i="0" dirty="0">
                <a:solidFill>
                  <a:srgbClr val="323130"/>
                </a:solidFill>
                <a:effectLst/>
                <a:latin typeface="Segoe UI" panose="020B0502040204020203" pitchFamily="34" charset="0"/>
              </a:rPr>
              <a:t>So one of the this kind of two major models with open AI and with </a:t>
            </a:r>
            <a:r>
              <a:rPr lang="en-US" b="0" i="0" dirty="0" err="1">
                <a:solidFill>
                  <a:srgbClr val="323130"/>
                </a:solidFill>
                <a:effectLst/>
                <a:latin typeface="Segoe UI" panose="020B0502040204020203" pitchFamily="34" charset="0"/>
              </a:rPr>
              <a:t>with</a:t>
            </a:r>
            <a:r>
              <a:rPr lang="en-US" b="0" i="0" dirty="0">
                <a:solidFill>
                  <a:srgbClr val="323130"/>
                </a:solidFill>
                <a:effectLst/>
                <a:latin typeface="Segoe UI" panose="020B0502040204020203" pitchFamily="34" charset="0"/>
              </a:rPr>
              <a:t> other AIS as well.</a:t>
            </a:r>
          </a:p>
          <a:p>
            <a:pPr algn="l" latinLnBrk="0"/>
            <a:r>
              <a:rPr lang="en-US" b="0" i="0" dirty="0">
                <a:solidFill>
                  <a:srgbClr val="323130"/>
                </a:solidFill>
                <a:effectLst/>
                <a:latin typeface="Segoe UI" panose="020B0502040204020203" pitchFamily="34" charset="0"/>
              </a:rPr>
              <a:t>And we've got the LLM which we're all familiar with.</a:t>
            </a:r>
          </a:p>
          <a:p>
            <a:pPr algn="l" latinLnBrk="0"/>
            <a:r>
              <a:rPr lang="en-US" b="0" i="0" dirty="0">
                <a:solidFill>
                  <a:srgbClr val="323130"/>
                </a:solidFill>
                <a:effectLst/>
                <a:latin typeface="Segoe UI" panose="020B0502040204020203" pitchFamily="34" charset="0"/>
              </a:rPr>
              <a:t>We've been, we've been using those for a while.</a:t>
            </a:r>
          </a:p>
          <a:p>
            <a:pPr algn="l" latinLnBrk="0"/>
            <a:r>
              <a:rPr lang="en-US" b="0" i="0" dirty="0">
                <a:solidFill>
                  <a:srgbClr val="323130"/>
                </a:solidFill>
                <a:effectLst/>
                <a:latin typeface="Segoe UI" panose="020B0502040204020203" pitchFamily="34" charset="0"/>
              </a:rPr>
              <a:t>We've then got another type of model called an embedding model and embedding models that typically used for text and what you can do with an embedding model is you give a piece of text.</a:t>
            </a:r>
          </a:p>
          <a:p>
            <a:pPr algn="l" latinLnBrk="0"/>
            <a:r>
              <a:rPr lang="en-US" b="0" i="0" dirty="0">
                <a:solidFill>
                  <a:srgbClr val="323130"/>
                </a:solidFill>
                <a:effectLst/>
                <a:latin typeface="Segoe UI" panose="020B0502040204020203" pitchFamily="34" charset="0"/>
              </a:rPr>
              <a:t>It could be a word, it could be a sentence, and it will basically give you back the representation of that information as what we call a uh and of Vector or an embedding.</a:t>
            </a:r>
          </a:p>
          <a:p>
            <a:pPr algn="l" latinLnBrk="0"/>
            <a:r>
              <a:rPr lang="en-US" b="0" i="0" dirty="0">
                <a:solidFill>
                  <a:srgbClr val="323130"/>
                </a:solidFill>
                <a:effectLst/>
                <a:latin typeface="Segoe UI" panose="020B0502040204020203" pitchFamily="34" charset="0"/>
              </a:rPr>
              <a:t>It’s a sequence of numbers and it basically you can pick two sentences or two words and compare them and it will tell you how similar they are.</a:t>
            </a:r>
          </a:p>
          <a:p>
            <a:pPr algn="l" latinLnBrk="0"/>
            <a:r>
              <a:rPr lang="en-US" b="0" i="0" dirty="0">
                <a:solidFill>
                  <a:srgbClr val="323130"/>
                </a:solidFill>
                <a:effectLst/>
                <a:latin typeface="Segoe UI" panose="020B0502040204020203" pitchFamily="34" charset="0"/>
              </a:rPr>
              <a:t>Uh, if you one of the analogies like to use is that if you took all your holiday photos from a trip and you arranged them on a table in front of you, you'd put a new put photos from the same day next to each other.</a:t>
            </a:r>
          </a:p>
          <a:p>
            <a:pPr algn="l" latinLnBrk="0"/>
            <a:r>
              <a:rPr lang="en-US" b="0" i="0" dirty="0">
                <a:solidFill>
                  <a:srgbClr val="323130"/>
                </a:solidFill>
                <a:effectLst/>
                <a:latin typeface="Segoe UI" panose="020B0502040204020203" pitchFamily="34" charset="0"/>
              </a:rPr>
              <a:t>And maybe you've got some like beach photos and you put them on one side of the table.</a:t>
            </a:r>
          </a:p>
          <a:p>
            <a:pPr algn="l" latinLnBrk="0"/>
            <a:r>
              <a:rPr lang="en-US" b="0" i="0" dirty="0">
                <a:solidFill>
                  <a:srgbClr val="323130"/>
                </a:solidFill>
                <a:effectLst/>
                <a:latin typeface="Segoe UI" panose="020B0502040204020203" pitchFamily="34" charset="0"/>
              </a:rPr>
              <a:t>You're arranging them in terms of like they're similarity, but you've only got 2 dimensions to play with.</a:t>
            </a:r>
          </a:p>
          <a:p>
            <a:pPr algn="l" latinLnBrk="0"/>
            <a:r>
              <a:rPr lang="en-US" b="0" i="0" dirty="0">
                <a:solidFill>
                  <a:srgbClr val="323130"/>
                </a:solidFill>
                <a:effectLst/>
                <a:latin typeface="Segoe UI" panose="020B0502040204020203" pitchFamily="34" charset="0"/>
              </a:rPr>
              <a:t>You've only got, you know, your table is only two D, so you can arrange them like that.</a:t>
            </a:r>
          </a:p>
          <a:p>
            <a:pPr algn="l" latinLnBrk="0"/>
            <a:endParaRPr lang="en-US" b="0" i="0" dirty="0">
              <a:solidFill>
                <a:srgbClr val="323130"/>
              </a:solidFill>
              <a:effectLst/>
              <a:latin typeface="Segoe UI" panose="020B0502040204020203" pitchFamily="34" charset="0"/>
            </a:endParaRPr>
          </a:p>
          <a:p>
            <a:pPr algn="l" latinLnBrk="0"/>
            <a:r>
              <a:rPr lang="en-US" b="0" i="0" dirty="0">
                <a:solidFill>
                  <a:srgbClr val="323130"/>
                </a:solidFill>
                <a:effectLst/>
                <a:latin typeface="Segoe UI" panose="020B0502040204020203" pitchFamily="34" charset="0"/>
              </a:rPr>
              <a:t>But the these types of embedding models are much broader, so they're able to do that up to 1536 is like the default with the 82 model.</a:t>
            </a:r>
          </a:p>
          <a:p>
            <a:pPr algn="l" latinLnBrk="0"/>
            <a:r>
              <a:rPr lang="en-US" b="0" i="0" dirty="0">
                <a:solidFill>
                  <a:srgbClr val="323130"/>
                </a:solidFill>
                <a:effectLst/>
                <a:latin typeface="Segoe UI" panose="020B0502040204020203" pitchFamily="34" charset="0"/>
              </a:rPr>
              <a:t>you encode a piece of text up to around 2000 words and it represent that back as a series of numbers called a vector, and then you can take two sentences or two bits of text and ask it how similar they are.</a:t>
            </a:r>
          </a:p>
          <a:p>
            <a:pPr algn="l" latinLnBrk="0"/>
            <a:r>
              <a:rPr lang="en-US" b="0" i="0" dirty="0">
                <a:solidFill>
                  <a:srgbClr val="323130"/>
                </a:solidFill>
                <a:effectLst/>
                <a:latin typeface="Segoe UI" panose="020B0502040204020203" pitchFamily="34" charset="0"/>
              </a:rPr>
              <a:t>And there's a reason we do this, and it's because.</a:t>
            </a:r>
          </a:p>
          <a:p>
            <a:pPr algn="l" latinLnBrk="0"/>
            <a:endParaRPr lang="en-US" b="0" i="0" dirty="0">
              <a:solidFill>
                <a:srgbClr val="323130"/>
              </a:solidFill>
              <a:effectLst/>
              <a:latin typeface="Segoe UI" panose="020B0502040204020203" pitchFamily="34" charset="0"/>
            </a:endParaRPr>
          </a:p>
          <a:p>
            <a:pPr algn="l" latinLnBrk="0"/>
            <a:endParaRPr lang="en-US" b="0" i="0" dirty="0">
              <a:solidFill>
                <a:srgbClr val="323130"/>
              </a:solidFill>
              <a:effectLst/>
              <a:latin typeface="Segoe UI" panose="020B0502040204020203" pitchFamily="34" charset="0"/>
            </a:endParaRPr>
          </a:p>
          <a:p>
            <a:pPr algn="l" latinLnBrk="0"/>
            <a:r>
              <a:rPr lang="en-US" b="1" i="0" dirty="0">
                <a:solidFill>
                  <a:srgbClr val="323130"/>
                </a:solidFill>
                <a:effectLst/>
                <a:latin typeface="Segoe UI" panose="020B0502040204020203" pitchFamily="34" charset="0"/>
              </a:rPr>
              <a:t>Some more notes:</a:t>
            </a:r>
          </a:p>
          <a:p>
            <a:pPr algn="l" latinLnBrk="0"/>
            <a:endParaRPr lang="en-US" b="1" i="0" dirty="0">
              <a:solidFill>
                <a:srgbClr val="323130"/>
              </a:solidFill>
              <a:effectLst/>
              <a:latin typeface="Segoe UI" panose="020B0502040204020203" pitchFamily="34" charset="0"/>
            </a:endParaRPr>
          </a:p>
          <a:p>
            <a:pPr>
              <a:lnSpc>
                <a:spcPct val="107000"/>
              </a:lnSpc>
              <a:spcAft>
                <a:spcPts val="800"/>
              </a:spcAft>
            </a:pPr>
            <a:r>
              <a:rPr lang="en-IN" sz="1800" dirty="0">
                <a:effectLst/>
                <a:latin typeface="Aptos" panose="020B0004020202020204" pitchFamily="34" charset="0"/>
                <a:ea typeface="Aptos" panose="020B0004020202020204" pitchFamily="34" charset="0"/>
                <a:cs typeface="Times New Roman" panose="02020603050405020304" pitchFamily="18" charset="0"/>
              </a:rPr>
              <a:t>we're going to be using a technology called vectors and uh I wanted to give</a:t>
            </a:r>
          </a:p>
          <a:p>
            <a:pPr>
              <a:lnSpc>
                <a:spcPct val="107000"/>
              </a:lnSpc>
              <a:spcAft>
                <a:spcPts val="800"/>
              </a:spcAft>
            </a:pPr>
            <a:r>
              <a:rPr lang="en-IN" sz="1800" dirty="0">
                <a:effectLst/>
                <a:latin typeface="Aptos" panose="020B0004020202020204" pitchFamily="34" charset="0"/>
                <a:ea typeface="Aptos" panose="020B0004020202020204" pitchFamily="34" charset="0"/>
                <a:cs typeface="Times New Roman" panose="02020603050405020304" pitchFamily="18" charset="0"/>
              </a:rPr>
              <a:t>you an overview of what vectors are and how they work and then how that could be</a:t>
            </a:r>
          </a:p>
          <a:p>
            <a:pPr>
              <a:lnSpc>
                <a:spcPct val="107000"/>
              </a:lnSpc>
              <a:spcAft>
                <a:spcPts val="800"/>
              </a:spcAft>
            </a:pPr>
            <a:r>
              <a:rPr lang="en-IN" sz="1800" dirty="0">
                <a:effectLst/>
                <a:latin typeface="Aptos" panose="020B0004020202020204" pitchFamily="34" charset="0"/>
                <a:ea typeface="Aptos" panose="020B0004020202020204" pitchFamily="34" charset="0"/>
                <a:cs typeface="Times New Roman" panose="02020603050405020304" pitchFamily="18" charset="0"/>
              </a:rPr>
              <a:t>applied into the store that we had so uh a vector there's kind of two</a:t>
            </a:r>
          </a:p>
          <a:p>
            <a:pPr>
              <a:lnSpc>
                <a:spcPct val="107000"/>
              </a:lnSpc>
              <a:spcAft>
                <a:spcPts val="800"/>
              </a:spcAft>
            </a:pPr>
            <a:r>
              <a:rPr lang="en-IN" sz="1800" dirty="0">
                <a:effectLst/>
                <a:latin typeface="Aptos" panose="020B0004020202020204" pitchFamily="34" charset="0"/>
                <a:ea typeface="Aptos" panose="020B0004020202020204" pitchFamily="34" charset="0"/>
                <a:cs typeface="Times New Roman" panose="02020603050405020304" pitchFamily="18" charset="0"/>
              </a:rPr>
              <a:t>terms that are thrown around a vector embedding uh an embedding is something</a:t>
            </a:r>
          </a:p>
          <a:p>
            <a:pPr>
              <a:lnSpc>
                <a:spcPct val="107000"/>
              </a:lnSpc>
              <a:spcAft>
                <a:spcPts val="800"/>
              </a:spcAft>
            </a:pPr>
            <a:r>
              <a:rPr lang="en-IN" sz="1800" dirty="0">
                <a:effectLst/>
                <a:latin typeface="Aptos" panose="020B0004020202020204" pitchFamily="34" charset="0"/>
                <a:ea typeface="Aptos" panose="020B0004020202020204" pitchFamily="34" charset="0"/>
                <a:cs typeface="Times New Roman" panose="02020603050405020304" pitchFamily="18" charset="0"/>
              </a:rPr>
              <a:t>that takes an input um which is a list of floating Point numbers or like</a:t>
            </a:r>
          </a:p>
          <a:p>
            <a:pPr>
              <a:lnSpc>
                <a:spcPct val="107000"/>
              </a:lnSpc>
              <a:spcAft>
                <a:spcPts val="800"/>
              </a:spcAft>
            </a:pPr>
            <a:r>
              <a:rPr lang="en-IN" sz="1800" dirty="0">
                <a:effectLst/>
                <a:latin typeface="Aptos" panose="020B0004020202020204" pitchFamily="34" charset="0"/>
                <a:ea typeface="Aptos" panose="020B0004020202020204" pitchFamily="34" charset="0"/>
                <a:cs typeface="Times New Roman" panose="02020603050405020304" pitchFamily="18" charset="0"/>
              </a:rPr>
              <a:t>decimal numbers and they range between minus one and one um I'll explain why</a:t>
            </a:r>
          </a:p>
          <a:p>
            <a:pPr>
              <a:lnSpc>
                <a:spcPct val="107000"/>
              </a:lnSpc>
              <a:spcAft>
                <a:spcPts val="800"/>
              </a:spcAft>
            </a:pPr>
            <a:r>
              <a:rPr lang="en-IN" sz="1800" dirty="0">
                <a:effectLst/>
                <a:latin typeface="Aptos" panose="020B0004020202020204" pitchFamily="34" charset="0"/>
                <a:ea typeface="Aptos" panose="020B0004020202020204" pitchFamily="34" charset="0"/>
                <a:cs typeface="Times New Roman" panose="02020603050405020304" pitchFamily="18" charset="0"/>
              </a:rPr>
              <a:t>they do and like where they came from um but when you hear the word vectors or vector database really what it is </a:t>
            </a:r>
            <a:r>
              <a:rPr lang="en-IN" sz="1800" dirty="0" err="1">
                <a:effectLst/>
                <a:latin typeface="Aptos" panose="020B0004020202020204" pitchFamily="34" charset="0"/>
                <a:ea typeface="Aptos" panose="020B0004020202020204" pitchFamily="34" charset="0"/>
                <a:cs typeface="Times New Roman" panose="02020603050405020304" pitchFamily="18" charset="0"/>
              </a:rPr>
              <a:t>is</a:t>
            </a:r>
            <a:r>
              <a:rPr lang="en-IN" sz="1800" dirty="0">
                <a:effectLst/>
                <a:latin typeface="Aptos" panose="020B0004020202020204" pitchFamily="34" charset="0"/>
                <a:ea typeface="Aptos" panose="020B0004020202020204" pitchFamily="34" charset="0"/>
                <a:cs typeface="Times New Roman" panose="02020603050405020304" pitchFamily="18" charset="0"/>
              </a:rPr>
              <a:t> a</a:t>
            </a:r>
          </a:p>
          <a:p>
            <a:pPr>
              <a:lnSpc>
                <a:spcPct val="107000"/>
              </a:lnSpc>
              <a:spcAft>
                <a:spcPts val="800"/>
              </a:spcAft>
            </a:pPr>
            <a:r>
              <a:rPr lang="en-IN" sz="1800" dirty="0">
                <a:effectLst/>
                <a:latin typeface="Aptos" panose="020B0004020202020204" pitchFamily="34" charset="0"/>
                <a:ea typeface="Aptos" panose="020B0004020202020204" pitchFamily="34" charset="0"/>
                <a:cs typeface="Times New Roman" panose="02020603050405020304" pitchFamily="18" charset="0"/>
              </a:rPr>
              <a:t>list of numbers and it's I think the easiest thing is to think of those numbers as like coordinates in a in like</a:t>
            </a:r>
          </a:p>
          <a:p>
            <a:pPr>
              <a:lnSpc>
                <a:spcPct val="107000"/>
              </a:lnSpc>
              <a:spcAft>
                <a:spcPts val="800"/>
              </a:spcAft>
            </a:pPr>
            <a:r>
              <a:rPr lang="en-IN" sz="1800" dirty="0">
                <a:effectLst/>
                <a:latin typeface="Aptos" panose="020B0004020202020204" pitchFamily="34" charset="0"/>
                <a:ea typeface="Aptos" panose="020B0004020202020204" pitchFamily="34" charset="0"/>
                <a:cs typeface="Times New Roman" panose="02020603050405020304" pitchFamily="18" charset="0"/>
              </a:rPr>
              <a:t>a space so just as you were working with like if you were working 2D for example in like a map and you were looking at</a:t>
            </a:r>
          </a:p>
          <a:p>
            <a:pPr>
              <a:lnSpc>
                <a:spcPct val="107000"/>
              </a:lnSpc>
              <a:spcAft>
                <a:spcPts val="800"/>
              </a:spcAft>
            </a:pPr>
            <a:r>
              <a:rPr lang="en-IN" sz="1800" dirty="0">
                <a:effectLst/>
                <a:latin typeface="Aptos" panose="020B0004020202020204" pitchFamily="34" charset="0"/>
                <a:ea typeface="Aptos" panose="020B0004020202020204" pitchFamily="34" charset="0"/>
                <a:cs typeface="Times New Roman" panose="02020603050405020304" pitchFamily="18" charset="0"/>
              </a:rPr>
              <a:t>coordinates and you were looking at a map of uh the US and you had somebody in</a:t>
            </a:r>
          </a:p>
          <a:p>
            <a:pPr>
              <a:lnSpc>
                <a:spcPct val="107000"/>
              </a:lnSpc>
              <a:spcAft>
                <a:spcPts val="800"/>
              </a:spcAft>
            </a:pPr>
            <a:r>
              <a:rPr lang="en-IN" sz="1800" dirty="0">
                <a:effectLst/>
                <a:latin typeface="Aptos" panose="020B0004020202020204" pitchFamily="34" charset="0"/>
                <a:ea typeface="Aptos" panose="020B0004020202020204" pitchFamily="34" charset="0"/>
                <a:cs typeface="Times New Roman" panose="02020603050405020304" pitchFamily="18" charset="0"/>
              </a:rPr>
              <a:t>Florida and you had somebody in um like Mississippi and those would be different coordinates and you'd say how similar</a:t>
            </a:r>
          </a:p>
          <a:p>
            <a:pPr>
              <a:lnSpc>
                <a:spcPct val="107000"/>
              </a:lnSpc>
              <a:spcAft>
                <a:spcPts val="800"/>
              </a:spcAft>
            </a:pPr>
            <a:r>
              <a:rPr lang="en-IN" sz="1800" dirty="0">
                <a:effectLst/>
                <a:latin typeface="Aptos" panose="020B0004020202020204" pitchFamily="34" charset="0"/>
                <a:ea typeface="Aptos" panose="020B0004020202020204" pitchFamily="34" charset="0"/>
                <a:cs typeface="Times New Roman" panose="02020603050405020304" pitchFamily="18" charset="0"/>
              </a:rPr>
              <a:t>are those two places and you could look at that by measuring the distance to them so like how close are they together</a:t>
            </a:r>
          </a:p>
          <a:p>
            <a:pPr>
              <a:lnSpc>
                <a:spcPct val="107000"/>
              </a:lnSpc>
              <a:spcAft>
                <a:spcPts val="800"/>
              </a:spcAft>
            </a:pPr>
            <a:r>
              <a:rPr lang="en-IN" sz="1800" dirty="0">
                <a:effectLst/>
                <a:latin typeface="Aptos" panose="020B0004020202020204" pitchFamily="34" charset="0"/>
                <a:ea typeface="Aptos" panose="020B0004020202020204" pitchFamily="34" charset="0"/>
                <a:cs typeface="Times New Roman" panose="02020603050405020304" pitchFamily="18" charset="0"/>
              </a:rPr>
              <a:t>uh and that's similar to what we do in vectors which is we have these coordinates or embeddings um and then we</a:t>
            </a:r>
          </a:p>
          <a:p>
            <a:pPr>
              <a:lnSpc>
                <a:spcPct val="107000"/>
              </a:lnSpc>
              <a:spcAft>
                <a:spcPts val="800"/>
              </a:spcAft>
            </a:pPr>
            <a:r>
              <a:rPr lang="en-IN" sz="1800" dirty="0">
                <a:effectLst/>
                <a:latin typeface="Aptos" panose="020B0004020202020204" pitchFamily="34" charset="0"/>
                <a:ea typeface="Aptos" panose="020B0004020202020204" pitchFamily="34" charset="0"/>
                <a:cs typeface="Times New Roman" panose="02020603050405020304" pitchFamily="18" charset="0"/>
              </a:rPr>
              <a:t>can calculate like how similar they are by how close they are to each other in the in the space um there's different</a:t>
            </a:r>
          </a:p>
          <a:p>
            <a:pPr>
              <a:lnSpc>
                <a:spcPct val="107000"/>
              </a:lnSpc>
              <a:spcAft>
                <a:spcPts val="800"/>
              </a:spcAft>
            </a:pPr>
            <a:r>
              <a:rPr lang="en-IN" sz="1800" dirty="0">
                <a:effectLst/>
                <a:latin typeface="Aptos" panose="020B0004020202020204" pitchFamily="34" charset="0"/>
                <a:ea typeface="Aptos" panose="020B0004020202020204" pitchFamily="34" charset="0"/>
                <a:cs typeface="Times New Roman" panose="02020603050405020304" pitchFamily="18" charset="0"/>
              </a:rPr>
              <a:t>models for doing that and uh the most popular one has been open AI the</a:t>
            </a:r>
          </a:p>
          <a:p>
            <a:pPr>
              <a:lnSpc>
                <a:spcPct val="107000"/>
              </a:lnSpc>
              <a:spcAft>
                <a:spcPts val="800"/>
              </a:spcAft>
            </a:pPr>
            <a:r>
              <a:rPr lang="en-IN" sz="1800" dirty="0" err="1">
                <a:effectLst/>
                <a:latin typeface="Aptos" panose="020B0004020202020204" pitchFamily="34" charset="0"/>
                <a:ea typeface="Aptos" panose="020B0004020202020204" pitchFamily="34" charset="0"/>
                <a:cs typeface="Times New Roman" panose="02020603050405020304" pitchFamily="18" charset="0"/>
              </a:rPr>
              <a:t>catually</a:t>
            </a:r>
            <a:r>
              <a:rPr lang="en-IN" sz="1800" dirty="0">
                <a:effectLst/>
                <a:latin typeface="Aptos" panose="020B0004020202020204" pitchFamily="34" charset="0"/>
                <a:ea typeface="Aptos" panose="020B0004020202020204" pitchFamily="34" charset="0"/>
                <a:cs typeface="Times New Roman" panose="02020603050405020304" pitchFamily="18" charset="0"/>
              </a:rPr>
              <a:t> named texting bedding ada2 uh which is the third one on my</a:t>
            </a:r>
          </a:p>
          <a:p>
            <a:pPr>
              <a:lnSpc>
                <a:spcPct val="107000"/>
              </a:lnSpc>
              <a:spcAft>
                <a:spcPts val="800"/>
              </a:spcAft>
            </a:pPr>
            <a:r>
              <a:rPr lang="en-IN" sz="1800" dirty="0">
                <a:effectLst/>
                <a:latin typeface="Aptos" panose="020B0004020202020204" pitchFamily="34" charset="0"/>
                <a:ea typeface="Aptos" panose="020B0004020202020204" pitchFamily="34" charset="0"/>
                <a:cs typeface="Times New Roman" panose="02020603050405020304" pitchFamily="18" charset="0"/>
              </a:rPr>
              <a:t>table um this one has been popular because it is the uh embedding model that's normally used with chat GPT 3.5</a:t>
            </a:r>
          </a:p>
          <a:p>
            <a:pPr>
              <a:lnSpc>
                <a:spcPct val="107000"/>
              </a:lnSpc>
              <a:spcAft>
                <a:spcPts val="800"/>
              </a:spcAft>
            </a:pPr>
            <a:r>
              <a:rPr lang="en-IN" sz="1800" dirty="0">
                <a:effectLst/>
                <a:latin typeface="Aptos" panose="020B0004020202020204" pitchFamily="34" charset="0"/>
                <a:ea typeface="Aptos" panose="020B0004020202020204" pitchFamily="34" charset="0"/>
                <a:cs typeface="Times New Roman" panose="02020603050405020304" pitchFamily="18" charset="0"/>
              </a:rPr>
              <a:t>and GPT 4 um they open AI announced new models a few months ago texting </a:t>
            </a:r>
            <a:r>
              <a:rPr lang="en-IN" sz="1800" dirty="0" err="1">
                <a:effectLst/>
                <a:latin typeface="Aptos" panose="020B0004020202020204" pitchFamily="34" charset="0"/>
                <a:ea typeface="Aptos" panose="020B0004020202020204" pitchFamily="34" charset="0"/>
                <a:cs typeface="Times New Roman" panose="02020603050405020304" pitchFamily="18" charset="0"/>
              </a:rPr>
              <a:t>beding</a:t>
            </a:r>
            <a:r>
              <a:rPr lang="en-IN" sz="1800" dirty="0">
                <a:effectLst/>
                <a:latin typeface="Aptos" panose="020B0004020202020204" pitchFamily="34" charset="0"/>
                <a:ea typeface="Aptos" panose="020B0004020202020204" pitchFamily="34" charset="0"/>
                <a:cs typeface="Times New Roman" panose="02020603050405020304" pitchFamily="18" charset="0"/>
              </a:rPr>
              <a:t> 3</a:t>
            </a:r>
          </a:p>
          <a:p>
            <a:pPr>
              <a:lnSpc>
                <a:spcPct val="107000"/>
              </a:lnSpc>
              <a:spcAft>
                <a:spcPts val="800"/>
              </a:spcAft>
            </a:pPr>
            <a:r>
              <a:rPr lang="en-IN" sz="1800" dirty="0">
                <a:effectLst/>
                <a:latin typeface="Aptos" panose="020B0004020202020204" pitchFamily="34" charset="0"/>
                <a:ea typeface="Aptos" panose="020B0004020202020204" pitchFamily="34" charset="0"/>
                <a:cs typeface="Times New Roman" panose="02020603050405020304" pitchFamily="18" charset="0"/>
              </a:rPr>
              <a:t>small and texting Bing 3 large the difference between those models and the a model is one they are faster um and</a:t>
            </a:r>
          </a:p>
          <a:p>
            <a:pPr>
              <a:lnSpc>
                <a:spcPct val="107000"/>
              </a:lnSpc>
              <a:spcAft>
                <a:spcPts val="800"/>
              </a:spcAft>
            </a:pPr>
            <a:r>
              <a:rPr lang="en-IN" sz="1800" dirty="0">
                <a:effectLst/>
                <a:latin typeface="Aptos" panose="020B0004020202020204" pitchFamily="34" charset="0"/>
                <a:ea typeface="Aptos" panose="020B0004020202020204" pitchFamily="34" charset="0"/>
                <a:cs typeface="Times New Roman" panose="02020603050405020304" pitchFamily="18" charset="0"/>
              </a:rPr>
              <a:t>two they are cheaper so um you know it basically does the same thing uh</a:t>
            </a:r>
          </a:p>
          <a:p>
            <a:pPr>
              <a:lnSpc>
                <a:spcPct val="107000"/>
              </a:lnSpc>
              <a:spcAft>
                <a:spcPts val="800"/>
              </a:spcAft>
            </a:pPr>
            <a:r>
              <a:rPr lang="en-IN" sz="1800" dirty="0">
                <a:effectLst/>
                <a:latin typeface="Aptos" panose="020B0004020202020204" pitchFamily="34" charset="0"/>
                <a:ea typeface="Aptos" panose="020B0004020202020204" pitchFamily="34" charset="0"/>
                <a:cs typeface="Times New Roman" panose="02020603050405020304" pitchFamily="18" charset="0"/>
              </a:rPr>
              <a:t>actually much more effectively so in terms of its performance um those models</a:t>
            </a:r>
          </a:p>
          <a:p>
            <a:pPr>
              <a:lnSpc>
                <a:spcPct val="107000"/>
              </a:lnSpc>
              <a:spcAft>
                <a:spcPts val="800"/>
              </a:spcAft>
            </a:pPr>
            <a:r>
              <a:rPr lang="en-IN" sz="1800" dirty="0">
                <a:effectLst/>
                <a:latin typeface="Aptos" panose="020B0004020202020204" pitchFamily="34" charset="0"/>
                <a:ea typeface="Aptos" panose="020B0004020202020204" pitchFamily="34" charset="0"/>
                <a:cs typeface="Times New Roman" panose="02020603050405020304" pitchFamily="18" charset="0"/>
              </a:rPr>
              <a:t>are uh faster better and cheaper which is a </a:t>
            </a:r>
            <a:r>
              <a:rPr lang="en-IN" sz="1800" dirty="0" err="1">
                <a:effectLst/>
                <a:latin typeface="Aptos" panose="020B0004020202020204" pitchFamily="34" charset="0"/>
                <a:ea typeface="Aptos" panose="020B0004020202020204" pitchFamily="34" charset="0"/>
                <a:cs typeface="Times New Roman" panose="02020603050405020304" pitchFamily="18" charset="0"/>
              </a:rPr>
              <a:t>a</a:t>
            </a:r>
            <a:r>
              <a:rPr lang="en-IN" sz="1800" dirty="0">
                <a:effectLst/>
                <a:latin typeface="Aptos" panose="020B0004020202020204" pitchFamily="34" charset="0"/>
                <a:ea typeface="Aptos" panose="020B0004020202020204" pitchFamily="34" charset="0"/>
                <a:cs typeface="Times New Roman" panose="02020603050405020304" pitchFamily="18" charset="0"/>
              </a:rPr>
              <a:t> win-win win in my mind um so</a:t>
            </a:r>
          </a:p>
          <a:p>
            <a:pPr>
              <a:lnSpc>
                <a:spcPct val="107000"/>
              </a:lnSpc>
              <a:spcAft>
                <a:spcPts val="800"/>
              </a:spcAft>
            </a:pPr>
            <a:r>
              <a:rPr lang="en-IN" sz="1800" dirty="0">
                <a:effectLst/>
                <a:latin typeface="Aptos" panose="020B0004020202020204" pitchFamily="34" charset="0"/>
                <a:ea typeface="Aptos" panose="020B0004020202020204" pitchFamily="34" charset="0"/>
                <a:cs typeface="Times New Roman" panose="02020603050405020304" pitchFamily="18" charset="0"/>
              </a:rPr>
              <a:t>whenever you're looking at embeddings or you're doing Vector work I strongly recommend you look at the new Texas</a:t>
            </a:r>
          </a:p>
          <a:p>
            <a:pPr>
              <a:lnSpc>
                <a:spcPct val="107000"/>
              </a:lnSpc>
              <a:spcAft>
                <a:spcPts val="800"/>
              </a:spcAft>
            </a:pPr>
            <a:r>
              <a:rPr lang="en-IN" sz="1800" dirty="0">
                <a:effectLst/>
                <a:latin typeface="Aptos" panose="020B0004020202020204" pitchFamily="34" charset="0"/>
                <a:ea typeface="Aptos" panose="020B0004020202020204" pitchFamily="34" charset="0"/>
                <a:cs typeface="Times New Roman" panose="02020603050405020304" pitchFamily="18" charset="0"/>
              </a:rPr>
              <a:t>embedding 3 models uh the small model in particular um outperforms the old Ada</a:t>
            </a:r>
          </a:p>
          <a:p>
            <a:pPr>
              <a:lnSpc>
                <a:spcPct val="107000"/>
              </a:lnSpc>
              <a:spcAft>
                <a:spcPts val="800"/>
              </a:spcAft>
            </a:pPr>
            <a:r>
              <a:rPr lang="en-IN" sz="1800" dirty="0">
                <a:effectLst/>
                <a:latin typeface="Aptos" panose="020B0004020202020204" pitchFamily="34" charset="0"/>
                <a:ea typeface="Aptos" panose="020B0004020202020204" pitchFamily="34" charset="0"/>
                <a:cs typeface="Times New Roman" panose="02020603050405020304" pitchFamily="18" charset="0"/>
              </a:rPr>
              <a:t>model um with smaller vectors better performance and about a tenth of the</a:t>
            </a:r>
          </a:p>
          <a:p>
            <a:r>
              <a:rPr lang="en-IN" sz="1800" dirty="0">
                <a:effectLst/>
                <a:latin typeface="Aptos" panose="020B0004020202020204" pitchFamily="34" charset="0"/>
                <a:ea typeface="Aptos" panose="020B0004020202020204" pitchFamily="34" charset="0"/>
                <a:cs typeface="Times New Roman" panose="02020603050405020304" pitchFamily="18" charset="0"/>
              </a:rPr>
              <a:t>price </a:t>
            </a:r>
            <a:endParaRPr lang="en-US" b="1" i="0" dirty="0">
              <a:solidFill>
                <a:srgbClr val="323130"/>
              </a:solidFill>
              <a:effectLst/>
              <a:latin typeface="Segoe UI" panose="020B0502040204020203" pitchFamily="34" charset="0"/>
            </a:endParaRPr>
          </a:p>
          <a:p>
            <a:endParaRPr lang="en-US" b="0" i="0" dirty="0">
              <a:solidFill>
                <a:srgbClr val="323130"/>
              </a:solidFill>
              <a:effectLst/>
              <a:latin typeface="Segoe UI" panose="020B0502040204020203" pitchFamily="34" charset="0"/>
            </a:endParaRPr>
          </a:p>
          <a:p>
            <a:r>
              <a:rPr lang="en-US" b="0" i="0" dirty="0">
                <a:solidFill>
                  <a:srgbClr val="323130"/>
                </a:solidFill>
                <a:effectLst/>
                <a:latin typeface="Segoe UI" panose="020B0502040204020203" pitchFamily="34" charset="0"/>
              </a:rPr>
              <a:t>Text-embedding-</a:t>
            </a:r>
            <a:r>
              <a:rPr lang="en-US" b="0" i="0" dirty="0" err="1">
                <a:solidFill>
                  <a:srgbClr val="323130"/>
                </a:solidFill>
                <a:effectLst/>
                <a:latin typeface="Segoe UI" panose="020B0502040204020203" pitchFamily="34" charset="0"/>
              </a:rPr>
              <a:t>ada</a:t>
            </a:r>
            <a:r>
              <a:rPr lang="en-US" b="0" i="0" dirty="0">
                <a:solidFill>
                  <a:srgbClr val="323130"/>
                </a:solidFill>
                <a:effectLst/>
                <a:latin typeface="Segoe UI" panose="020B0502040204020203" pitchFamily="34" charset="0"/>
              </a:rPr>
              <a:t> models don’t recommend more than 4000 tokens (text-embedding-</a:t>
            </a:r>
            <a:r>
              <a:rPr lang="en-US" b="0" i="0" dirty="0" err="1">
                <a:solidFill>
                  <a:srgbClr val="323130"/>
                </a:solidFill>
                <a:effectLst/>
                <a:latin typeface="Segoe UI" panose="020B0502040204020203" pitchFamily="34" charset="0"/>
              </a:rPr>
              <a:t>ada</a:t>
            </a:r>
            <a:r>
              <a:rPr lang="en-US" b="0" i="0" dirty="0">
                <a:solidFill>
                  <a:srgbClr val="323130"/>
                </a:solidFill>
                <a:effectLst/>
                <a:latin typeface="Segoe UI" panose="020B0502040204020203" pitchFamily="34" charset="0"/>
              </a:rPr>
              <a:t> small/large – execution, accuracy, and cost is more effective)</a:t>
            </a:r>
          </a:p>
          <a:p>
            <a:endParaRPr lang="en-US" b="0" i="0" dirty="0">
              <a:solidFill>
                <a:srgbClr val="323130"/>
              </a:solidFill>
              <a:effectLst/>
              <a:latin typeface="Segoe UI" panose="020B0502040204020203" pitchFamily="34" charset="0"/>
            </a:endParaRPr>
          </a:p>
          <a:p>
            <a:r>
              <a:rPr lang="en-US" b="0" i="0" dirty="0">
                <a:solidFill>
                  <a:srgbClr val="323130"/>
                </a:solidFill>
                <a:effectLst/>
                <a:latin typeface="Segoe UI" panose="020B0502040204020203" pitchFamily="34" charset="0"/>
              </a:rPr>
              <a:t>=============================================================</a:t>
            </a:r>
          </a:p>
          <a:p>
            <a:endParaRPr lang="en-US" b="0" i="0" dirty="0">
              <a:solidFill>
                <a:srgbClr val="323130"/>
              </a:solidFill>
              <a:effectLst/>
              <a:latin typeface="Segoe UI" panose="020B0502040204020203" pitchFamily="34" charset="0"/>
            </a:endParaRPr>
          </a:p>
          <a:p>
            <a:endParaRPr lang="en-US" b="0" i="0" dirty="0">
              <a:solidFill>
                <a:srgbClr val="323130"/>
              </a:solidFill>
              <a:effectLst/>
              <a:latin typeface="Segoe UI" panose="020B0502040204020203" pitchFamily="34" charset="0"/>
            </a:endParaRPr>
          </a:p>
          <a:p>
            <a:endParaRPr lang="en-US" b="0" i="0" dirty="0">
              <a:solidFill>
                <a:srgbClr val="323130"/>
              </a:solidFill>
              <a:effectLst/>
              <a:latin typeface="Segoe UI" panose="020B0502040204020203" pitchFamily="34" charset="0"/>
            </a:endParaRPr>
          </a:p>
          <a:p>
            <a:endParaRPr lang="en-US" b="0" i="0" dirty="0">
              <a:solidFill>
                <a:srgbClr val="323130"/>
              </a:solidFill>
              <a:effectLst/>
              <a:latin typeface="Segoe UI" panose="020B0502040204020203" pitchFamily="34" charset="0"/>
            </a:endParaRPr>
          </a:p>
          <a:p>
            <a:endParaRPr lang="en-US" b="0" i="0" dirty="0">
              <a:solidFill>
                <a:srgbClr val="323130"/>
              </a:solidFill>
              <a:effectLst/>
              <a:latin typeface="Segoe UI" panose="020B0502040204020203" pitchFamily="34" charset="0"/>
            </a:endParaRPr>
          </a:p>
          <a:p>
            <a:endParaRPr lang="en-US" b="0" i="0" dirty="0">
              <a:solidFill>
                <a:srgbClr val="323130"/>
              </a:solidFill>
              <a:effectLst/>
              <a:latin typeface="Segoe UI" panose="020B0502040204020203" pitchFamily="34" charset="0"/>
            </a:endParaRPr>
          </a:p>
          <a:p>
            <a:r>
              <a:rPr lang="en-US" b="0" i="0" dirty="0">
                <a:solidFill>
                  <a:srgbClr val="323130"/>
                </a:solidFill>
                <a:effectLst/>
                <a:latin typeface="Segoe UI" panose="020B0502040204020203" pitchFamily="34" charset="0"/>
              </a:rPr>
              <a:t>And before we get there, I'm going to give you a brief overview of vectors and the role the vectors play with retrieval and similarity, because it's a really key component in how LLMS are able to stand.</a:t>
            </a:r>
          </a:p>
          <a:p>
            <a:endParaRPr lang="en-US" b="0" i="0" dirty="0">
              <a:solidFill>
                <a:srgbClr val="323130"/>
              </a:solidFill>
              <a:effectLst/>
              <a:latin typeface="Segoe UI" panose="020B0502040204020203" pitchFamily="34" charset="0"/>
            </a:endParaRPr>
          </a:p>
          <a:p>
            <a:r>
              <a:rPr lang="en-US" dirty="0"/>
              <a:t>A vector embedding is a list of numbers, and that list represents a particular input inside a particular embedding space.</a:t>
            </a:r>
          </a:p>
          <a:p>
            <a:endParaRPr lang="en-US" dirty="0"/>
          </a:p>
          <a:p>
            <a:r>
              <a:rPr lang="en-US" dirty="0"/>
              <a:t>There are many embedding models that take different inputs and produce vectors of different lengths.</a:t>
            </a:r>
          </a:p>
          <a:p>
            <a:r>
              <a:rPr lang="en-US" dirty="0"/>
              <a:t>An older embedding model, word2vec, encodes single words and outputs lists of lengths 300.</a:t>
            </a:r>
          </a:p>
          <a:p>
            <a:r>
              <a:rPr lang="en-US" dirty="0"/>
              <a:t>The embedding models from OpenAI can take in long strings of text, up to 8191 tokens, and produce vectors of varying length, between 256 and 3072 dimensions.</a:t>
            </a:r>
          </a:p>
          <a:p>
            <a:r>
              <a:rPr lang="en-US" dirty="0"/>
              <a:t>There are also multimodal models like Azure Computer Vision, that can take inputs of image OR text, and produce vectors with 1024 dimensions.</a:t>
            </a:r>
          </a:p>
          <a:p>
            <a:endParaRPr lang="en-US" dirty="0"/>
          </a:p>
          <a:p>
            <a:r>
              <a:rPr lang="en-US" dirty="0"/>
              <a:t>A good embedding model is a balance of speed and size vs. performance. A vector with 3072 dimensions probably encodes more information than a vector with 256, but you may not need the extra 2500 numbers for your application.</a:t>
            </a:r>
          </a:p>
          <a:p>
            <a:r>
              <a:rPr lang="en-US" dirty="0"/>
              <a:t>The MTEB (Massive Text Embedding Benchmark) is an open benchmark that evaluates embedding models and summarizes results on a public leaderboard. Consider that benchmark when selecting a model.</a:t>
            </a:r>
          </a:p>
          <a:p>
            <a:endParaRPr lang="en-US" dirty="0"/>
          </a:p>
          <a:p>
            <a:r>
              <a:rPr lang="en-US" dirty="0"/>
              <a:t>Let's quickly embed a vector using an OpenAI embedding model.</a:t>
            </a:r>
          </a:p>
          <a:p>
            <a:endParaRPr lang="en-US" dirty="0"/>
          </a:p>
          <a:p>
            <a:r>
              <a:rPr lang="en-US" dirty="0"/>
              <a:t>// Open notebook, run cells</a:t>
            </a:r>
          </a:p>
          <a:p>
            <a:endParaRPr lang="en-US" dirty="0"/>
          </a:p>
          <a:p>
            <a:endParaRPr lang="en-US" dirty="0"/>
          </a:p>
          <a:p>
            <a:r>
              <a:rPr lang="en-US" dirty="0"/>
              <a:t>******Notes/Links***</a:t>
            </a:r>
          </a:p>
          <a:p>
            <a:r>
              <a:rPr lang="en-US" dirty="0"/>
              <a:t>Word2vec is a </a:t>
            </a:r>
            <a:r>
              <a:rPr lang="en-US" dirty="0" err="1"/>
              <a:t>NeuralNetwork</a:t>
            </a:r>
            <a:r>
              <a:rPr lang="en-US" dirty="0"/>
              <a:t> method. Glove, LSA, are reduction techniques.</a:t>
            </a:r>
          </a:p>
          <a:p>
            <a:endParaRPr lang="en-US" dirty="0"/>
          </a:p>
          <a:p>
            <a:r>
              <a:rPr lang="en-US" dirty="0"/>
              <a:t>MTEB (Massive Text Embedding Benchmark) is an open benchmark.. </a:t>
            </a:r>
            <a:r>
              <a:rPr lang="en-US" b="0" i="0" dirty="0">
                <a:solidFill>
                  <a:srgbClr val="111827"/>
                </a:solidFill>
                <a:effectLst/>
                <a:latin typeface="Charter"/>
              </a:rPr>
              <a:t>MTEB includes 56 datasets across 8 tasks and currently summarizes &gt;2000 results on the leaderboard. Uses 112 languages. </a:t>
            </a:r>
            <a:endParaRPr lang="en-US" dirty="0"/>
          </a:p>
          <a:p>
            <a:endParaRPr lang="en-US" dirty="0"/>
          </a:p>
          <a:p>
            <a:r>
              <a:rPr lang="en-US" dirty="0"/>
              <a:t>https://platform.openai.com/docs/guides/embeddings/use-cases</a:t>
            </a:r>
          </a:p>
          <a:p>
            <a:r>
              <a:rPr lang="en-US" dirty="0"/>
              <a:t>https://www.reddit.com/r/MachineLearning/comments/13aaj2w/d_is_openai_textembeddingada002_the_best/</a:t>
            </a:r>
          </a:p>
          <a:p>
            <a:r>
              <a:rPr lang="en-US" dirty="0"/>
              <a:t>https://vickiboykis.com/what_are_embeddings/next.html</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9/19/2024 1:23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3484966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3E2329-EB55-62CC-B8D9-6C31ECBED2A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10C6142-6EAB-C84E-9C3B-41B2BB8D1AA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8F1531D-ADAD-2374-60F4-2710200BDD72}"/>
              </a:ext>
            </a:extLst>
          </p:cNvPr>
          <p:cNvSpPr>
            <a:spLocks noGrp="1"/>
          </p:cNvSpPr>
          <p:nvPr>
            <p:ph type="body" idx="1"/>
          </p:nvPr>
        </p:nvSpPr>
        <p:spPr/>
        <p:txBody>
          <a:bodyPr/>
          <a:lstStyle/>
          <a:p>
            <a:pPr algn="l" latinLnBrk="0"/>
            <a:endParaRPr lang="en-US" b="0" i="0" dirty="0">
              <a:solidFill>
                <a:srgbClr val="323130"/>
              </a:solidFill>
              <a:effectLst/>
              <a:latin typeface="Segoe UI" panose="020B0502040204020203" pitchFamily="34" charset="0"/>
            </a:endParaRPr>
          </a:p>
          <a:p>
            <a:pPr algn="l" latinLnBrk="0"/>
            <a:r>
              <a:rPr lang="en-US" b="0" i="0" dirty="0">
                <a:solidFill>
                  <a:srgbClr val="323130"/>
                </a:solidFill>
                <a:effectLst/>
                <a:latin typeface="Segoe UI" panose="020B0502040204020203" pitchFamily="34" charset="0"/>
              </a:rPr>
              <a:t>Showcase the </a:t>
            </a:r>
            <a:r>
              <a:rPr lang="en-US" b="0" i="0" dirty="0" err="1">
                <a:solidFill>
                  <a:srgbClr val="323130"/>
                </a:solidFill>
                <a:effectLst/>
                <a:latin typeface="Segoe UI" panose="020B0502040204020203" pitchFamily="34" charset="0"/>
              </a:rPr>
              <a:t>vector_embeddings.ipynb</a:t>
            </a:r>
            <a:r>
              <a:rPr lang="en-US" b="0" i="0" dirty="0">
                <a:solidFill>
                  <a:srgbClr val="323130"/>
                </a:solidFill>
                <a:effectLst/>
                <a:latin typeface="Segoe UI" panose="020B0502040204020203" pitchFamily="34" charset="0"/>
              </a:rPr>
              <a:t> – document similarity modeled as cosine distance</a:t>
            </a:r>
          </a:p>
          <a:p>
            <a:pPr algn="l" latinLnBrk="0"/>
            <a:endParaRPr lang="en-US" b="0" i="0" dirty="0">
              <a:solidFill>
                <a:srgbClr val="323130"/>
              </a:solidFill>
              <a:effectLst/>
              <a:latin typeface="Segoe UI" panose="020B0502040204020203" pitchFamily="34" charset="0"/>
            </a:endParaRPr>
          </a:p>
          <a:p>
            <a:pPr algn="l" latinLnBrk="0"/>
            <a:r>
              <a:rPr lang="en-US" b="0" i="0" dirty="0">
                <a:solidFill>
                  <a:srgbClr val="323130"/>
                </a:solidFill>
                <a:effectLst/>
                <a:latin typeface="Segoe UI" panose="020B0502040204020203" pitchFamily="34" charset="0"/>
              </a:rPr>
              <a:t>And we want to calculate similarity and so you might hear this phrase.</a:t>
            </a:r>
          </a:p>
          <a:p>
            <a:pPr algn="l" latinLnBrk="0"/>
            <a:r>
              <a:rPr lang="en-US" b="0" i="0" dirty="0">
                <a:solidFill>
                  <a:srgbClr val="323130"/>
                </a:solidFill>
                <a:effectLst/>
                <a:latin typeface="Segoe UI" panose="020B0502040204020203" pitchFamily="34" charset="0"/>
              </a:rPr>
              <a:t>, cosine similarity?</a:t>
            </a:r>
          </a:p>
          <a:p>
            <a:pPr algn="l" latinLnBrk="0"/>
            <a:r>
              <a:rPr lang="en-US" b="0" i="0" dirty="0">
                <a:solidFill>
                  <a:srgbClr val="323130"/>
                </a:solidFill>
                <a:effectLst/>
                <a:latin typeface="Segoe UI" panose="020B0502040204020203" pitchFamily="34" charset="0"/>
              </a:rPr>
              <a:t>That's one of the ways of doing it, but basically what we have, this is a 3D model where you've got some words here and like I said before, you move them around and put them in positions based on what they're similar to.</a:t>
            </a:r>
          </a:p>
          <a:p>
            <a:pPr algn="l" latinLnBrk="0"/>
            <a:r>
              <a:rPr lang="en-US" b="0" i="0" dirty="0">
                <a:solidFill>
                  <a:srgbClr val="323130"/>
                </a:solidFill>
                <a:effectLst/>
                <a:latin typeface="Segoe UI" panose="020B0502040204020203" pitchFamily="34" charset="0"/>
              </a:rPr>
              <a:t>So if you put animals like cat, dog close to each other and then you put things which are quite different like technology and president their father away, and then you can say to the you once you've got the vectors you can compare the two things and say like how far away are they and then that number is how similar or dissimilar they are.</a:t>
            </a:r>
          </a:p>
          <a:p>
            <a:pPr algn="l" latinLnBrk="0"/>
            <a:r>
              <a:rPr lang="en-US" b="0" i="0" dirty="0">
                <a:solidFill>
                  <a:srgbClr val="323130"/>
                </a:solidFill>
                <a:effectLst/>
                <a:latin typeface="Segoe UI" panose="020B0502040204020203" pitchFamily="34" charset="0"/>
              </a:rPr>
              <a:t>The reason we use cosine is because it's quite an efficient way of measuring, like if they're close, then the angle will be small and therefore like that's a small number which would be close to one.</a:t>
            </a:r>
          </a:p>
          <a:p>
            <a:pPr algn="l" latinLnBrk="0"/>
            <a:r>
              <a:rPr lang="en-US" b="0" i="0" dirty="0">
                <a:solidFill>
                  <a:srgbClr val="323130"/>
                </a:solidFill>
                <a:effectLst/>
                <a:latin typeface="Segoe UI" panose="020B0502040204020203" pitchFamily="34" charset="0"/>
              </a:rPr>
              <a:t>And if they're far apart, then that number will be closer to 0 in most cases.</a:t>
            </a:r>
          </a:p>
          <a:p>
            <a:pPr algn="l" latinLnBrk="0"/>
            <a:r>
              <a:rPr lang="en-US" b="0" i="0" dirty="0">
                <a:solidFill>
                  <a:srgbClr val="323130"/>
                </a:solidFill>
                <a:effectLst/>
                <a:latin typeface="Segoe UI" panose="020B0502040204020203" pitchFamily="34" charset="0"/>
              </a:rPr>
              <a:t>So that's for a 3D model.</a:t>
            </a:r>
          </a:p>
          <a:p>
            <a:pPr algn="l" latinLnBrk="0"/>
            <a:r>
              <a:rPr lang="en-US" b="0" i="0" dirty="0">
                <a:solidFill>
                  <a:srgbClr val="323130"/>
                </a:solidFill>
                <a:effectLst/>
                <a:latin typeface="Segoe UI" panose="020B0502040204020203" pitchFamily="34" charset="0"/>
              </a:rPr>
              <a:t>But like I said, open AI uses 1500 dimensions, so we can't visualize that on a slide.</a:t>
            </a:r>
          </a:p>
          <a:p>
            <a:pPr algn="l" latinLnBrk="0"/>
            <a:r>
              <a:rPr lang="en-US" b="0" i="0" dirty="0">
                <a:solidFill>
                  <a:srgbClr val="323130"/>
                </a:solidFill>
                <a:effectLst/>
                <a:latin typeface="Segoe UI" panose="020B0502040204020203" pitchFamily="34" charset="0"/>
              </a:rPr>
              <a:t>But it's basically the sort of how it works now.</a:t>
            </a:r>
          </a:p>
          <a:p>
            <a:endParaRPr lang="en-US" dirty="0"/>
          </a:p>
          <a:p>
            <a:endParaRPr lang="en-US" dirty="0"/>
          </a:p>
          <a:p>
            <a:r>
              <a:rPr lang="en-US" b="1" dirty="0"/>
              <a:t>Some more notes:</a:t>
            </a:r>
          </a:p>
          <a:p>
            <a:pPr>
              <a:lnSpc>
                <a:spcPct val="107000"/>
              </a:lnSpc>
              <a:spcAft>
                <a:spcPts val="800"/>
              </a:spcAft>
            </a:pPr>
            <a:r>
              <a:rPr lang="en-IN" sz="1800" dirty="0">
                <a:effectLst/>
                <a:latin typeface="Aptos" panose="020B0004020202020204" pitchFamily="34" charset="0"/>
                <a:ea typeface="Aptos" panose="020B0004020202020204" pitchFamily="34" charset="0"/>
                <a:cs typeface="Times New Roman" panose="02020603050405020304" pitchFamily="18" charset="0"/>
              </a:rPr>
              <a:t>so we talk</a:t>
            </a:r>
          </a:p>
          <a:p>
            <a:pPr>
              <a:lnSpc>
                <a:spcPct val="107000"/>
              </a:lnSpc>
              <a:spcAft>
                <a:spcPts val="800"/>
              </a:spcAft>
            </a:pPr>
            <a:r>
              <a:rPr lang="en-IN" sz="1800" dirty="0">
                <a:effectLst/>
                <a:latin typeface="Aptos" panose="020B0004020202020204" pitchFamily="34" charset="0"/>
                <a:ea typeface="Aptos" panose="020B0004020202020204" pitchFamily="34" charset="0"/>
                <a:cs typeface="Times New Roman" panose="02020603050405020304" pitchFamily="18" charset="0"/>
              </a:rPr>
              <a:t>about similarity and um I guess my kind of first example is if you think of a 2d</a:t>
            </a:r>
          </a:p>
          <a:p>
            <a:pPr>
              <a:lnSpc>
                <a:spcPct val="107000"/>
              </a:lnSpc>
              <a:spcAft>
                <a:spcPts val="800"/>
              </a:spcAft>
            </a:pPr>
            <a:r>
              <a:rPr lang="en-IN" sz="1800" dirty="0">
                <a:effectLst/>
                <a:latin typeface="Aptos" panose="020B0004020202020204" pitchFamily="34" charset="0"/>
                <a:ea typeface="Aptos" panose="020B0004020202020204" pitchFamily="34" charset="0"/>
                <a:cs typeface="Times New Roman" panose="02020603050405020304" pitchFamily="18" charset="0"/>
              </a:rPr>
              <a:t>space um like a map um and you say how two how similar are these things by</a:t>
            </a:r>
          </a:p>
          <a:p>
            <a:pPr>
              <a:lnSpc>
                <a:spcPct val="107000"/>
              </a:lnSpc>
              <a:spcAft>
                <a:spcPts val="800"/>
              </a:spcAft>
            </a:pPr>
            <a:r>
              <a:rPr lang="en-IN" sz="1800" dirty="0">
                <a:effectLst/>
                <a:latin typeface="Aptos" panose="020B0004020202020204" pitchFamily="34" charset="0"/>
                <a:ea typeface="Aptos" panose="020B0004020202020204" pitchFamily="34" charset="0"/>
                <a:cs typeface="Times New Roman" panose="02020603050405020304" pitchFamily="18" charset="0"/>
              </a:rPr>
              <a:t>working out how close they are together um that's one way of looking at it um</a:t>
            </a:r>
          </a:p>
          <a:p>
            <a:pPr>
              <a:lnSpc>
                <a:spcPct val="107000"/>
              </a:lnSpc>
              <a:spcAft>
                <a:spcPts val="800"/>
              </a:spcAft>
            </a:pPr>
            <a:r>
              <a:rPr lang="en-IN" sz="1800" dirty="0">
                <a:effectLst/>
                <a:latin typeface="Aptos" panose="020B0004020202020204" pitchFamily="34" charset="0"/>
                <a:ea typeface="Aptos" panose="020B0004020202020204" pitchFamily="34" charset="0"/>
                <a:cs typeface="Times New Roman" panose="02020603050405020304" pitchFamily="18" charset="0"/>
              </a:rPr>
              <a:t>the challenge is that you know if you said how similar are um okay let's pick on Florida because I</a:t>
            </a:r>
          </a:p>
          <a:p>
            <a:pPr>
              <a:lnSpc>
                <a:spcPct val="107000"/>
              </a:lnSpc>
              <a:spcAft>
                <a:spcPts val="800"/>
              </a:spcAft>
            </a:pPr>
            <a:r>
              <a:rPr lang="en-IN" sz="1800" dirty="0">
                <a:effectLst/>
                <a:latin typeface="Aptos" panose="020B0004020202020204" pitchFamily="34" charset="0"/>
                <a:ea typeface="Aptos" panose="020B0004020202020204" pitchFamily="34" charset="0"/>
                <a:cs typeface="Times New Roman" panose="02020603050405020304" pitchFamily="18" charset="0"/>
              </a:rPr>
              <a:t>mentioned that one first um how similar are Miami and Orlando um you know</a:t>
            </a:r>
          </a:p>
          <a:p>
            <a:pPr>
              <a:lnSpc>
                <a:spcPct val="107000"/>
              </a:lnSpc>
              <a:spcAft>
                <a:spcPts val="800"/>
              </a:spcAft>
            </a:pPr>
            <a:r>
              <a:rPr lang="en-IN" sz="1800" dirty="0">
                <a:effectLst/>
                <a:latin typeface="Aptos" panose="020B0004020202020204" pitchFamily="34" charset="0"/>
                <a:ea typeface="Aptos" panose="020B0004020202020204" pitchFamily="34" charset="0"/>
                <a:cs typeface="Times New Roman" panose="02020603050405020304" pitchFamily="18" charset="0"/>
              </a:rPr>
              <a:t>they're close to each other relatively um but in terms of like other factors</a:t>
            </a:r>
          </a:p>
          <a:p>
            <a:pPr>
              <a:lnSpc>
                <a:spcPct val="107000"/>
              </a:lnSpc>
              <a:spcAft>
                <a:spcPts val="800"/>
              </a:spcAft>
            </a:pPr>
            <a:r>
              <a:rPr lang="en-IN" sz="1800" dirty="0">
                <a:effectLst/>
                <a:latin typeface="Aptos" panose="020B0004020202020204" pitchFamily="34" charset="0"/>
                <a:ea typeface="Aptos" panose="020B0004020202020204" pitchFamily="34" charset="0"/>
                <a:cs typeface="Times New Roman" panose="02020603050405020304" pitchFamily="18" charset="0"/>
              </a:rPr>
              <a:t>they're pretty </a:t>
            </a:r>
            <a:r>
              <a:rPr lang="en-IN" sz="1800" dirty="0" err="1">
                <a:effectLst/>
                <a:latin typeface="Aptos" panose="020B0004020202020204" pitchFamily="34" charset="0"/>
                <a:ea typeface="Aptos" panose="020B0004020202020204" pitchFamily="34" charset="0"/>
                <a:cs typeface="Times New Roman" panose="02020603050405020304" pitchFamily="18" charset="0"/>
              </a:rPr>
              <a:t>pretty</a:t>
            </a:r>
            <a:r>
              <a:rPr lang="en-IN" sz="1800" dirty="0">
                <a:effectLst/>
                <a:latin typeface="Aptos" panose="020B0004020202020204" pitchFamily="34" charset="0"/>
                <a:ea typeface="Aptos" panose="020B0004020202020204" pitchFamily="34" charset="0"/>
                <a:cs typeface="Times New Roman" panose="02020603050405020304" pitchFamily="18" charset="0"/>
              </a:rPr>
              <a:t> different like Miami is by The Beach Orlando is in the middle of the state um Orlando has a lot</a:t>
            </a:r>
          </a:p>
          <a:p>
            <a:pPr>
              <a:lnSpc>
                <a:spcPct val="107000"/>
              </a:lnSpc>
              <a:spcAft>
                <a:spcPts val="800"/>
              </a:spcAft>
            </a:pPr>
            <a:r>
              <a:rPr lang="en-IN" sz="1800" dirty="0">
                <a:effectLst/>
                <a:latin typeface="Aptos" panose="020B0004020202020204" pitchFamily="34" charset="0"/>
                <a:ea typeface="Aptos" panose="020B0004020202020204" pitchFamily="34" charset="0"/>
                <a:cs typeface="Times New Roman" panose="02020603050405020304" pitchFamily="18" charset="0"/>
              </a:rPr>
              <a:t>of theme parks Miami has a lot of shops and beaches and clubs and stuff so like they are different and you can't just</a:t>
            </a:r>
          </a:p>
          <a:p>
            <a:pPr>
              <a:lnSpc>
                <a:spcPct val="107000"/>
              </a:lnSpc>
              <a:spcAft>
                <a:spcPts val="800"/>
              </a:spcAft>
            </a:pPr>
            <a:r>
              <a:rPr lang="en-IN" sz="1800" dirty="0">
                <a:effectLst/>
                <a:latin typeface="Aptos" panose="020B0004020202020204" pitchFamily="34" charset="0"/>
                <a:ea typeface="Aptos" panose="020B0004020202020204" pitchFamily="34" charset="0"/>
                <a:cs typeface="Times New Roman" panose="02020603050405020304" pitchFamily="18" charset="0"/>
              </a:rPr>
              <a:t>have two Dimensions to work out how similar something is when we're working with AI the similarity is either a word</a:t>
            </a:r>
          </a:p>
          <a:p>
            <a:pPr>
              <a:lnSpc>
                <a:spcPct val="107000"/>
              </a:lnSpc>
              <a:spcAft>
                <a:spcPts val="800"/>
              </a:spcAft>
            </a:pPr>
            <a:r>
              <a:rPr lang="en-IN" sz="1800" dirty="0">
                <a:effectLst/>
                <a:latin typeface="Aptos" panose="020B0004020202020204" pitchFamily="34" charset="0"/>
                <a:ea typeface="Aptos" panose="020B0004020202020204" pitchFamily="34" charset="0"/>
                <a:cs typeface="Times New Roman" panose="02020603050405020304" pitchFamily="18" charset="0"/>
              </a:rPr>
              <a:t>or a sentence and so when we when I typed in um something for cold</a:t>
            </a:r>
          </a:p>
          <a:p>
            <a:pPr>
              <a:lnSpc>
                <a:spcPct val="107000"/>
              </a:lnSpc>
              <a:spcAft>
                <a:spcPts val="800"/>
              </a:spcAft>
            </a:pPr>
            <a:r>
              <a:rPr lang="en-IN" sz="1800" dirty="0">
                <a:effectLst/>
                <a:latin typeface="Aptos" panose="020B0004020202020204" pitchFamily="34" charset="0"/>
                <a:ea typeface="Aptos" panose="020B0004020202020204" pitchFamily="34" charset="0"/>
                <a:cs typeface="Times New Roman" panose="02020603050405020304" pitchFamily="18" charset="0"/>
              </a:rPr>
              <a:t>weather um it kind of Associates warm like that was the warm hoodie and cold</a:t>
            </a:r>
          </a:p>
          <a:p>
            <a:pPr>
              <a:lnSpc>
                <a:spcPct val="107000"/>
              </a:lnSpc>
              <a:spcAft>
                <a:spcPts val="800"/>
              </a:spcAft>
            </a:pPr>
            <a:r>
              <a:rPr lang="en-IN" sz="1800" dirty="0">
                <a:effectLst/>
                <a:latin typeface="Aptos" panose="020B0004020202020204" pitchFamily="34" charset="0"/>
                <a:ea typeface="Aptos" panose="020B0004020202020204" pitchFamily="34" charset="0"/>
                <a:cs typeface="Times New Roman" panose="02020603050405020304" pitchFamily="18" charset="0"/>
              </a:rPr>
              <a:t>uh cold weather those are similar things because they're talking about temperature they're talking about weather so it puts them in a similar</a:t>
            </a:r>
          </a:p>
          <a:p>
            <a:pPr>
              <a:lnSpc>
                <a:spcPct val="107000"/>
              </a:lnSpc>
              <a:spcAft>
                <a:spcPts val="800"/>
              </a:spcAft>
            </a:pPr>
            <a:r>
              <a:rPr lang="en-IN" sz="1800" dirty="0">
                <a:effectLst/>
                <a:latin typeface="Aptos" panose="020B0004020202020204" pitchFamily="34" charset="0"/>
                <a:ea typeface="Aptos" panose="020B0004020202020204" pitchFamily="34" charset="0"/>
                <a:cs typeface="Times New Roman" panose="02020603050405020304" pitchFamily="18" charset="0"/>
              </a:rPr>
              <a:t>space in its model so what an embedding model is </a:t>
            </a:r>
            <a:r>
              <a:rPr lang="en-IN" sz="1800" dirty="0" err="1">
                <a:effectLst/>
                <a:latin typeface="Aptos" panose="020B0004020202020204" pitchFamily="34" charset="0"/>
                <a:ea typeface="Aptos" panose="020B0004020202020204" pitchFamily="34" charset="0"/>
                <a:cs typeface="Times New Roman" panose="02020603050405020304" pitchFamily="18" charset="0"/>
              </a:rPr>
              <a:t>is</a:t>
            </a:r>
            <a:r>
              <a:rPr lang="en-IN" sz="1800" dirty="0">
                <a:effectLst/>
                <a:latin typeface="Aptos" panose="020B0004020202020204" pitchFamily="34" charset="0"/>
                <a:ea typeface="Aptos" panose="020B0004020202020204" pitchFamily="34" charset="0"/>
                <a:cs typeface="Times New Roman" panose="02020603050405020304" pitchFamily="18" charset="0"/>
              </a:rPr>
              <a:t> it's basically like a huge</a:t>
            </a:r>
          </a:p>
          <a:p>
            <a:pPr>
              <a:lnSpc>
                <a:spcPct val="107000"/>
              </a:lnSpc>
              <a:spcAft>
                <a:spcPts val="800"/>
              </a:spcAft>
            </a:pPr>
            <a:r>
              <a:rPr lang="en-IN" sz="1800" dirty="0">
                <a:effectLst/>
                <a:latin typeface="Aptos" panose="020B0004020202020204" pitchFamily="34" charset="0"/>
                <a:ea typeface="Aptos" panose="020B0004020202020204" pitchFamily="34" charset="0"/>
                <a:cs typeface="Times New Roman" panose="02020603050405020304" pitchFamily="18" charset="0"/>
              </a:rPr>
              <a:t>space uh where you can give it a piece of text and it will give you the coordinates of</a:t>
            </a:r>
          </a:p>
          <a:p>
            <a:pPr>
              <a:lnSpc>
                <a:spcPct val="107000"/>
              </a:lnSpc>
              <a:spcAft>
                <a:spcPts val="800"/>
              </a:spcAft>
            </a:pPr>
            <a:r>
              <a:rPr lang="en-IN" sz="1800" dirty="0">
                <a:effectLst/>
                <a:latin typeface="Aptos" panose="020B0004020202020204" pitchFamily="34" charset="0"/>
                <a:ea typeface="Aptos" panose="020B0004020202020204" pitchFamily="34" charset="0"/>
                <a:cs typeface="Times New Roman" panose="02020603050405020304" pitchFamily="18" charset="0"/>
              </a:rPr>
              <a:t>that bit of text in that space and then you can give it another bit of text like a sentence or a word and then it will</a:t>
            </a:r>
          </a:p>
          <a:p>
            <a:pPr>
              <a:lnSpc>
                <a:spcPct val="107000"/>
              </a:lnSpc>
              <a:spcAft>
                <a:spcPts val="800"/>
              </a:spcAft>
            </a:pPr>
            <a:r>
              <a:rPr lang="en-IN" sz="1800" dirty="0">
                <a:effectLst/>
                <a:latin typeface="Aptos" panose="020B0004020202020204" pitchFamily="34" charset="0"/>
                <a:ea typeface="Aptos" panose="020B0004020202020204" pitchFamily="34" charset="0"/>
                <a:cs typeface="Times New Roman" panose="02020603050405020304" pitchFamily="18" charset="0"/>
              </a:rPr>
              <a:t>give you some other coordinates and you can then work out how close are they to each other uh I've drawn we've drawn</a:t>
            </a:r>
          </a:p>
          <a:p>
            <a:pPr>
              <a:lnSpc>
                <a:spcPct val="107000"/>
              </a:lnSpc>
              <a:spcAft>
                <a:spcPts val="800"/>
              </a:spcAft>
            </a:pPr>
            <a:r>
              <a:rPr lang="en-IN" sz="1800" dirty="0">
                <a:effectLst/>
                <a:latin typeface="Aptos" panose="020B0004020202020204" pitchFamily="34" charset="0"/>
                <a:ea typeface="Aptos" panose="020B0004020202020204" pitchFamily="34" charset="0"/>
                <a:cs typeface="Times New Roman" panose="02020603050405020304" pitchFamily="18" charset="0"/>
              </a:rPr>
              <a:t>this in like three dimensions here with um some words like house computer tree</a:t>
            </a:r>
          </a:p>
          <a:p>
            <a:pPr>
              <a:lnSpc>
                <a:spcPct val="107000"/>
              </a:lnSpc>
              <a:spcAft>
                <a:spcPts val="800"/>
              </a:spcAft>
            </a:pPr>
            <a:r>
              <a:rPr lang="en-IN" sz="1800" dirty="0">
                <a:effectLst/>
                <a:latin typeface="Aptos" panose="020B0004020202020204" pitchFamily="34" charset="0"/>
                <a:ea typeface="Aptos" panose="020B0004020202020204" pitchFamily="34" charset="0"/>
                <a:cs typeface="Times New Roman" panose="02020603050405020304" pitchFamily="18" charset="0"/>
              </a:rPr>
              <a:t>dog god king cat um because three dimensions is a bit easier to VIs</a:t>
            </a:r>
          </a:p>
          <a:p>
            <a:pPr>
              <a:lnSpc>
                <a:spcPct val="107000"/>
              </a:lnSpc>
              <a:spcAft>
                <a:spcPts val="800"/>
              </a:spcAft>
            </a:pPr>
            <a:r>
              <a:rPr lang="en-IN" sz="1800" dirty="0">
                <a:effectLst/>
                <a:latin typeface="Aptos" panose="020B0004020202020204" pitchFamily="34" charset="0"/>
                <a:ea typeface="Aptos" panose="020B0004020202020204" pitchFamily="34" charset="0"/>
                <a:cs typeface="Times New Roman" panose="02020603050405020304" pitchFamily="18" charset="0"/>
              </a:rPr>
              <a:t>visualize but actually the AI works with more than three dimensions it works with</a:t>
            </a:r>
          </a:p>
          <a:p>
            <a:pPr>
              <a:lnSpc>
                <a:spcPct val="107000"/>
              </a:lnSpc>
              <a:spcAft>
                <a:spcPts val="800"/>
              </a:spcAft>
            </a:pPr>
            <a:r>
              <a:rPr lang="en-IN" sz="1800" dirty="0">
                <a:effectLst/>
                <a:latin typeface="Aptos" panose="020B0004020202020204" pitchFamily="34" charset="0"/>
                <a:ea typeface="Aptos" panose="020B0004020202020204" pitchFamily="34" charset="0"/>
                <a:cs typeface="Times New Roman" panose="02020603050405020304" pitchFamily="18" charset="0"/>
              </a:rPr>
              <a:t>depending on the model hundreds or over a thousand dimensions that's impossible</a:t>
            </a:r>
          </a:p>
          <a:p>
            <a:pPr>
              <a:lnSpc>
                <a:spcPct val="107000"/>
              </a:lnSpc>
              <a:spcAft>
                <a:spcPts val="800"/>
              </a:spcAft>
            </a:pPr>
            <a:r>
              <a:rPr lang="en-IN" sz="1800" dirty="0">
                <a:effectLst/>
                <a:latin typeface="Aptos" panose="020B0004020202020204" pitchFamily="34" charset="0"/>
                <a:ea typeface="Aptos" panose="020B0004020202020204" pitchFamily="34" charset="0"/>
                <a:cs typeface="Times New Roman" panose="02020603050405020304" pitchFamily="18" charset="0"/>
              </a:rPr>
              <a:t>for us to visualize like our brains cannot you know work that out um so it's</a:t>
            </a:r>
          </a:p>
          <a:p>
            <a:pPr>
              <a:lnSpc>
                <a:spcPct val="107000"/>
              </a:lnSpc>
              <a:spcAft>
                <a:spcPts val="800"/>
              </a:spcAft>
            </a:pPr>
            <a:r>
              <a:rPr lang="en-IN" sz="1800" dirty="0">
                <a:effectLst/>
                <a:latin typeface="Aptos" panose="020B0004020202020204" pitchFamily="34" charset="0"/>
                <a:ea typeface="Aptos" panose="020B0004020202020204" pitchFamily="34" charset="0"/>
                <a:cs typeface="Times New Roman" panose="02020603050405020304" pitchFamily="18" charset="0"/>
              </a:rPr>
              <a:t>easy for me to explain it in three dimensions but it's actually more than that so Vector similarity or embeddings</a:t>
            </a:r>
          </a:p>
          <a:p>
            <a:pPr>
              <a:lnSpc>
                <a:spcPct val="107000"/>
              </a:lnSpc>
              <a:spcAft>
                <a:spcPts val="800"/>
              </a:spcAft>
            </a:pPr>
            <a:r>
              <a:rPr lang="en-IN" sz="1800" dirty="0">
                <a:effectLst/>
                <a:latin typeface="Aptos" panose="020B0004020202020204" pitchFamily="34" charset="0"/>
                <a:ea typeface="Aptos" panose="020B0004020202020204" pitchFamily="34" charset="0"/>
                <a:cs typeface="Times New Roman" panose="02020603050405020304" pitchFamily="18" charset="0"/>
              </a:rPr>
              <a:t>is a way of getting like the </a:t>
            </a:r>
            <a:r>
              <a:rPr lang="en-IN" sz="1800" dirty="0" err="1">
                <a:effectLst/>
                <a:latin typeface="Aptos" panose="020B0004020202020204" pitchFamily="34" charset="0"/>
                <a:ea typeface="Aptos" panose="020B0004020202020204" pitchFamily="34" charset="0"/>
                <a:cs typeface="Times New Roman" panose="02020603050405020304" pitchFamily="18" charset="0"/>
              </a:rPr>
              <a:t>coordinat</a:t>
            </a:r>
            <a:r>
              <a:rPr lang="en-IN" sz="1800" dirty="0">
                <a:effectLst/>
                <a:latin typeface="Aptos" panose="020B0004020202020204" pitchFamily="34" charset="0"/>
                <a:ea typeface="Aptos" panose="020B0004020202020204" pitchFamily="34" charset="0"/>
                <a:cs typeface="Times New Roman" panose="02020603050405020304" pitchFamily="18" charset="0"/>
              </a:rPr>
              <a:t> of a bit of text in this space that the AI uses to work out how similar things</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Once we have vector embeddings, we can compare two vectors to see how similar they are. There are multiple distance metrics that we can use, but the most commonly used metric is called cosine similarity. It measures the angle between two vectors in a high-dimensional space.</a:t>
            </a:r>
          </a:p>
          <a:p>
            <a:endParaRPr lang="en-US" dirty="0"/>
          </a:p>
          <a:p>
            <a:r>
              <a:rPr lang="en-US" dirty="0"/>
              <a:t>Let's look at the similarity between some vectors.</a:t>
            </a:r>
          </a:p>
          <a:p>
            <a:endParaRPr lang="en-US" dirty="0"/>
          </a:p>
          <a:p>
            <a:r>
              <a:rPr lang="en-US" dirty="0"/>
              <a:t>// Open notebook with comparison</a:t>
            </a:r>
          </a:p>
          <a:p>
            <a:endParaRPr lang="en-US" dirty="0"/>
          </a:p>
          <a:p>
            <a:endParaRPr lang="en-US" dirty="0"/>
          </a:p>
          <a:p>
            <a:endParaRPr lang="en-US" dirty="0"/>
          </a:p>
          <a:p>
            <a:endParaRPr lang="en-US" dirty="0"/>
          </a:p>
          <a:p>
            <a:endParaRPr lang="en-US" dirty="0"/>
          </a:p>
          <a:p>
            <a:r>
              <a:rPr lang="en-US" dirty="0"/>
              <a:t>**** Notes ******</a:t>
            </a:r>
          </a:p>
          <a:p>
            <a:endParaRPr lang="en-US" dirty="0"/>
          </a:p>
          <a:p>
            <a:r>
              <a:rPr lang="en-US" dirty="0"/>
              <a:t>Remember that you're vectorizing an entire picture or paragraph!</a:t>
            </a:r>
          </a:p>
          <a:p>
            <a:r>
              <a:rPr lang="en-US" dirty="0"/>
              <a:t>Show similarity for longer strings / RAG chunks</a:t>
            </a:r>
          </a:p>
          <a:p>
            <a:r>
              <a:rPr lang="en-US" dirty="0"/>
              <a:t>Give examples of sentences that have similar characteristics but mean completely different things – phone numbers, dollar values (1000 vs 1 million)</a:t>
            </a:r>
          </a:p>
          <a:p>
            <a:endParaRPr lang="en-US" dirty="0"/>
          </a:p>
          <a:p>
            <a:endParaRPr lang="en-US" dirty="0"/>
          </a:p>
          <a:p>
            <a:r>
              <a:rPr lang="en-US" dirty="0"/>
              <a:t>Show a demo comparing two sentences</a:t>
            </a:r>
          </a:p>
          <a:p>
            <a:r>
              <a:rPr lang="en-US" dirty="0"/>
              <a:t>Show a demo indexing the Disney movie titles and searching</a:t>
            </a:r>
          </a:p>
          <a:p>
            <a:endParaRPr lang="en-US" dirty="0"/>
          </a:p>
          <a:p>
            <a:r>
              <a:rPr lang="en-US" dirty="0"/>
              <a:t>https://platform.openai.com/docs/guides/embeddings/use-cases</a:t>
            </a:r>
          </a:p>
          <a:p>
            <a:r>
              <a:rPr lang="en-US" dirty="0"/>
              <a:t>https://www.reddit.com/r/MachineLearning/comments/13aaj2w/d_is_openai_textembeddingada002_the_best/</a:t>
            </a:r>
          </a:p>
          <a:p>
            <a:endParaRPr lang="en-US" dirty="0"/>
          </a:p>
          <a:p>
            <a:r>
              <a:rPr lang="en-US" dirty="0"/>
              <a:t>https://vaibhavgarg1982.medium.com/why-are-cosine-similarities-of-text-embeddings-almost-always-positive-6bd31eaee4d5</a:t>
            </a:r>
          </a:p>
        </p:txBody>
      </p:sp>
      <p:sp>
        <p:nvSpPr>
          <p:cNvPr id="4" name="Header Placeholder 3">
            <a:extLst>
              <a:ext uri="{FF2B5EF4-FFF2-40B4-BE49-F238E27FC236}">
                <a16:creationId xmlns:a16="http://schemas.microsoft.com/office/drawing/2014/main" id="{91365BE1-71BC-7DD0-F6EB-BA706DA6969F}"/>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6B6D5550-82DA-5562-02A7-22E353C2BE02}"/>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363A0781-26CC-42F4-C701-31B578BF360D}"/>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9/19/2024 1:23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00AA3EF2-948F-5A93-059D-E88A8DF28166}"/>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1373346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257465-6DE8-ED8F-CF1A-72670FA9114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8998B04-2BC5-5603-F37A-761874ED3D1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52E3833-D19B-5AB0-FE33-F432C56B6E4C}"/>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323130"/>
                </a:solidFill>
                <a:effectLst/>
                <a:latin typeface="Segoe UI" panose="020B0502040204020203" pitchFamily="34" charset="0"/>
              </a:rPr>
              <a:t>Showcase the </a:t>
            </a:r>
            <a:r>
              <a:rPr lang="en-US" b="0" i="0" dirty="0" err="1">
                <a:solidFill>
                  <a:srgbClr val="323130"/>
                </a:solidFill>
                <a:effectLst/>
                <a:latin typeface="Segoe UI" panose="020B0502040204020203" pitchFamily="34" charset="0"/>
              </a:rPr>
              <a:t>vector_embeddings.ipynb</a:t>
            </a:r>
            <a:r>
              <a:rPr lang="en-US" b="0" i="0" dirty="0">
                <a:solidFill>
                  <a:srgbClr val="323130"/>
                </a:solidFill>
                <a:effectLst/>
                <a:latin typeface="Segoe UI" panose="020B0502040204020203" pitchFamily="34" charset="0"/>
              </a:rPr>
              <a:t> – Disney movie similar movie</a:t>
            </a:r>
          </a:p>
          <a:p>
            <a:endParaRPr lang="en-US" dirty="0"/>
          </a:p>
          <a:p>
            <a:endParaRPr lang="en-US" dirty="0"/>
          </a:p>
          <a:p>
            <a:endParaRPr lang="en-US" dirty="0"/>
          </a:p>
          <a:p>
            <a:r>
              <a:rPr lang="en-US" dirty="0"/>
              <a:t>Now we're ready for vector search! Given the search query, we compute an embedding, and then we find the K closest vectors to that search vector.</a:t>
            </a:r>
          </a:p>
          <a:p>
            <a:endParaRPr lang="en-US" dirty="0"/>
          </a:p>
          <a:p>
            <a:r>
              <a:rPr lang="en-US" dirty="0"/>
              <a:t>Let's try that out in a notebook.</a:t>
            </a:r>
          </a:p>
          <a:p>
            <a:endParaRPr lang="en-US" dirty="0"/>
          </a:p>
          <a:p>
            <a:r>
              <a:rPr lang="en-US" dirty="0"/>
              <a:t>(Demo: Disney Movie titles including the Marvel Cinematic Universe)</a:t>
            </a:r>
          </a:p>
          <a:p>
            <a:endParaRPr lang="en-US" dirty="0"/>
          </a:p>
          <a:p>
            <a:r>
              <a:rPr lang="en-US" b="1" dirty="0"/>
              <a:t>Some more notes:</a:t>
            </a:r>
          </a:p>
          <a:p>
            <a:endParaRPr lang="en-US" b="1" dirty="0"/>
          </a:p>
          <a:p>
            <a:pPr>
              <a:lnSpc>
                <a:spcPct val="107000"/>
              </a:lnSpc>
              <a:spcAft>
                <a:spcPts val="800"/>
              </a:spcAft>
            </a:pPr>
            <a:r>
              <a:rPr lang="en-IN" sz="1800" dirty="0">
                <a:effectLst/>
                <a:latin typeface="Aptos" panose="020B0004020202020204" pitchFamily="34" charset="0"/>
                <a:ea typeface="Aptos" panose="020B0004020202020204" pitchFamily="34" charset="0"/>
                <a:cs typeface="Times New Roman" panose="02020603050405020304" pitchFamily="18" charset="0"/>
              </a:rPr>
              <a:t>when we do Vector search uh the first thing we do is calculate the</a:t>
            </a:r>
          </a:p>
          <a:p>
            <a:pPr>
              <a:lnSpc>
                <a:spcPct val="107000"/>
              </a:lnSpc>
              <a:spcAft>
                <a:spcPts val="800"/>
              </a:spcAft>
            </a:pPr>
            <a:r>
              <a:rPr lang="en-IN" sz="1800" dirty="0">
                <a:effectLst/>
                <a:latin typeface="Aptos" panose="020B0004020202020204" pitchFamily="34" charset="0"/>
                <a:ea typeface="Aptos" panose="020B0004020202020204" pitchFamily="34" charset="0"/>
                <a:cs typeface="Times New Roman" panose="02020603050405020304" pitchFamily="18" charset="0"/>
              </a:rPr>
              <a:t>embedding Vector for the query so let's just call that coordinates for now because I think that's an easier term to work with so Step One is like get the</a:t>
            </a:r>
          </a:p>
          <a:p>
            <a:pPr>
              <a:lnSpc>
                <a:spcPct val="107000"/>
              </a:lnSpc>
              <a:spcAft>
                <a:spcPts val="800"/>
              </a:spcAft>
            </a:pPr>
            <a:r>
              <a:rPr lang="en-IN" sz="1800" dirty="0">
                <a:effectLst/>
                <a:latin typeface="Aptos" panose="020B0004020202020204" pitchFamily="34" charset="0"/>
                <a:ea typeface="Aptos" panose="020B0004020202020204" pitchFamily="34" charset="0"/>
                <a:cs typeface="Times New Roman" panose="02020603050405020304" pitchFamily="18" charset="0"/>
              </a:rPr>
              <a:t>coordinates for the thing that the user typed in um and then step two like get a</a:t>
            </a:r>
          </a:p>
          <a:p>
            <a:pPr>
              <a:lnSpc>
                <a:spcPct val="107000"/>
              </a:lnSpc>
              <a:spcAft>
                <a:spcPts val="800"/>
              </a:spcAft>
            </a:pPr>
            <a:r>
              <a:rPr lang="en-IN" sz="1800" dirty="0">
                <a:effectLst/>
                <a:latin typeface="Aptos" panose="020B0004020202020204" pitchFamily="34" charset="0"/>
                <a:ea typeface="Aptos" panose="020B0004020202020204" pitchFamily="34" charset="0"/>
                <a:cs typeface="Times New Roman" panose="02020603050405020304" pitchFamily="18" charset="0"/>
              </a:rPr>
              <a:t>pencil and then like draw around that area and that coordinates you know just as if you were looking at a map um and</a:t>
            </a:r>
          </a:p>
          <a:p>
            <a:pPr>
              <a:lnSpc>
                <a:spcPct val="107000"/>
              </a:lnSpc>
              <a:spcAft>
                <a:spcPts val="800"/>
              </a:spcAft>
            </a:pPr>
            <a:r>
              <a:rPr lang="en-IN" sz="1800" dirty="0">
                <a:effectLst/>
                <a:latin typeface="Aptos" panose="020B0004020202020204" pitchFamily="34" charset="0"/>
                <a:ea typeface="Aptos" panose="020B0004020202020204" pitchFamily="34" charset="0"/>
                <a:cs typeface="Times New Roman" panose="02020603050405020304" pitchFamily="18" charset="0"/>
              </a:rPr>
              <a:t>you found like the town that you wanted to go to on the map and you said find me everything within 5 miles or 5 </a:t>
            </a:r>
            <a:r>
              <a:rPr lang="en-IN" sz="1800" dirty="0" err="1">
                <a:effectLst/>
                <a:latin typeface="Aptos" panose="020B0004020202020204" pitchFamily="34" charset="0"/>
                <a:ea typeface="Aptos" panose="020B0004020202020204" pitchFamily="34" charset="0"/>
                <a:cs typeface="Times New Roman" panose="02020603050405020304" pitchFamily="18" charset="0"/>
              </a:rPr>
              <a:t>kilom</a:t>
            </a:r>
            <a:r>
              <a:rPr lang="en-IN" sz="1800" dirty="0">
                <a:effectLst/>
                <a:latin typeface="Aptos" panose="020B0004020202020204" pitchFamily="34" charset="0"/>
                <a:ea typeface="Aptos" panose="020B0004020202020204" pitchFamily="34" charset="0"/>
                <a:cs typeface="Times New Roman" panose="02020603050405020304" pitchFamily="18" charset="0"/>
              </a:rPr>
              <a:t> um</a:t>
            </a:r>
          </a:p>
          <a:p>
            <a:pPr>
              <a:lnSpc>
                <a:spcPct val="107000"/>
              </a:lnSpc>
              <a:spcAft>
                <a:spcPts val="800"/>
              </a:spcAft>
            </a:pPr>
            <a:r>
              <a:rPr lang="en-IN" sz="1800" dirty="0">
                <a:effectLst/>
                <a:latin typeface="Aptos" panose="020B0004020202020204" pitchFamily="34" charset="0"/>
                <a:ea typeface="Aptos" panose="020B0004020202020204" pitchFamily="34" charset="0"/>
                <a:cs typeface="Times New Roman" panose="02020603050405020304" pitchFamily="18" charset="0"/>
              </a:rPr>
              <a:t>of that town so you can you could get a </a:t>
            </a:r>
            <a:r>
              <a:rPr lang="en-IN" sz="1800" dirty="0" err="1">
                <a:effectLst/>
                <a:latin typeface="Aptos" panose="020B0004020202020204" pitchFamily="34" charset="0"/>
                <a:ea typeface="Aptos" panose="020B0004020202020204" pitchFamily="34" charset="0"/>
                <a:cs typeface="Times New Roman" panose="02020603050405020304" pitchFamily="18" charset="0"/>
              </a:rPr>
              <a:t>a</a:t>
            </a:r>
            <a:r>
              <a:rPr lang="en-IN" sz="1800" dirty="0">
                <a:effectLst/>
                <a:latin typeface="Aptos" panose="020B0004020202020204" pitchFamily="34" charset="0"/>
                <a:ea typeface="Aptos" panose="020B0004020202020204" pitchFamily="34" charset="0"/>
                <a:cs typeface="Times New Roman" panose="02020603050405020304" pitchFamily="18" charset="0"/>
              </a:rPr>
              <a:t> compass and you could draw a circle</a:t>
            </a:r>
          </a:p>
          <a:p>
            <a:pPr>
              <a:lnSpc>
                <a:spcPct val="107000"/>
              </a:lnSpc>
              <a:spcAft>
                <a:spcPts val="800"/>
              </a:spcAft>
            </a:pPr>
            <a:r>
              <a:rPr lang="en-IN" sz="1800" dirty="0">
                <a:effectLst/>
                <a:latin typeface="Aptos" panose="020B0004020202020204" pitchFamily="34" charset="0"/>
                <a:ea typeface="Aptos" panose="020B0004020202020204" pitchFamily="34" charset="0"/>
                <a:cs typeface="Times New Roman" panose="02020603050405020304" pitchFamily="18" charset="0"/>
              </a:rPr>
              <a:t>around it and say okay here's all the things which are within five miles of that um that is the </a:t>
            </a:r>
            <a:r>
              <a:rPr lang="en-IN" sz="1800" dirty="0" err="1">
                <a:effectLst/>
                <a:latin typeface="Aptos" panose="020B0004020202020204" pitchFamily="34" charset="0"/>
                <a:ea typeface="Aptos" panose="020B0004020202020204" pitchFamily="34" charset="0"/>
                <a:cs typeface="Times New Roman" panose="02020603050405020304" pitchFamily="18" charset="0"/>
              </a:rPr>
              <a:t>the</a:t>
            </a:r>
            <a:r>
              <a:rPr lang="en-IN" sz="1800" dirty="0">
                <a:effectLst/>
                <a:latin typeface="Aptos" panose="020B0004020202020204" pitchFamily="34" charset="0"/>
                <a:ea typeface="Aptos" panose="020B0004020202020204" pitchFamily="34" charset="0"/>
                <a:cs typeface="Times New Roman" panose="02020603050405020304" pitchFamily="18" charset="0"/>
              </a:rPr>
              <a:t> closest vectors</a:t>
            </a:r>
          </a:p>
          <a:p>
            <a:pPr>
              <a:lnSpc>
                <a:spcPct val="107000"/>
              </a:lnSpc>
              <a:spcAft>
                <a:spcPts val="800"/>
              </a:spcAft>
            </a:pPr>
            <a:r>
              <a:rPr lang="en-IN" sz="1800" dirty="0">
                <a:effectLst/>
                <a:latin typeface="Aptos" panose="020B0004020202020204" pitchFamily="34" charset="0"/>
                <a:ea typeface="Aptos" panose="020B0004020202020204" pitchFamily="34" charset="0"/>
                <a:cs typeface="Times New Roman" panose="02020603050405020304" pitchFamily="18" charset="0"/>
              </a:rPr>
              <a:t>or the closest nearest </a:t>
            </a:r>
            <a:r>
              <a:rPr lang="en-IN" sz="1800" dirty="0" err="1">
                <a:effectLst/>
                <a:latin typeface="Aptos" panose="020B0004020202020204" pitchFamily="34" charset="0"/>
                <a:ea typeface="Aptos" panose="020B0004020202020204" pitchFamily="34" charset="0"/>
                <a:cs typeface="Times New Roman" panose="02020603050405020304" pitchFamily="18" charset="0"/>
              </a:rPr>
              <a:t>neighbors</a:t>
            </a:r>
            <a:r>
              <a:rPr lang="en-IN" sz="1800" dirty="0">
                <a:effectLst/>
                <a:latin typeface="Aptos" panose="020B0004020202020204" pitchFamily="34" charset="0"/>
                <a:ea typeface="Aptos" panose="020B0004020202020204" pitchFamily="34" charset="0"/>
                <a:cs typeface="Times New Roman" panose="02020603050405020304" pitchFamily="18" charset="0"/>
              </a:rPr>
              <a:t> you might hear that </a:t>
            </a:r>
            <a:r>
              <a:rPr lang="en-IN" sz="1800" dirty="0" err="1">
                <a:effectLst/>
                <a:latin typeface="Aptos" panose="020B0004020202020204" pitchFamily="34" charset="0"/>
                <a:ea typeface="Aptos" panose="020B0004020202020204" pitchFamily="34" charset="0"/>
                <a:cs typeface="Times New Roman" panose="02020603050405020304" pitchFamily="18" charset="0"/>
              </a:rPr>
              <a:t>knnn</a:t>
            </a:r>
            <a:r>
              <a:rPr lang="en-IN" sz="1800" dirty="0">
                <a:effectLst/>
                <a:latin typeface="Aptos" panose="020B0004020202020204" pitchFamily="34" charset="0"/>
                <a:ea typeface="Aptos" panose="020B0004020202020204" pitchFamily="34" charset="0"/>
                <a:cs typeface="Times New Roman" panose="02020603050405020304" pitchFamily="18" charset="0"/>
              </a:rPr>
              <a:t> um sometimes mentioned which is basically saying like</a:t>
            </a:r>
          </a:p>
          <a:p>
            <a:pPr>
              <a:lnSpc>
                <a:spcPct val="107000"/>
              </a:lnSpc>
              <a:spcAft>
                <a:spcPts val="800"/>
              </a:spcAft>
            </a:pPr>
            <a:r>
              <a:rPr lang="en-IN" sz="1800" dirty="0">
                <a:effectLst/>
                <a:latin typeface="Aptos" panose="020B0004020202020204" pitchFamily="34" charset="0"/>
                <a:ea typeface="Aptos" panose="020B0004020202020204" pitchFamily="34" charset="0"/>
                <a:cs typeface="Times New Roman" panose="02020603050405020304" pitchFamily="18" charset="0"/>
              </a:rPr>
              <a:t>what's in that area so with the uh with the vectors what we can do is we can</a:t>
            </a:r>
          </a:p>
          <a:p>
            <a:pPr>
              <a:lnSpc>
                <a:spcPct val="107000"/>
              </a:lnSpc>
              <a:spcAft>
                <a:spcPts val="800"/>
              </a:spcAft>
            </a:pPr>
            <a:r>
              <a:rPr lang="en-IN" sz="1800" dirty="0">
                <a:effectLst/>
                <a:latin typeface="Aptos" panose="020B0004020202020204" pitchFamily="34" charset="0"/>
                <a:ea typeface="Aptos" panose="020B0004020202020204" pitchFamily="34" charset="0"/>
                <a:cs typeface="Times New Roman" panose="02020603050405020304" pitchFamily="18" charset="0"/>
              </a:rPr>
              <a:t>type in our query we can get the embedding Vector which is our coordinates uh we can then look at what</a:t>
            </a:r>
          </a:p>
          <a:p>
            <a:pPr>
              <a:lnSpc>
                <a:spcPct val="107000"/>
              </a:lnSpc>
              <a:spcAft>
                <a:spcPts val="800"/>
              </a:spcAft>
            </a:pPr>
            <a:r>
              <a:rPr lang="en-IN" sz="1800" dirty="0">
                <a:effectLst/>
                <a:latin typeface="Aptos" panose="020B0004020202020204" pitchFamily="34" charset="0"/>
                <a:ea typeface="Aptos" panose="020B0004020202020204" pitchFamily="34" charset="0"/>
                <a:cs typeface="Times New Roman" panose="02020603050405020304" pitchFamily="18" charset="0"/>
              </a:rPr>
              <a:t>is in the area um and then it will give us back some other </a:t>
            </a:r>
            <a:r>
              <a:rPr lang="en-IN" sz="1800" dirty="0" err="1">
                <a:effectLst/>
                <a:latin typeface="Aptos" panose="020B0004020202020204" pitchFamily="34" charset="0"/>
                <a:ea typeface="Aptos" panose="020B0004020202020204" pitchFamily="34" charset="0"/>
                <a:cs typeface="Times New Roman" panose="02020603050405020304" pitchFamily="18" charset="0"/>
              </a:rPr>
              <a:t>other</a:t>
            </a:r>
            <a:r>
              <a:rPr lang="en-IN" sz="1800" dirty="0">
                <a:effectLst/>
                <a:latin typeface="Aptos" panose="020B0004020202020204" pitchFamily="34" charset="0"/>
                <a:ea typeface="Aptos" panose="020B0004020202020204" pitchFamily="34" charset="0"/>
                <a:cs typeface="Times New Roman" panose="02020603050405020304" pitchFamily="18" charset="0"/>
              </a:rPr>
              <a:t> points which are in the</a:t>
            </a:r>
          </a:p>
          <a:p>
            <a:pPr>
              <a:lnSpc>
                <a:spcPct val="107000"/>
              </a:lnSpc>
              <a:spcAft>
                <a:spcPts val="800"/>
              </a:spcAft>
            </a:pPr>
            <a:r>
              <a:rPr lang="en-IN" sz="1800" dirty="0">
                <a:effectLst/>
                <a:latin typeface="Aptos" panose="020B0004020202020204" pitchFamily="34" charset="0"/>
                <a:ea typeface="Aptos" panose="020B0004020202020204" pitchFamily="34" charset="0"/>
                <a:cs typeface="Times New Roman" panose="02020603050405020304" pitchFamily="18" charset="0"/>
              </a:rPr>
              <a:t>area um so for example if we uh typed in tortoise and we use one of the embedding</a:t>
            </a:r>
          </a:p>
          <a:p>
            <a:pPr>
              <a:lnSpc>
                <a:spcPct val="107000"/>
              </a:lnSpc>
              <a:spcAft>
                <a:spcPts val="800"/>
              </a:spcAft>
            </a:pPr>
            <a:r>
              <a:rPr lang="en-IN" sz="1800" dirty="0">
                <a:effectLst/>
                <a:latin typeface="Aptos" panose="020B0004020202020204" pitchFamily="34" charset="0"/>
                <a:ea typeface="Aptos" panose="020B0004020202020204" pitchFamily="34" charset="0"/>
                <a:cs typeface="Times New Roman" panose="02020603050405020304" pitchFamily="18" charset="0"/>
              </a:rPr>
              <a:t>models the open AI ones it would give us back that list like set of coordinates</a:t>
            </a:r>
          </a:p>
          <a:p>
            <a:pPr>
              <a:lnSpc>
                <a:spcPct val="107000"/>
              </a:lnSpc>
              <a:spcAft>
                <a:spcPts val="800"/>
              </a:spcAft>
            </a:pPr>
            <a:r>
              <a:rPr lang="en-IN" sz="1800" dirty="0">
                <a:effectLst/>
                <a:latin typeface="Aptos" panose="020B0004020202020204" pitchFamily="34" charset="0"/>
                <a:ea typeface="Aptos" panose="020B0004020202020204" pitchFamily="34" charset="0"/>
                <a:cs typeface="Times New Roman" panose="02020603050405020304" pitchFamily="18" charset="0"/>
              </a:rPr>
              <a:t>and then we can search for uh existing vectors um and it would give us things</a:t>
            </a:r>
          </a:p>
          <a:p>
            <a:pPr>
              <a:lnSpc>
                <a:spcPct val="107000"/>
              </a:lnSpc>
              <a:spcAft>
                <a:spcPts val="800"/>
              </a:spcAft>
            </a:pPr>
            <a:r>
              <a:rPr lang="en-IN" sz="1800" dirty="0">
                <a:effectLst/>
                <a:latin typeface="Aptos" panose="020B0004020202020204" pitchFamily="34" charset="0"/>
                <a:ea typeface="Aptos" panose="020B0004020202020204" pitchFamily="34" charset="0"/>
                <a:cs typeface="Times New Roman" panose="02020603050405020304" pitchFamily="18" charset="0"/>
              </a:rPr>
              <a:t>which are similar to tortoise like snake or frog or um Turtle would be probably a</a:t>
            </a:r>
          </a:p>
          <a:p>
            <a:pPr>
              <a:lnSpc>
                <a:spcPct val="107000"/>
              </a:lnSpc>
              <a:spcAft>
                <a:spcPts val="800"/>
              </a:spcAft>
            </a:pPr>
            <a:r>
              <a:rPr lang="en-IN" sz="1800" dirty="0">
                <a:effectLst/>
                <a:latin typeface="Aptos" panose="020B0004020202020204" pitchFamily="34" charset="0"/>
                <a:ea typeface="Aptos" panose="020B0004020202020204" pitchFamily="34" charset="0"/>
                <a:cs typeface="Times New Roman" panose="02020603050405020304" pitchFamily="18" charset="0"/>
              </a:rPr>
              <a:t>better one um so like these are reptiles so you know it's put them in the reptile</a:t>
            </a:r>
          </a:p>
          <a:p>
            <a:pPr>
              <a:lnSpc>
                <a:spcPct val="107000"/>
              </a:lnSpc>
              <a:spcAft>
                <a:spcPts val="800"/>
              </a:spcAft>
            </a:pPr>
            <a:r>
              <a:rPr lang="en-IN" sz="1800" dirty="0">
                <a:effectLst/>
                <a:latin typeface="Aptos" panose="020B0004020202020204" pitchFamily="34" charset="0"/>
                <a:ea typeface="Aptos" panose="020B0004020202020204" pitchFamily="34" charset="0"/>
                <a:cs typeface="Times New Roman" panose="02020603050405020304" pitchFamily="18" charset="0"/>
              </a:rPr>
              <a:t>space um these are um you know things which are kind of green so it's put them</a:t>
            </a:r>
          </a:p>
          <a:p>
            <a:pPr>
              <a:lnSpc>
                <a:spcPct val="107000"/>
              </a:lnSpc>
              <a:spcAft>
                <a:spcPts val="800"/>
              </a:spcAft>
            </a:pPr>
            <a:r>
              <a:rPr lang="en-IN" sz="1800" dirty="0">
                <a:effectLst/>
                <a:latin typeface="Aptos" panose="020B0004020202020204" pitchFamily="34" charset="0"/>
                <a:ea typeface="Aptos" panose="020B0004020202020204" pitchFamily="34" charset="0"/>
                <a:cs typeface="Times New Roman" panose="02020603050405020304" pitchFamily="18" charset="0"/>
              </a:rPr>
              <a:t>in the sort of green space and they've got all these </a:t>
            </a:r>
            <a:r>
              <a:rPr lang="en-IN" sz="1800" dirty="0" err="1">
                <a:effectLst/>
                <a:latin typeface="Aptos" panose="020B0004020202020204" pitchFamily="34" charset="0"/>
                <a:ea typeface="Aptos" panose="020B0004020202020204" pitchFamily="34" charset="0"/>
                <a:cs typeface="Times New Roman" panose="02020603050405020304" pitchFamily="18" charset="0"/>
              </a:rPr>
              <a:t>neighborhoods</a:t>
            </a:r>
            <a:r>
              <a:rPr lang="en-IN" sz="1800" dirty="0">
                <a:effectLst/>
                <a:latin typeface="Aptos" panose="020B0004020202020204" pitchFamily="34" charset="0"/>
                <a:ea typeface="Aptos" panose="020B0004020202020204" pitchFamily="34" charset="0"/>
                <a:cs typeface="Times New Roman" panose="02020603050405020304" pitchFamily="18" charset="0"/>
              </a:rPr>
              <a:t> in the model where they've put bits of information</a:t>
            </a:r>
          </a:p>
          <a:p>
            <a:pPr>
              <a:lnSpc>
                <a:spcPct val="107000"/>
              </a:lnSpc>
              <a:spcAft>
                <a:spcPts val="800"/>
              </a:spcAft>
            </a:pPr>
            <a:r>
              <a:rPr lang="en-IN" sz="1800" dirty="0">
                <a:effectLst/>
                <a:latin typeface="Aptos" panose="020B0004020202020204" pitchFamily="34" charset="0"/>
                <a:ea typeface="Aptos" panose="020B0004020202020204" pitchFamily="34" charset="0"/>
                <a:cs typeface="Times New Roman" panose="02020603050405020304" pitchFamily="18" charset="0"/>
              </a:rPr>
              <a:t>which are related to each other the model has been built in a way um based</a:t>
            </a:r>
          </a:p>
          <a:p>
            <a:pPr>
              <a:lnSpc>
                <a:spcPct val="107000"/>
              </a:lnSpc>
              <a:spcAft>
                <a:spcPts val="800"/>
              </a:spcAft>
            </a:pPr>
            <a:r>
              <a:rPr lang="en-IN" sz="1800" dirty="0">
                <a:effectLst/>
                <a:latin typeface="Aptos" panose="020B0004020202020204" pitchFamily="34" charset="0"/>
                <a:ea typeface="Aptos" panose="020B0004020202020204" pitchFamily="34" charset="0"/>
                <a:cs typeface="Times New Roman" panose="02020603050405020304" pitchFamily="18" charset="0"/>
              </a:rPr>
              <a:t>on what open a was kind of trained on so they've kind of got these clusters or</a:t>
            </a:r>
          </a:p>
          <a:p>
            <a:pPr>
              <a:lnSpc>
                <a:spcPct val="107000"/>
              </a:lnSpc>
              <a:spcAft>
                <a:spcPts val="800"/>
              </a:spcAft>
            </a:pPr>
            <a:r>
              <a:rPr lang="en-IN" sz="1800" dirty="0">
                <a:effectLst/>
                <a:latin typeface="Aptos" panose="020B0004020202020204" pitchFamily="34" charset="0"/>
                <a:ea typeface="Aptos" panose="020B0004020202020204" pitchFamily="34" charset="0"/>
                <a:cs typeface="Times New Roman" panose="02020603050405020304" pitchFamily="18" charset="0"/>
              </a:rPr>
              <a:t>like </a:t>
            </a:r>
            <a:r>
              <a:rPr lang="en-IN" sz="1800" dirty="0" err="1">
                <a:effectLst/>
                <a:latin typeface="Aptos" panose="020B0004020202020204" pitchFamily="34" charset="0"/>
                <a:ea typeface="Aptos" panose="020B0004020202020204" pitchFamily="34" charset="0"/>
                <a:cs typeface="Times New Roman" panose="02020603050405020304" pitchFamily="18" charset="0"/>
              </a:rPr>
              <a:t>neighborhoods</a:t>
            </a:r>
            <a:r>
              <a:rPr lang="en-IN" sz="1800" dirty="0">
                <a:effectLst/>
                <a:latin typeface="Aptos" panose="020B0004020202020204" pitchFamily="34" charset="0"/>
                <a:ea typeface="Aptos" panose="020B0004020202020204" pitchFamily="34" charset="0"/>
                <a:cs typeface="Times New Roman" panose="02020603050405020304" pitchFamily="18" charset="0"/>
              </a:rPr>
              <a:t> I guess of uh bits of information in the embeddings so I try</a:t>
            </a:r>
          </a:p>
          <a:p>
            <a:pPr>
              <a:lnSpc>
                <a:spcPct val="107000"/>
              </a:lnSpc>
              <a:spcAft>
                <a:spcPts val="800"/>
              </a:spcAft>
            </a:pPr>
            <a:r>
              <a:rPr lang="en-IN" sz="1800" dirty="0">
                <a:effectLst/>
                <a:latin typeface="Aptos" panose="020B0004020202020204" pitchFamily="34" charset="0"/>
                <a:ea typeface="Aptos" panose="020B0004020202020204" pitchFamily="34" charset="0"/>
                <a:cs typeface="Times New Roman" panose="02020603050405020304" pitchFamily="18" charset="0"/>
              </a:rPr>
              <a:t>and think of it in 3D because trying to picture in hundreds of Dimensions is impossible um but think of them as</a:t>
            </a:r>
          </a:p>
          <a:p>
            <a:r>
              <a:rPr lang="en-IN" sz="1800" dirty="0">
                <a:effectLst/>
                <a:latin typeface="Aptos" panose="020B0004020202020204" pitchFamily="34" charset="0"/>
                <a:ea typeface="Aptos" panose="020B0004020202020204" pitchFamily="34" charset="0"/>
                <a:cs typeface="Times New Roman" panose="02020603050405020304" pitchFamily="18" charset="0"/>
              </a:rPr>
              <a:t>coordinates and you kind of got these spaces where you can look for information </a:t>
            </a:r>
          </a:p>
          <a:p>
            <a:endParaRPr lang="en-IN" sz="1800" b="1" dirty="0">
              <a:effectLst/>
              <a:latin typeface="Aptos" panose="020B0004020202020204" pitchFamily="34" charset="0"/>
              <a:cs typeface="Times New Roman" panose="02020603050405020304" pitchFamily="18" charset="0"/>
            </a:endParaRPr>
          </a:p>
          <a:p>
            <a:endParaRPr lang="en-IN" sz="1800" b="1" dirty="0">
              <a:effectLst/>
              <a:latin typeface="Aptos" panose="020B0004020202020204" pitchFamily="34" charset="0"/>
              <a:cs typeface="Times New Roman" panose="02020603050405020304" pitchFamily="18" charset="0"/>
            </a:endParaRPr>
          </a:p>
          <a:p>
            <a:r>
              <a:rPr lang="en-IN" sz="1800" b="1" dirty="0">
                <a:effectLst/>
                <a:latin typeface="Aptos" panose="020B0004020202020204" pitchFamily="34" charset="0"/>
                <a:cs typeface="Times New Roman" panose="02020603050405020304" pitchFamily="18" charset="0"/>
              </a:rPr>
              <a:t>Data &amp; AI talk:</a:t>
            </a:r>
          </a:p>
          <a:p>
            <a:endParaRPr lang="en-US" b="1" dirty="0"/>
          </a:p>
          <a:p>
            <a:pPr>
              <a:lnSpc>
                <a:spcPct val="107000"/>
              </a:lnSpc>
              <a:spcAft>
                <a:spcPts val="800"/>
              </a:spcAft>
              <a:tabLst>
                <a:tab pos="5731510" algn="r"/>
              </a:tabLst>
            </a:pPr>
            <a:r>
              <a:rPr lang="en-IN" sz="1800" dirty="0">
                <a:effectLst/>
                <a:latin typeface="Aptos" panose="020B0004020202020204" pitchFamily="34" charset="0"/>
                <a:ea typeface="Aptos" panose="020B0004020202020204" pitchFamily="34" charset="0"/>
                <a:cs typeface="Times New Roman" panose="02020603050405020304" pitchFamily="18" charset="0"/>
              </a:rPr>
              <a:t>When you did this, you compute the embedding vector for the query, so you take the piece of text that the user typed in.</a:t>
            </a:r>
          </a:p>
          <a:p>
            <a:pPr>
              <a:lnSpc>
                <a:spcPct val="107000"/>
              </a:lnSpc>
              <a:spcAft>
                <a:spcPts val="800"/>
              </a:spcAft>
              <a:tabLst>
                <a:tab pos="5731510" algn="r"/>
              </a:tabLst>
            </a:pPr>
            <a:r>
              <a:rPr lang="en-IN" sz="1800" dirty="0">
                <a:effectLst/>
                <a:latin typeface="Aptos" panose="020B0004020202020204" pitchFamily="34" charset="0"/>
                <a:ea typeface="Aptos" panose="020B0004020202020204" pitchFamily="34" charset="0"/>
                <a:cs typeface="Times New Roman" panose="02020603050405020304" pitchFamily="18" charset="0"/>
              </a:rPr>
              <a:t>You turn that into this thing called a vector, which is a series of numbers, and then in your database you've precomputed vectors for the other bits of data.</a:t>
            </a:r>
          </a:p>
          <a:p>
            <a:pPr>
              <a:lnSpc>
                <a:spcPct val="107000"/>
              </a:lnSpc>
              <a:spcAft>
                <a:spcPts val="800"/>
              </a:spcAft>
              <a:tabLst>
                <a:tab pos="5731510" algn="r"/>
              </a:tabLst>
            </a:pPr>
            <a:r>
              <a:rPr lang="en-IN" sz="1800" dirty="0">
                <a:effectLst/>
                <a:latin typeface="Aptos" panose="020B0004020202020204" pitchFamily="34" charset="0"/>
                <a:ea typeface="Aptos" panose="020B0004020202020204" pitchFamily="34" charset="0"/>
                <a:cs typeface="Times New Roman" panose="02020603050405020304" pitchFamily="18" charset="0"/>
              </a:rPr>
              <a:t>So you've got all of these points like you've got that graph on the previous slide.</a:t>
            </a:r>
          </a:p>
          <a:p>
            <a:pPr>
              <a:lnSpc>
                <a:spcPct val="107000"/>
              </a:lnSpc>
              <a:spcAft>
                <a:spcPts val="800"/>
              </a:spcAft>
              <a:tabLst>
                <a:tab pos="5731510" algn="r"/>
              </a:tabLst>
            </a:pPr>
            <a:r>
              <a:rPr lang="en-IN" sz="1800" dirty="0">
                <a:effectLst/>
                <a:latin typeface="Aptos" panose="020B0004020202020204" pitchFamily="34" charset="0"/>
                <a:ea typeface="Aptos" panose="020B0004020202020204" pitchFamily="34" charset="0"/>
                <a:cs typeface="Times New Roman" panose="02020603050405020304" pitchFamily="18" charset="0"/>
              </a:rPr>
              <a:t>Umm like I said, 3D3D graph or has it gone this one that you imagine you've done that, but for all the things in your database, so you've got all your products in the database laid out in this sort of 3D graph, and then the user comes in and types in a question.</a:t>
            </a:r>
          </a:p>
          <a:p>
            <a:pPr>
              <a:lnSpc>
                <a:spcPct val="107000"/>
              </a:lnSpc>
              <a:spcAft>
                <a:spcPts val="800"/>
              </a:spcAft>
              <a:tabLst>
                <a:tab pos="5731510" algn="r"/>
              </a:tabLst>
            </a:pPr>
            <a:r>
              <a:rPr lang="en-IN" sz="1800" dirty="0">
                <a:effectLst/>
                <a:latin typeface="Aptos" panose="020B0004020202020204" pitchFamily="34" charset="0"/>
                <a:ea typeface="Aptos" panose="020B0004020202020204" pitchFamily="34" charset="0"/>
                <a:cs typeface="Times New Roman" panose="02020603050405020304" pitchFamily="18" charset="0"/>
              </a:rPr>
              <a:t>You can do a search based on the most similar bits of information and you can find the nearest ones in a database that supports factors which we now call a vector database.</a:t>
            </a:r>
          </a:p>
          <a:p>
            <a:pPr>
              <a:lnSpc>
                <a:spcPct val="107000"/>
              </a:lnSpc>
              <a:spcAft>
                <a:spcPts val="800"/>
              </a:spcAft>
              <a:tabLst>
                <a:tab pos="5731510" algn="r"/>
              </a:tabLst>
            </a:pPr>
            <a:r>
              <a:rPr lang="en-IN" sz="1800" dirty="0">
                <a:effectLst/>
                <a:latin typeface="Aptos" panose="020B0004020202020204" pitchFamily="34" charset="0"/>
                <a:ea typeface="Aptos" panose="020B0004020202020204" pitchFamily="34" charset="0"/>
                <a:cs typeface="Times New Roman" panose="02020603050405020304" pitchFamily="18" charset="0"/>
              </a:rPr>
              <a:t>It's a vector.</a:t>
            </a:r>
          </a:p>
          <a:p>
            <a:pPr>
              <a:lnSpc>
                <a:spcPct val="107000"/>
              </a:lnSpc>
              <a:spcAft>
                <a:spcPts val="800"/>
              </a:spcAft>
              <a:tabLst>
                <a:tab pos="5731510" algn="r"/>
              </a:tabLst>
            </a:pPr>
            <a:r>
              <a:rPr lang="en-IN" sz="1800" dirty="0">
                <a:effectLst/>
                <a:latin typeface="Aptos" panose="020B0004020202020204" pitchFamily="34" charset="0"/>
                <a:ea typeface="Aptos" panose="020B0004020202020204" pitchFamily="34" charset="0"/>
                <a:cs typeface="Times New Roman" panose="02020603050405020304" pitchFamily="18" charset="0"/>
              </a:rPr>
              <a:t>Database just means a database which also supports the storing of a vector which is just a sequence of numbers and it has a pre built and like calculations for working out similarity and doing filtering.</a:t>
            </a:r>
          </a:p>
          <a:p>
            <a:pPr>
              <a:lnSpc>
                <a:spcPct val="107000"/>
              </a:lnSpc>
              <a:spcAft>
                <a:spcPts val="800"/>
              </a:spcAft>
              <a:tabLst>
                <a:tab pos="5731510" algn="r"/>
              </a:tabLst>
            </a:pPr>
            <a:r>
              <a:rPr lang="en-IN" sz="1800" dirty="0">
                <a:effectLst/>
                <a:latin typeface="Aptos" panose="020B0004020202020204" pitchFamily="34" charset="0"/>
                <a:ea typeface="Aptos" panose="020B0004020202020204" pitchFamily="34" charset="0"/>
                <a:cs typeface="Times New Roman" panose="02020603050405020304" pitchFamily="18" charset="0"/>
              </a:rPr>
              <a:t>So there's nothing.</a:t>
            </a:r>
          </a:p>
          <a:p>
            <a:pPr>
              <a:lnSpc>
                <a:spcPct val="107000"/>
              </a:lnSpc>
              <a:spcAft>
                <a:spcPts val="800"/>
              </a:spcAft>
              <a:tabLst>
                <a:tab pos="5731510" algn="r"/>
              </a:tabLst>
            </a:pPr>
            <a:r>
              <a:rPr lang="en-IN" sz="1800" dirty="0">
                <a:effectLst/>
                <a:latin typeface="Aptos" panose="020B0004020202020204" pitchFamily="34" charset="0"/>
                <a:ea typeface="Aptos" panose="020B0004020202020204" pitchFamily="34" charset="0"/>
                <a:cs typeface="Times New Roman" panose="02020603050405020304" pitchFamily="18" charset="0"/>
              </a:rPr>
              <a:t>It's not like a massive difference between a vector database and like a SQL database for example, and in most cases actually you can add Vector support to a SQL database and it's just really the capabilities that are built on top of that.</a:t>
            </a:r>
          </a:p>
          <a:p>
            <a:pPr>
              <a:lnSpc>
                <a:spcPct val="107000"/>
              </a:lnSpc>
              <a:spcAft>
                <a:spcPts val="800"/>
              </a:spcAft>
              <a:tabLst>
                <a:tab pos="5731510" algn="r"/>
              </a:tabLst>
            </a:pPr>
            <a:r>
              <a:rPr lang="en-IN" sz="1800" dirty="0">
                <a:effectLst/>
                <a:latin typeface="Aptos" panose="020B0004020202020204" pitchFamily="34" charset="0"/>
                <a:ea typeface="Aptos" panose="020B0004020202020204" pitchFamily="34" charset="0"/>
                <a:cs typeface="Times New Roman" panose="02020603050405020304" pitchFamily="18" charset="0"/>
              </a:rPr>
              <a:t>So you'd say, here's the question.</a:t>
            </a:r>
          </a:p>
          <a:p>
            <a:pPr>
              <a:lnSpc>
                <a:spcPct val="107000"/>
              </a:lnSpc>
              <a:spcAft>
                <a:spcPts val="800"/>
              </a:spcAft>
              <a:tabLst>
                <a:tab pos="5731510" algn="r"/>
              </a:tabLst>
            </a:pPr>
            <a:r>
              <a:rPr lang="en-IN" sz="1800" dirty="0">
                <a:effectLst/>
                <a:latin typeface="Aptos" panose="020B0004020202020204" pitchFamily="34" charset="0"/>
                <a:ea typeface="Aptos" panose="020B0004020202020204" pitchFamily="34" charset="0"/>
                <a:cs typeface="Times New Roman" panose="02020603050405020304" pitchFamily="18" charset="0"/>
              </a:rPr>
              <a:t>Calculate a Vector query the vector, search the existing ones and find me all of the most similar bits of information.</a:t>
            </a:r>
          </a:p>
          <a:p>
            <a:pPr>
              <a:lnSpc>
                <a:spcPct val="107000"/>
              </a:lnSpc>
              <a:spcAft>
                <a:spcPts val="800"/>
              </a:spcAft>
              <a:tabLst>
                <a:tab pos="5731510" algn="r"/>
              </a:tabLst>
            </a:pPr>
            <a:r>
              <a:rPr lang="en-IN" sz="1800" dirty="0">
                <a:effectLst/>
                <a:latin typeface="Aptos" panose="020B0004020202020204" pitchFamily="34" charset="0"/>
                <a:ea typeface="Aptos" panose="020B0004020202020204" pitchFamily="34" charset="0"/>
                <a:cs typeface="Times New Roman" panose="02020603050405020304" pitchFamily="18" charset="0"/>
              </a:rPr>
              <a:t>So in </a:t>
            </a:r>
            <a:r>
              <a:rPr lang="en-IN" sz="1800" dirty="0" err="1">
                <a:effectLst/>
                <a:latin typeface="Aptos" panose="020B0004020202020204" pitchFamily="34" charset="0"/>
                <a:ea typeface="Aptos" panose="020B0004020202020204" pitchFamily="34" charset="0"/>
                <a:cs typeface="Times New Roman" panose="02020603050405020304" pitchFamily="18" charset="0"/>
              </a:rPr>
              <a:t>Openai</a:t>
            </a:r>
            <a:r>
              <a:rPr lang="en-IN" sz="1800" dirty="0">
                <a:effectLst/>
                <a:latin typeface="Aptos" panose="020B0004020202020204" pitchFamily="34" charset="0"/>
                <a:ea typeface="Aptos" panose="020B0004020202020204" pitchFamily="34" charset="0"/>
                <a:cs typeface="Times New Roman" panose="02020603050405020304" pitchFamily="18" charset="0"/>
              </a:rPr>
              <a:t> talk, you could say a word like tortoise and Search existing vectors and it would give you back the things that it found which are most similar like other small creatures or animals.</a:t>
            </a:r>
          </a:p>
          <a:p>
            <a:pPr algn="l" latinLnBrk="0"/>
            <a:r>
              <a:rPr lang="en-US" b="0" i="0" dirty="0">
                <a:solidFill>
                  <a:srgbClr val="323130"/>
                </a:solidFill>
                <a:effectLst/>
                <a:latin typeface="Segoe UI" panose="020B0502040204020203" pitchFamily="34" charset="0"/>
              </a:rPr>
              <a:t>.</a:t>
            </a:r>
          </a:p>
          <a:p>
            <a:endParaRPr lang="en-US" b="1" dirty="0"/>
          </a:p>
          <a:p>
            <a:endParaRPr lang="en-US" dirty="0"/>
          </a:p>
        </p:txBody>
      </p:sp>
      <p:sp>
        <p:nvSpPr>
          <p:cNvPr id="4" name="Header Placeholder 3">
            <a:extLst>
              <a:ext uri="{FF2B5EF4-FFF2-40B4-BE49-F238E27FC236}">
                <a16:creationId xmlns:a16="http://schemas.microsoft.com/office/drawing/2014/main" id="{B84CF5D4-77D2-72E5-305E-AD74A7145933}"/>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5D1C6E97-6E21-89C9-C758-6FD7789F4F9F}"/>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011FD5C3-8D5C-5910-DA2B-A9815359B514}"/>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9/19/2024 1:23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BDAE39C7-BB90-ACF0-54B1-AC3A661F2183}"/>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9581454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193BEC-85D1-44E1-F608-CFC12210CFA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5EA79A8-830A-739C-F910-94AE582823A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AD91445-AD52-4FB2-6FB6-E8696C545034}"/>
              </a:ext>
            </a:extLst>
          </p:cNvPr>
          <p:cNvSpPr>
            <a:spLocks noGrp="1"/>
          </p:cNvSpPr>
          <p:nvPr>
            <p:ph type="body" idx="1"/>
          </p:nvPr>
        </p:nvSpPr>
        <p:spPr/>
        <p:txBody>
          <a:bodyPr/>
          <a:lstStyle/>
          <a:p>
            <a:r>
              <a:rPr lang="en-US" dirty="0"/>
              <a:t>As you can see, vector search helps us find semantically similar results, and also helps with translation across languages. It's an amazing tool in a search arsenal. </a:t>
            </a:r>
          </a:p>
          <a:p>
            <a:endParaRPr lang="en-US" dirty="0"/>
          </a:p>
          <a:p>
            <a:r>
              <a:rPr lang="en-US" dirty="0"/>
              <a:t>Fortunately, we support vector search natively in the Azure data platform, in many of our databases: Cosmos DB MongoDB, PostgreSQL, and Azure SQL server.</a:t>
            </a:r>
          </a:p>
          <a:p>
            <a:endParaRPr lang="en-US" dirty="0"/>
          </a:p>
          <a:p>
            <a:r>
              <a:rPr lang="en-US" dirty="0"/>
              <a:t>We also have Azure AI search that does vector and keyword search, and includes integrated vectorization for cloud-based embedding.</a:t>
            </a:r>
          </a:p>
          <a:p>
            <a:endParaRPr lang="en-US" dirty="0"/>
          </a:p>
          <a:p>
            <a:r>
              <a:rPr lang="en-US" b="1" dirty="0"/>
              <a:t>Some more notes:</a:t>
            </a:r>
          </a:p>
          <a:p>
            <a:endParaRPr lang="en-US" b="1" dirty="0"/>
          </a:p>
          <a:p>
            <a:pPr>
              <a:lnSpc>
                <a:spcPct val="107000"/>
              </a:lnSpc>
              <a:spcAft>
                <a:spcPts val="800"/>
              </a:spcAft>
            </a:pPr>
            <a:r>
              <a:rPr lang="en-IN" sz="1800" dirty="0">
                <a:effectLst/>
                <a:latin typeface="Aptos" panose="020B0004020202020204" pitchFamily="34" charset="0"/>
                <a:ea typeface="Aptos" panose="020B0004020202020204" pitchFamily="34" charset="0"/>
                <a:cs typeface="Times New Roman" panose="02020603050405020304" pitchFamily="18" charset="0"/>
              </a:rPr>
              <a:t>so in Azure um we've got a</a:t>
            </a:r>
          </a:p>
          <a:p>
            <a:pPr>
              <a:lnSpc>
                <a:spcPct val="107000"/>
              </a:lnSpc>
              <a:spcAft>
                <a:spcPts val="800"/>
              </a:spcAft>
            </a:pPr>
            <a:r>
              <a:rPr lang="en-IN" sz="1800" dirty="0">
                <a:effectLst/>
                <a:latin typeface="Aptos" panose="020B0004020202020204" pitchFamily="34" charset="0"/>
                <a:ea typeface="Aptos" panose="020B0004020202020204" pitchFamily="34" charset="0"/>
                <a:cs typeface="Times New Roman" panose="02020603050405020304" pitchFamily="18" charset="0"/>
              </a:rPr>
              <a:t>couple of options we've got um vectors you can store vectors in a database and I'll explain why you would want to do</a:t>
            </a:r>
          </a:p>
          <a:p>
            <a:pPr>
              <a:lnSpc>
                <a:spcPct val="107000"/>
              </a:lnSpc>
              <a:spcAft>
                <a:spcPts val="800"/>
              </a:spcAft>
            </a:pPr>
            <a:r>
              <a:rPr lang="en-IN" sz="1800" dirty="0">
                <a:effectLst/>
                <a:latin typeface="Aptos" panose="020B0004020202020204" pitchFamily="34" charset="0"/>
                <a:ea typeface="Aptos" panose="020B0004020202020204" pitchFamily="34" charset="0"/>
                <a:cs typeface="Times New Roman" panose="02020603050405020304" pitchFamily="18" charset="0"/>
              </a:rPr>
              <a:t>that in a minute um you can do this in Cosmos you can do this in post </a:t>
            </a:r>
            <a:r>
              <a:rPr lang="en-IN" sz="1800" dirty="0" err="1">
                <a:effectLst/>
                <a:latin typeface="Aptos" panose="020B0004020202020204" pitchFamily="34" charset="0"/>
                <a:ea typeface="Aptos" panose="020B0004020202020204" pitchFamily="34" charset="0"/>
                <a:cs typeface="Times New Roman" panose="02020603050405020304" pitchFamily="18" charset="0"/>
              </a:rPr>
              <a:t>sares</a:t>
            </a:r>
            <a:r>
              <a:rPr lang="en-IN" sz="1800" dirty="0">
                <a:effectLst/>
                <a:latin typeface="Aptos" panose="020B0004020202020204" pitchFamily="34" charset="0"/>
                <a:ea typeface="Aptos" panose="020B0004020202020204" pitchFamily="34" charset="0"/>
                <a:cs typeface="Times New Roman" panose="02020603050405020304" pitchFamily="18" charset="0"/>
              </a:rPr>
              <a:t> uh</a:t>
            </a:r>
          </a:p>
          <a:p>
            <a:pPr>
              <a:lnSpc>
                <a:spcPct val="107000"/>
              </a:lnSpc>
              <a:spcAft>
                <a:spcPts val="800"/>
              </a:spcAft>
            </a:pPr>
            <a:r>
              <a:rPr lang="en-IN" sz="1800" dirty="0">
                <a:effectLst/>
                <a:latin typeface="Aptos" panose="020B0004020202020204" pitchFamily="34" charset="0"/>
                <a:ea typeface="Aptos" panose="020B0004020202020204" pitchFamily="34" charset="0"/>
                <a:cs typeface="Times New Roman" panose="02020603050405020304" pitchFamily="18" charset="0"/>
              </a:rPr>
              <a:t>you can do it in Fabric and SQL Server um that capability is </a:t>
            </a:r>
            <a:r>
              <a:rPr lang="en-IN" sz="1800" dirty="0" err="1">
                <a:effectLst/>
                <a:latin typeface="Aptos" panose="020B0004020202020204" pitchFamily="34" charset="0"/>
                <a:ea typeface="Aptos" panose="020B0004020202020204" pitchFamily="34" charset="0"/>
                <a:cs typeface="Times New Roman" panose="02020603050405020304" pitchFamily="18" charset="0"/>
              </a:rPr>
              <a:t>is</a:t>
            </a:r>
            <a:r>
              <a:rPr lang="en-IN" sz="1800" dirty="0">
                <a:effectLst/>
                <a:latin typeface="Aptos" panose="020B0004020202020204" pitchFamily="34" charset="0"/>
                <a:ea typeface="Aptos" panose="020B0004020202020204" pitchFamily="34" charset="0"/>
                <a:cs typeface="Times New Roman" panose="02020603050405020304" pitchFamily="18" charset="0"/>
              </a:rPr>
              <a:t> in preview are</a:t>
            </a:r>
          </a:p>
          <a:p>
            <a:pPr>
              <a:lnSpc>
                <a:spcPct val="107000"/>
              </a:lnSpc>
              <a:spcAft>
                <a:spcPts val="800"/>
              </a:spcAft>
            </a:pPr>
            <a:r>
              <a:rPr lang="en-IN" sz="1800" dirty="0">
                <a:effectLst/>
                <a:latin typeface="Aptos" panose="020B0004020202020204" pitchFamily="34" charset="0"/>
                <a:ea typeface="Aptos" panose="020B0004020202020204" pitchFamily="34" charset="0"/>
                <a:cs typeface="Times New Roman" panose="02020603050405020304" pitchFamily="18" charset="0"/>
              </a:rPr>
              <a:t>going to be in preview pretty soon um and then we've also got a an entire product called Azure AI search which is</a:t>
            </a:r>
          </a:p>
          <a:p>
            <a:pPr>
              <a:lnSpc>
                <a:spcPct val="107000"/>
              </a:lnSpc>
              <a:spcAft>
                <a:spcPts val="800"/>
              </a:spcAft>
            </a:pPr>
            <a:r>
              <a:rPr lang="en-IN" sz="1800" dirty="0">
                <a:effectLst/>
                <a:latin typeface="Aptos" panose="020B0004020202020204" pitchFamily="34" charset="0"/>
                <a:ea typeface="Aptos" panose="020B0004020202020204" pitchFamily="34" charset="0"/>
                <a:cs typeface="Times New Roman" panose="02020603050405020304" pitchFamily="18" charset="0"/>
              </a:rPr>
              <a:t>built for um taking existing data from uh</a:t>
            </a:r>
          </a:p>
          <a:p>
            <a:pPr>
              <a:lnSpc>
                <a:spcPct val="107000"/>
              </a:lnSpc>
              <a:spcAft>
                <a:spcPts val="800"/>
              </a:spcAft>
            </a:pPr>
            <a:r>
              <a:rPr lang="en-IN" sz="1800" dirty="0">
                <a:effectLst/>
                <a:latin typeface="Aptos" panose="020B0004020202020204" pitchFamily="34" charset="0"/>
                <a:ea typeface="Aptos" panose="020B0004020202020204" pitchFamily="34" charset="0"/>
                <a:cs typeface="Times New Roman" panose="02020603050405020304" pitchFamily="18" charset="0"/>
              </a:rPr>
              <a:t>pretty much anything can think of uh like PDFs Word documents PowerPoints uh</a:t>
            </a:r>
          </a:p>
          <a:p>
            <a:pPr>
              <a:lnSpc>
                <a:spcPct val="107000"/>
              </a:lnSpc>
              <a:spcAft>
                <a:spcPts val="800"/>
              </a:spcAft>
            </a:pPr>
            <a:r>
              <a:rPr lang="en-IN" sz="1800" dirty="0">
                <a:effectLst/>
                <a:latin typeface="Aptos" panose="020B0004020202020204" pitchFamily="34" charset="0"/>
                <a:ea typeface="Aptos" panose="020B0004020202020204" pitchFamily="34" charset="0"/>
                <a:cs typeface="Times New Roman" panose="02020603050405020304" pitchFamily="18" charset="0"/>
              </a:rPr>
              <a:t>blob storage SQL databases and then like attaching a vector or like an embedding</a:t>
            </a:r>
          </a:p>
          <a:p>
            <a:pPr>
              <a:lnSpc>
                <a:spcPct val="107000"/>
              </a:lnSpc>
              <a:spcAft>
                <a:spcPts val="800"/>
              </a:spcAft>
            </a:pPr>
            <a:r>
              <a:rPr lang="en-IN" sz="1800" dirty="0">
                <a:effectLst/>
                <a:latin typeface="Aptos" panose="020B0004020202020204" pitchFamily="34" charset="0"/>
                <a:ea typeface="Aptos" panose="020B0004020202020204" pitchFamily="34" charset="0"/>
                <a:cs typeface="Times New Roman" panose="02020603050405020304" pitchFamily="18" charset="0"/>
              </a:rPr>
              <a:t>to it so you've got all your data in your database and it will go through each record in the database and then</a:t>
            </a:r>
          </a:p>
          <a:p>
            <a:pPr>
              <a:lnSpc>
                <a:spcPct val="107000"/>
              </a:lnSpc>
              <a:spcAft>
                <a:spcPts val="800"/>
              </a:spcAft>
            </a:pPr>
            <a:r>
              <a:rPr lang="en-IN" sz="1800" dirty="0">
                <a:effectLst/>
                <a:latin typeface="Aptos" panose="020B0004020202020204" pitchFamily="34" charset="0"/>
                <a:ea typeface="Aptos" panose="020B0004020202020204" pitchFamily="34" charset="0"/>
                <a:cs typeface="Times New Roman" panose="02020603050405020304" pitchFamily="18" charset="0"/>
              </a:rPr>
              <a:t>create the </a:t>
            </a:r>
            <a:r>
              <a:rPr lang="en-IN" sz="1800" dirty="0" err="1">
                <a:effectLst/>
                <a:latin typeface="Aptos" panose="020B0004020202020204" pitchFamily="34" charset="0"/>
                <a:ea typeface="Aptos" panose="020B0004020202020204" pitchFamily="34" charset="0"/>
                <a:cs typeface="Times New Roman" panose="02020603050405020304" pitchFamily="18" charset="0"/>
              </a:rPr>
              <a:t>the</a:t>
            </a:r>
            <a:r>
              <a:rPr lang="en-IN" sz="1800" dirty="0">
                <a:effectLst/>
                <a:latin typeface="Aptos" panose="020B0004020202020204" pitchFamily="34" charset="0"/>
                <a:ea typeface="Aptos" panose="020B0004020202020204" pitchFamily="34" charset="0"/>
                <a:cs typeface="Times New Roman" panose="02020603050405020304" pitchFamily="18" charset="0"/>
              </a:rPr>
              <a:t> coordinates of that bit of data um and then you can say okay find me you know products like this uh</a:t>
            </a:r>
          </a:p>
          <a:p>
            <a:pPr>
              <a:lnSpc>
                <a:spcPct val="107000"/>
              </a:lnSpc>
              <a:spcAft>
                <a:spcPts val="800"/>
              </a:spcAft>
            </a:pPr>
            <a:r>
              <a:rPr lang="en-IN" sz="1800" dirty="0">
                <a:effectLst/>
                <a:latin typeface="Aptos" panose="020B0004020202020204" pitchFamily="34" charset="0"/>
                <a:ea typeface="Aptos" panose="020B0004020202020204" pitchFamily="34" charset="0"/>
                <a:cs typeface="Times New Roman" panose="02020603050405020304" pitchFamily="18" charset="0"/>
              </a:rPr>
              <a:t>and that is essentially what I did in that demo was to take the product descriptions</a:t>
            </a:r>
          </a:p>
          <a:p>
            <a:pPr>
              <a:lnSpc>
                <a:spcPct val="107000"/>
              </a:lnSpc>
              <a:spcAft>
                <a:spcPts val="800"/>
              </a:spcAft>
            </a:pPr>
            <a:r>
              <a:rPr lang="en-IN" sz="1800" dirty="0">
                <a:effectLst/>
                <a:latin typeface="Aptos" panose="020B0004020202020204" pitchFamily="34" charset="0"/>
                <a:ea typeface="Aptos" panose="020B0004020202020204" pitchFamily="34" charset="0"/>
                <a:cs typeface="Times New Roman" panose="02020603050405020304" pitchFamily="18" charset="0"/>
              </a:rPr>
              <a:t>um for each of the products that I got in my database there were only 16 so it's you know it's quite easy to do um</a:t>
            </a:r>
          </a:p>
          <a:p>
            <a:pPr>
              <a:lnSpc>
                <a:spcPct val="107000"/>
              </a:lnSpc>
              <a:spcAft>
                <a:spcPts val="800"/>
              </a:spcAft>
            </a:pPr>
            <a:r>
              <a:rPr lang="en-IN" sz="1800" dirty="0">
                <a:effectLst/>
                <a:latin typeface="Aptos" panose="020B0004020202020204" pitchFamily="34" charset="0"/>
                <a:ea typeface="Aptos" panose="020B0004020202020204" pitchFamily="34" charset="0"/>
                <a:cs typeface="Times New Roman" panose="02020603050405020304" pitchFamily="18" charset="0"/>
              </a:rPr>
              <a:t>to take each description and then get the embedding or the coordinates from the AI model store that in a database</a:t>
            </a:r>
          </a:p>
          <a:p>
            <a:pPr>
              <a:lnSpc>
                <a:spcPct val="107000"/>
              </a:lnSpc>
              <a:spcAft>
                <a:spcPts val="800"/>
              </a:spcAft>
            </a:pPr>
            <a:r>
              <a:rPr lang="en-IN" sz="1800" dirty="0">
                <a:effectLst/>
                <a:latin typeface="Aptos" panose="020B0004020202020204" pitchFamily="34" charset="0"/>
                <a:ea typeface="Aptos" panose="020B0004020202020204" pitchFamily="34" charset="0"/>
                <a:cs typeface="Times New Roman" panose="02020603050405020304" pitchFamily="18" charset="0"/>
              </a:rPr>
              <a:t>and then when the user types in their query I get the embedding of that uh and then I compare it and say like what is</a:t>
            </a:r>
          </a:p>
          <a:p>
            <a:pPr>
              <a:lnSpc>
                <a:spcPct val="107000"/>
              </a:lnSpc>
              <a:spcAft>
                <a:spcPts val="800"/>
              </a:spcAft>
            </a:pPr>
            <a:r>
              <a:rPr lang="en-IN" sz="1800" dirty="0">
                <a:effectLst/>
                <a:latin typeface="Aptos" panose="020B0004020202020204" pitchFamily="34" charset="0"/>
                <a:ea typeface="Aptos" panose="020B0004020202020204" pitchFamily="34" charset="0"/>
                <a:cs typeface="Times New Roman" panose="02020603050405020304" pitchFamily="18" charset="0"/>
              </a:rPr>
              <a:t>the closest thing I have to what they asked for um it's a different way of thinking of search because normally when</a:t>
            </a:r>
          </a:p>
          <a:p>
            <a:pPr>
              <a:lnSpc>
                <a:spcPct val="107000"/>
              </a:lnSpc>
              <a:spcAft>
                <a:spcPts val="800"/>
              </a:spcAft>
            </a:pPr>
            <a:r>
              <a:rPr lang="en-IN" sz="1800" dirty="0">
                <a:effectLst/>
                <a:latin typeface="Aptos" panose="020B0004020202020204" pitchFamily="34" charset="0"/>
                <a:ea typeface="Aptos" panose="020B0004020202020204" pitchFamily="34" charset="0"/>
                <a:cs typeface="Times New Roman" panose="02020603050405020304" pitchFamily="18" charset="0"/>
              </a:rPr>
              <a:t>you think of search like you know like a internet search or database search you're looking for words like exact</a:t>
            </a:r>
          </a:p>
          <a:p>
            <a:pPr>
              <a:lnSpc>
                <a:spcPct val="107000"/>
              </a:lnSpc>
              <a:spcAft>
                <a:spcPts val="800"/>
              </a:spcAft>
            </a:pPr>
            <a:r>
              <a:rPr lang="en-IN" sz="1800" dirty="0">
                <a:effectLst/>
                <a:latin typeface="Aptos" panose="020B0004020202020204" pitchFamily="34" charset="0"/>
                <a:ea typeface="Aptos" panose="020B0004020202020204" pitchFamily="34" charset="0"/>
                <a:cs typeface="Times New Roman" panose="02020603050405020304" pitchFamily="18" charset="0"/>
              </a:rPr>
              <a:t>matches to words from the query in the database</a:t>
            </a:r>
          </a:p>
          <a:p>
            <a:pPr>
              <a:lnSpc>
                <a:spcPct val="107000"/>
              </a:lnSpc>
              <a:spcAft>
                <a:spcPts val="800"/>
              </a:spcAft>
            </a:pPr>
            <a:endParaRPr lang="en-IN" sz="1800" b="1" dirty="0">
              <a:effectLst/>
              <a:latin typeface="Aptos" panose="020B0004020202020204" pitchFamily="34" charset="0"/>
              <a:cs typeface="Times New Roman" panose="02020603050405020304" pitchFamily="18" charset="0"/>
            </a:endParaRPr>
          </a:p>
          <a:p>
            <a:pPr>
              <a:lnSpc>
                <a:spcPct val="107000"/>
              </a:lnSpc>
              <a:spcAft>
                <a:spcPts val="800"/>
              </a:spcAft>
            </a:pPr>
            <a:r>
              <a:rPr lang="en-IN" sz="1800" b="1" dirty="0">
                <a:effectLst/>
                <a:latin typeface="Aptos" panose="020B0004020202020204" pitchFamily="34" charset="0"/>
                <a:cs typeface="Times New Roman" panose="02020603050405020304" pitchFamily="18" charset="0"/>
              </a:rPr>
              <a:t>Data and AI talk:</a:t>
            </a:r>
          </a:p>
          <a:p>
            <a:pPr>
              <a:lnSpc>
                <a:spcPct val="107000"/>
              </a:lnSpc>
              <a:spcAft>
                <a:spcPts val="800"/>
              </a:spcAft>
              <a:tabLst>
                <a:tab pos="5731510" algn="r"/>
              </a:tabLst>
            </a:pPr>
            <a:r>
              <a:rPr lang="en-IN" sz="1800" dirty="0">
                <a:effectLst/>
                <a:latin typeface="Aptos" panose="020B0004020202020204" pitchFamily="34" charset="0"/>
                <a:ea typeface="Aptos" panose="020B0004020202020204" pitchFamily="34" charset="0"/>
                <a:cs typeface="Times New Roman" panose="02020603050405020304" pitchFamily="18" charset="0"/>
              </a:rPr>
              <a:t>So in Azure we've got and you can add Vector support to Azure databases.</a:t>
            </a:r>
          </a:p>
          <a:p>
            <a:pPr>
              <a:lnSpc>
                <a:spcPct val="107000"/>
              </a:lnSpc>
              <a:spcAft>
                <a:spcPts val="800"/>
              </a:spcAft>
              <a:tabLst>
                <a:tab pos="5731510" algn="r"/>
              </a:tabLst>
            </a:pPr>
            <a:r>
              <a:rPr lang="en-IN" sz="1800" dirty="0">
                <a:effectLst/>
                <a:latin typeface="Aptos" panose="020B0004020202020204" pitchFamily="34" charset="0"/>
                <a:ea typeface="Aptos" panose="020B0004020202020204" pitchFamily="34" charset="0"/>
                <a:cs typeface="Times New Roman" panose="02020603050405020304" pitchFamily="18" charset="0"/>
              </a:rPr>
              <a:t>So in Cosmos Mongo DB V core supports vector fields as a Postgres supports it using the PG Vector extension event house in fabric, which I've not used yet and also support in SQL Server is coming soon.</a:t>
            </a:r>
          </a:p>
          <a:p>
            <a:pPr>
              <a:lnSpc>
                <a:spcPct val="107000"/>
              </a:lnSpc>
              <a:spcAft>
                <a:spcPts val="800"/>
              </a:spcAft>
              <a:tabLst>
                <a:tab pos="5731510" algn="r"/>
              </a:tabLst>
            </a:pPr>
            <a:r>
              <a:rPr lang="en-IN" sz="1800" dirty="0">
                <a:effectLst/>
                <a:latin typeface="Aptos" panose="020B0004020202020204" pitchFamily="34" charset="0"/>
                <a:ea typeface="Aptos" panose="020B0004020202020204" pitchFamily="34" charset="0"/>
                <a:cs typeface="Times New Roman" panose="02020603050405020304" pitchFamily="18" charset="0"/>
              </a:rPr>
              <a:t>So you can actually add vectors as a field or a property in an existing database and then do vector similarity.</a:t>
            </a:r>
          </a:p>
          <a:p>
            <a:pPr>
              <a:lnSpc>
                <a:spcPct val="107000"/>
              </a:lnSpc>
              <a:spcAft>
                <a:spcPts val="800"/>
              </a:spcAft>
              <a:tabLst>
                <a:tab pos="5731510" algn="r"/>
              </a:tabLst>
            </a:pPr>
            <a:r>
              <a:rPr lang="en-IN" sz="1800" dirty="0">
                <a:effectLst/>
                <a:latin typeface="Aptos" panose="020B0004020202020204" pitchFamily="34" charset="0"/>
                <a:ea typeface="Aptos" panose="020B0004020202020204" pitchFamily="34" charset="0"/>
                <a:cs typeface="Times New Roman" panose="02020603050405020304" pitchFamily="18" charset="0"/>
              </a:rPr>
              <a:t>You need to calculate the Vector information which you do using embedding model from Azure open AI or you can take Azure AI search and you can plug in existing data.</a:t>
            </a:r>
          </a:p>
          <a:p>
            <a:pPr>
              <a:lnSpc>
                <a:spcPct val="107000"/>
              </a:lnSpc>
              <a:spcAft>
                <a:spcPts val="800"/>
              </a:spcAft>
              <a:tabLst>
                <a:tab pos="5731510" algn="r"/>
              </a:tabLst>
            </a:pPr>
            <a:r>
              <a:rPr lang="en-IN" sz="1800" dirty="0">
                <a:effectLst/>
                <a:latin typeface="Aptos" panose="020B0004020202020204" pitchFamily="34" charset="0"/>
                <a:ea typeface="Aptos" panose="020B0004020202020204" pitchFamily="34" charset="0"/>
                <a:cs typeface="Times New Roman" panose="02020603050405020304" pitchFamily="18" charset="0"/>
              </a:rPr>
              <a:t>Whether that's like a PDF or a SQL database, existing Cosmos DB BLOB stores and it can index that and vectorize it for you, and then it's got all of the search capabilities built in.</a:t>
            </a:r>
          </a:p>
          <a:p>
            <a:pPr>
              <a:lnSpc>
                <a:spcPct val="107000"/>
              </a:lnSpc>
              <a:spcAft>
                <a:spcPts val="800"/>
              </a:spcAft>
            </a:pPr>
            <a:endParaRPr lang="en-US" b="1" dirty="0"/>
          </a:p>
        </p:txBody>
      </p:sp>
      <p:sp>
        <p:nvSpPr>
          <p:cNvPr id="4" name="Header Placeholder 3">
            <a:extLst>
              <a:ext uri="{FF2B5EF4-FFF2-40B4-BE49-F238E27FC236}">
                <a16:creationId xmlns:a16="http://schemas.microsoft.com/office/drawing/2014/main" id="{0814BE05-80A6-81C2-2424-D8CA9C3B1CF8}"/>
              </a:ext>
            </a:extLst>
          </p:cNvPr>
          <p:cNvSpPr>
            <a:spLocks noGrp="1"/>
          </p:cNvSpPr>
          <p:nvPr>
            <p:ph type="hdr" sz="quarter"/>
          </p:nvPr>
        </p:nvSpPr>
        <p:spPr/>
        <p:txBody>
          <a:bodyPr/>
          <a:lstStyle/>
          <a:p>
            <a:endParaRPr lang="en-US"/>
          </a:p>
        </p:txBody>
      </p:sp>
      <p:sp>
        <p:nvSpPr>
          <p:cNvPr id="5" name="Footer Placeholder 4">
            <a:extLst>
              <a:ext uri="{FF2B5EF4-FFF2-40B4-BE49-F238E27FC236}">
                <a16:creationId xmlns:a16="http://schemas.microsoft.com/office/drawing/2014/main" id="{9E78911A-442D-8CB1-CFE7-CA855739B3A3}"/>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9B04D359-8582-C36B-3418-5A7091CE1426}"/>
              </a:ext>
            </a:extLst>
          </p:cNvPr>
          <p:cNvSpPr>
            <a:spLocks noGrp="1"/>
          </p:cNvSpPr>
          <p:nvPr>
            <p:ph type="dt" idx="1"/>
          </p:nvPr>
        </p:nvSpPr>
        <p:spPr/>
        <p:txBody>
          <a:bodyPr/>
          <a:lstStyle/>
          <a:p>
            <a:fld id="{386CE63F-9E7F-4C04-9D0D-FCA25A8E9E86}" type="datetime8">
              <a:rPr lang="en-US" smtClean="0"/>
              <a:t>9/19/2024 1:23 PM</a:t>
            </a:fld>
            <a:endParaRPr lang="en-US"/>
          </a:p>
        </p:txBody>
      </p:sp>
      <p:sp>
        <p:nvSpPr>
          <p:cNvPr id="7" name="Slide Number Placeholder 6">
            <a:extLst>
              <a:ext uri="{FF2B5EF4-FFF2-40B4-BE49-F238E27FC236}">
                <a16:creationId xmlns:a16="http://schemas.microsoft.com/office/drawing/2014/main" id="{B8E822A3-BA57-8FCC-2BA6-C344548E79CE}"/>
              </a:ext>
            </a:extLst>
          </p:cNvPr>
          <p:cNvSpPr>
            <a:spLocks noGrp="1"/>
          </p:cNvSpPr>
          <p:nvPr>
            <p:ph type="sldNum" sz="quarter" idx="5"/>
          </p:nvPr>
        </p:nvSpPr>
        <p:spPr/>
        <p:txBody>
          <a:bodyPr/>
          <a:lstStyle/>
          <a:p>
            <a:fld id="{B4008EB6-D09E-4580-8CD6-DDB14511944F}" type="slidenum">
              <a:rPr lang="en-US" smtClean="0"/>
              <a:pPr/>
              <a:t>24</a:t>
            </a:fld>
            <a:endParaRPr lang="en-US"/>
          </a:p>
        </p:txBody>
      </p:sp>
    </p:spTree>
    <p:extLst>
      <p:ext uri="{BB962C8B-B14F-4D97-AF65-F5344CB8AC3E}">
        <p14:creationId xmlns:p14="http://schemas.microsoft.com/office/powerpoint/2010/main" val="221724403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IN" sz="1200" dirty="0">
                <a:effectLst/>
                <a:latin typeface="Aptos" panose="020B0004020202020204" pitchFamily="34" charset="0"/>
                <a:ea typeface="Aptos" panose="020B0004020202020204" pitchFamily="34" charset="0"/>
                <a:cs typeface="Times New Roman" panose="02020603050405020304" pitchFamily="18" charset="0"/>
              </a:rPr>
              <a:t>um and they're like there's</a:t>
            </a:r>
          </a:p>
          <a:p>
            <a:pPr>
              <a:lnSpc>
                <a:spcPct val="107000"/>
              </a:lnSpc>
              <a:spcAft>
                <a:spcPts val="800"/>
              </a:spcAft>
            </a:pPr>
            <a:r>
              <a:rPr lang="en-IN" sz="1200" dirty="0">
                <a:effectLst/>
                <a:latin typeface="Aptos" panose="020B0004020202020204" pitchFamily="34" charset="0"/>
                <a:ea typeface="Aptos" panose="020B0004020202020204" pitchFamily="34" charset="0"/>
                <a:cs typeface="Times New Roman" panose="02020603050405020304" pitchFamily="18" charset="0"/>
              </a:rPr>
              <a:t>some that is sometimes really effective but often like you've got people asking</a:t>
            </a:r>
          </a:p>
          <a:p>
            <a:pPr>
              <a:lnSpc>
                <a:spcPct val="107000"/>
              </a:lnSpc>
              <a:spcAft>
                <a:spcPts val="800"/>
              </a:spcAft>
            </a:pPr>
            <a:r>
              <a:rPr lang="en-IN" sz="1200" dirty="0">
                <a:effectLst/>
                <a:latin typeface="Aptos" panose="020B0004020202020204" pitchFamily="34" charset="0"/>
                <a:ea typeface="Aptos" panose="020B0004020202020204" pitchFamily="34" charset="0"/>
                <a:cs typeface="Times New Roman" panose="02020603050405020304" pitchFamily="18" charset="0"/>
              </a:rPr>
              <a:t>questions in different languages you've got um people being kind of vague maybe they're not using the exact name like</a:t>
            </a:r>
          </a:p>
          <a:p>
            <a:pPr>
              <a:lnSpc>
                <a:spcPct val="107000"/>
              </a:lnSpc>
              <a:spcAft>
                <a:spcPts val="800"/>
              </a:spcAft>
            </a:pPr>
            <a:r>
              <a:rPr lang="en-IN" sz="1200" dirty="0">
                <a:effectLst/>
                <a:latin typeface="Aptos" panose="020B0004020202020204" pitchFamily="34" charset="0"/>
                <a:ea typeface="Aptos" panose="020B0004020202020204" pitchFamily="34" charset="0"/>
                <a:cs typeface="Times New Roman" panose="02020603050405020304" pitchFamily="18" charset="0"/>
              </a:rPr>
              <a:t>this morning I was uh shopping </a:t>
            </a:r>
            <a:r>
              <a:rPr lang="en-IN" sz="1200" dirty="0" err="1">
                <a:effectLst/>
                <a:latin typeface="Aptos" panose="020B0004020202020204" pitchFamily="34" charset="0"/>
                <a:ea typeface="Aptos" panose="020B0004020202020204" pitchFamily="34" charset="0"/>
                <a:cs typeface="Times New Roman" panose="02020603050405020304" pitchFamily="18" charset="0"/>
              </a:rPr>
              <a:t>shopping</a:t>
            </a:r>
            <a:r>
              <a:rPr lang="en-IN" sz="1200" dirty="0">
                <a:effectLst/>
                <a:latin typeface="Aptos" panose="020B0004020202020204" pitchFamily="34" charset="0"/>
                <a:ea typeface="Aptos" panose="020B0004020202020204" pitchFamily="34" charset="0"/>
                <a:cs typeface="Times New Roman" panose="02020603050405020304" pitchFamily="18" charset="0"/>
              </a:rPr>
              <a:t> for a camping stove uh we're going camp</a:t>
            </a:r>
          </a:p>
          <a:p>
            <a:pPr>
              <a:lnSpc>
                <a:spcPct val="107000"/>
              </a:lnSpc>
              <a:spcAft>
                <a:spcPts val="800"/>
              </a:spcAft>
            </a:pPr>
            <a:r>
              <a:rPr lang="en-IN" sz="1200" dirty="0">
                <a:effectLst/>
                <a:latin typeface="Aptos" panose="020B0004020202020204" pitchFamily="34" charset="0"/>
                <a:ea typeface="Aptos" panose="020B0004020202020204" pitchFamily="34" charset="0"/>
                <a:cs typeface="Times New Roman" panose="02020603050405020304" pitchFamily="18" charset="0"/>
              </a:rPr>
              <a:t>next weekend and I'm looking for like a gas stove and I can't remember what it's</a:t>
            </a:r>
          </a:p>
          <a:p>
            <a:pPr>
              <a:lnSpc>
                <a:spcPct val="107000"/>
              </a:lnSpc>
              <a:spcAft>
                <a:spcPts val="800"/>
              </a:spcAft>
            </a:pPr>
            <a:r>
              <a:rPr lang="en-IN" sz="1200" dirty="0">
                <a:effectLst/>
                <a:latin typeface="Aptos" panose="020B0004020202020204" pitchFamily="34" charset="0"/>
                <a:ea typeface="Aptos" panose="020B0004020202020204" pitchFamily="34" charset="0"/>
                <a:cs typeface="Times New Roman" panose="02020603050405020304" pitchFamily="18" charset="0"/>
              </a:rPr>
              <a:t>called so I'm just typing in Coleman gas stove and it's giving me some matches based kind of what I'm asking for um but</a:t>
            </a:r>
          </a:p>
          <a:p>
            <a:pPr>
              <a:lnSpc>
                <a:spcPct val="107000"/>
              </a:lnSpc>
              <a:spcAft>
                <a:spcPts val="800"/>
              </a:spcAft>
            </a:pPr>
            <a:r>
              <a:rPr lang="en-IN" sz="1200" dirty="0">
                <a:effectLst/>
                <a:latin typeface="Aptos" panose="020B0004020202020204" pitchFamily="34" charset="0"/>
                <a:ea typeface="Aptos" panose="020B0004020202020204" pitchFamily="34" charset="0"/>
                <a:cs typeface="Times New Roman" panose="02020603050405020304" pitchFamily="18" charset="0"/>
              </a:rPr>
              <a:t>I'm not specific I'm not typing the exact name of the product because I don't know what it is um Coleman have</a:t>
            </a:r>
          </a:p>
          <a:p>
            <a:pPr>
              <a:lnSpc>
                <a:spcPct val="107000"/>
              </a:lnSpc>
              <a:spcAft>
                <a:spcPts val="800"/>
              </a:spcAft>
            </a:pPr>
            <a:r>
              <a:rPr lang="en-IN" sz="1200" dirty="0">
                <a:effectLst/>
                <a:latin typeface="Aptos" panose="020B0004020202020204" pitchFamily="34" charset="0"/>
                <a:ea typeface="Aptos" panose="020B0004020202020204" pitchFamily="34" charset="0"/>
                <a:cs typeface="Times New Roman" panose="02020603050405020304" pitchFamily="18" charset="0"/>
              </a:rPr>
              <a:t>decided to call it a fire breather or something ridiculous but um I like as a</a:t>
            </a:r>
          </a:p>
          <a:p>
            <a:pPr>
              <a:lnSpc>
                <a:spcPct val="107000"/>
              </a:lnSpc>
              <a:spcAft>
                <a:spcPts val="800"/>
              </a:spcAft>
            </a:pPr>
            <a:r>
              <a:rPr lang="en-IN" sz="1200" dirty="0">
                <a:effectLst/>
                <a:latin typeface="Aptos" panose="020B0004020202020204" pitchFamily="34" charset="0"/>
                <a:ea typeface="Aptos" panose="020B0004020202020204" pitchFamily="34" charset="0"/>
                <a:cs typeface="Times New Roman" panose="02020603050405020304" pitchFamily="18" charset="0"/>
              </a:rPr>
              <a:t>consumer I've got no idea what that is U I'm just want a gas stove that's going to work um near the beach so it's always</a:t>
            </a:r>
          </a:p>
          <a:p>
            <a:pPr>
              <a:lnSpc>
                <a:spcPct val="107000"/>
              </a:lnSpc>
              <a:spcAft>
                <a:spcPts val="800"/>
              </a:spcAft>
            </a:pPr>
            <a:r>
              <a:rPr lang="en-IN" sz="1200" dirty="0">
                <a:effectLst/>
                <a:latin typeface="Aptos" panose="020B0004020202020204" pitchFamily="34" charset="0"/>
                <a:ea typeface="Aptos" panose="020B0004020202020204" pitchFamily="34" charset="0"/>
                <a:cs typeface="Times New Roman" panose="02020603050405020304" pitchFamily="18" charset="0"/>
              </a:rPr>
              <a:t>windy um and I can type in like what's a good camping stove for like a windy</a:t>
            </a:r>
          </a:p>
          <a:p>
            <a:pPr>
              <a:lnSpc>
                <a:spcPct val="107000"/>
              </a:lnSpc>
              <a:spcAft>
                <a:spcPts val="800"/>
              </a:spcAft>
            </a:pPr>
            <a:r>
              <a:rPr lang="en-IN" sz="1200" dirty="0">
                <a:effectLst/>
                <a:latin typeface="Aptos" panose="020B0004020202020204" pitchFamily="34" charset="0"/>
                <a:ea typeface="Aptos" panose="020B0004020202020204" pitchFamily="34" charset="0"/>
                <a:cs typeface="Times New Roman" panose="02020603050405020304" pitchFamily="18" charset="0"/>
              </a:rPr>
              <a:t>windy place so um we've calculated these </a:t>
            </a:r>
            <a:r>
              <a:rPr lang="en-IN" sz="1200" dirty="0" err="1">
                <a:effectLst/>
                <a:latin typeface="Aptos" panose="020B0004020202020204" pitchFamily="34" charset="0"/>
                <a:ea typeface="Aptos" panose="020B0004020202020204" pitchFamily="34" charset="0"/>
                <a:cs typeface="Times New Roman" panose="02020603050405020304" pitchFamily="18" charset="0"/>
              </a:rPr>
              <a:t>these</a:t>
            </a:r>
            <a:r>
              <a:rPr lang="en-IN" sz="1200" dirty="0">
                <a:effectLst/>
                <a:latin typeface="Aptos" panose="020B0004020202020204" pitchFamily="34" charset="0"/>
                <a:ea typeface="Aptos" panose="020B0004020202020204" pitchFamily="34" charset="0"/>
                <a:cs typeface="Times New Roman" panose="02020603050405020304" pitchFamily="18" charset="0"/>
              </a:rPr>
              <a:t> </a:t>
            </a:r>
            <a:r>
              <a:rPr lang="en-IN" sz="1200" dirty="0" err="1">
                <a:effectLst/>
                <a:latin typeface="Aptos" panose="020B0004020202020204" pitchFamily="34" charset="0"/>
                <a:ea typeface="Aptos" panose="020B0004020202020204" pitchFamily="34" charset="0"/>
                <a:cs typeface="Times New Roman" panose="02020603050405020304" pitchFamily="18" charset="0"/>
              </a:rPr>
              <a:t>these</a:t>
            </a:r>
            <a:r>
              <a:rPr lang="en-IN" sz="1200" dirty="0">
                <a:effectLst/>
                <a:latin typeface="Aptos" panose="020B0004020202020204" pitchFamily="34" charset="0"/>
                <a:ea typeface="Aptos" panose="020B0004020202020204" pitchFamily="34" charset="0"/>
                <a:cs typeface="Times New Roman" panose="02020603050405020304" pitchFamily="18" charset="0"/>
              </a:rPr>
              <a:t> embeddings these vectors or</a:t>
            </a:r>
          </a:p>
          <a:p>
            <a:pPr>
              <a:lnSpc>
                <a:spcPct val="107000"/>
              </a:lnSpc>
              <a:spcAft>
                <a:spcPts val="800"/>
              </a:spcAft>
            </a:pPr>
            <a:r>
              <a:rPr lang="en-IN" sz="1200" dirty="0">
                <a:effectLst/>
                <a:latin typeface="Aptos" panose="020B0004020202020204" pitchFamily="34" charset="0"/>
                <a:ea typeface="Aptos" panose="020B0004020202020204" pitchFamily="34" charset="0"/>
                <a:cs typeface="Times New Roman" panose="02020603050405020304" pitchFamily="18" charset="0"/>
              </a:rPr>
              <a:t>coordinates let keep calling the coordinates we've got them and it's just a series of numbers so like why do you</a:t>
            </a:r>
          </a:p>
          <a:p>
            <a:pPr>
              <a:lnSpc>
                <a:spcPct val="107000"/>
              </a:lnSpc>
              <a:spcAft>
                <a:spcPts val="800"/>
              </a:spcAft>
            </a:pPr>
            <a:r>
              <a:rPr lang="en-IN" sz="1200" dirty="0">
                <a:effectLst/>
                <a:latin typeface="Aptos" panose="020B0004020202020204" pitchFamily="34" charset="0"/>
                <a:ea typeface="Aptos" panose="020B0004020202020204" pitchFamily="34" charset="0"/>
                <a:cs typeface="Times New Roman" panose="02020603050405020304" pitchFamily="18" charset="0"/>
              </a:rPr>
              <a:t>need a special database to </a:t>
            </a:r>
            <a:r>
              <a:rPr lang="en-IN" sz="1200" dirty="0" err="1">
                <a:effectLst/>
                <a:latin typeface="Aptos" panose="020B0004020202020204" pitchFamily="34" charset="0"/>
                <a:ea typeface="Aptos" panose="020B0004020202020204" pitchFamily="34" charset="0"/>
                <a:cs typeface="Times New Roman" panose="02020603050405020304" pitchFamily="18" charset="0"/>
              </a:rPr>
              <a:t>to</a:t>
            </a:r>
            <a:r>
              <a:rPr lang="en-IN" sz="1200" dirty="0">
                <a:effectLst/>
                <a:latin typeface="Aptos" panose="020B0004020202020204" pitchFamily="34" charset="0"/>
                <a:ea typeface="Aptos" panose="020B0004020202020204" pitchFamily="34" charset="0"/>
                <a:cs typeface="Times New Roman" panose="02020603050405020304" pitchFamily="18" charset="0"/>
              </a:rPr>
              <a:t> </a:t>
            </a:r>
            <a:r>
              <a:rPr lang="en-IN" sz="1200" dirty="0" err="1">
                <a:effectLst/>
                <a:latin typeface="Aptos" panose="020B0004020202020204" pitchFamily="34" charset="0"/>
                <a:ea typeface="Aptos" panose="020B0004020202020204" pitchFamily="34" charset="0"/>
                <a:cs typeface="Times New Roman" panose="02020603050405020304" pitchFamily="18" charset="0"/>
              </a:rPr>
              <a:t>to</a:t>
            </a:r>
            <a:r>
              <a:rPr lang="en-IN" sz="1200" dirty="0">
                <a:effectLst/>
                <a:latin typeface="Aptos" panose="020B0004020202020204" pitchFamily="34" charset="0"/>
                <a:ea typeface="Aptos" panose="020B0004020202020204" pitchFamily="34" charset="0"/>
                <a:cs typeface="Times New Roman" panose="02020603050405020304" pitchFamily="18" charset="0"/>
              </a:rPr>
              <a:t> do it um I mean technically you can and in my</a:t>
            </a:r>
          </a:p>
          <a:p>
            <a:pPr>
              <a:lnSpc>
                <a:spcPct val="107000"/>
              </a:lnSpc>
              <a:spcAft>
                <a:spcPts val="800"/>
              </a:spcAft>
            </a:pPr>
            <a:r>
              <a:rPr lang="en-IN" sz="1200" dirty="0">
                <a:effectLst/>
                <a:latin typeface="Aptos" panose="020B0004020202020204" pitchFamily="34" charset="0"/>
                <a:ea typeface="Aptos" panose="020B0004020202020204" pitchFamily="34" charset="0"/>
                <a:cs typeface="Times New Roman" panose="02020603050405020304" pitchFamily="18" charset="0"/>
              </a:rPr>
              <a:t>demo actually I've got an example of a uh a homemade Vector database like it's</a:t>
            </a:r>
          </a:p>
          <a:p>
            <a:pPr>
              <a:lnSpc>
                <a:spcPct val="107000"/>
              </a:lnSpc>
              <a:spcAft>
                <a:spcPts val="800"/>
              </a:spcAft>
            </a:pPr>
            <a:r>
              <a:rPr lang="en-IN" sz="1200" dirty="0">
                <a:effectLst/>
                <a:latin typeface="Aptos" panose="020B0004020202020204" pitchFamily="34" charset="0"/>
                <a:ea typeface="Aptos" panose="020B0004020202020204" pitchFamily="34" charset="0"/>
                <a:cs typeface="Times New Roman" panose="02020603050405020304" pitchFamily="18" charset="0"/>
              </a:rPr>
              <a:t>it does the job but you can use it locally it's really slow and really inefficient but it </a:t>
            </a:r>
            <a:r>
              <a:rPr lang="en-IN" sz="1200" dirty="0" err="1">
                <a:effectLst/>
                <a:latin typeface="Aptos" panose="020B0004020202020204" pitchFamily="34" charset="0"/>
                <a:ea typeface="Aptos" panose="020B0004020202020204" pitchFamily="34" charset="0"/>
                <a:cs typeface="Times New Roman" panose="02020603050405020304" pitchFamily="18" charset="0"/>
              </a:rPr>
              <a:t>it</a:t>
            </a:r>
            <a:r>
              <a:rPr lang="en-IN" sz="1200" dirty="0">
                <a:effectLst/>
                <a:latin typeface="Aptos" panose="020B0004020202020204" pitchFamily="34" charset="0"/>
                <a:ea typeface="Aptos" panose="020B0004020202020204" pitchFamily="34" charset="0"/>
                <a:cs typeface="Times New Roman" panose="02020603050405020304" pitchFamily="18" charset="0"/>
              </a:rPr>
              <a:t> does the job um</a:t>
            </a:r>
          </a:p>
          <a:p>
            <a:pPr>
              <a:lnSpc>
                <a:spcPct val="107000"/>
              </a:lnSpc>
              <a:spcAft>
                <a:spcPts val="800"/>
              </a:spcAft>
            </a:pPr>
            <a:r>
              <a:rPr lang="en-IN" sz="1200" dirty="0">
                <a:effectLst/>
                <a:latin typeface="Aptos" panose="020B0004020202020204" pitchFamily="34" charset="0"/>
                <a:ea typeface="Aptos" panose="020B0004020202020204" pitchFamily="34" charset="0"/>
                <a:cs typeface="Times New Roman" panose="02020603050405020304" pitchFamily="18" charset="0"/>
              </a:rPr>
              <a:t>you could store a vector in any database it doesn't need to be a vector database the problem is you can't efficiently</a:t>
            </a:r>
          </a:p>
          <a:p>
            <a:pPr>
              <a:lnSpc>
                <a:spcPct val="107000"/>
              </a:lnSpc>
              <a:spcAft>
                <a:spcPts val="800"/>
              </a:spcAft>
            </a:pPr>
            <a:r>
              <a:rPr lang="en-IN" sz="1200" dirty="0">
                <a:effectLst/>
                <a:latin typeface="Aptos" panose="020B0004020202020204" pitchFamily="34" charset="0"/>
                <a:ea typeface="Aptos" panose="020B0004020202020204" pitchFamily="34" charset="0"/>
                <a:cs typeface="Times New Roman" panose="02020603050405020304" pitchFamily="18" charset="0"/>
              </a:rPr>
              <a:t>search over it so you've got these um these vectors and the way we do the</a:t>
            </a:r>
          </a:p>
          <a:p>
            <a:pPr>
              <a:lnSpc>
                <a:spcPct val="107000"/>
              </a:lnSpc>
              <a:spcAft>
                <a:spcPts val="800"/>
              </a:spcAft>
            </a:pPr>
            <a:r>
              <a:rPr lang="en-IN" sz="1200" dirty="0">
                <a:effectLst/>
                <a:latin typeface="Aptos" panose="020B0004020202020204" pitchFamily="34" charset="0"/>
                <a:ea typeface="Aptos" panose="020B0004020202020204" pitchFamily="34" charset="0"/>
                <a:cs typeface="Times New Roman" panose="02020603050405020304" pitchFamily="18" charset="0"/>
              </a:rPr>
              <a:t>search is basically you know like I said with a map if you just draw a circle around it that's easy to do in two</a:t>
            </a:r>
          </a:p>
          <a:p>
            <a:pPr>
              <a:lnSpc>
                <a:spcPct val="107000"/>
              </a:lnSpc>
              <a:spcAft>
                <a:spcPts val="800"/>
              </a:spcAft>
            </a:pPr>
            <a:r>
              <a:rPr lang="en-IN" sz="1200" dirty="0">
                <a:effectLst/>
                <a:latin typeface="Aptos" panose="020B0004020202020204" pitchFamily="34" charset="0"/>
                <a:ea typeface="Aptos" panose="020B0004020202020204" pitchFamily="34" charset="0"/>
                <a:cs typeface="Times New Roman" panose="02020603050405020304" pitchFamily="18" charset="0"/>
              </a:rPr>
              <a:t>Dimensions but when we're talking about 1530 two dimensions that's actually</a:t>
            </a:r>
          </a:p>
          <a:p>
            <a:pPr>
              <a:lnSpc>
                <a:spcPct val="107000"/>
              </a:lnSpc>
              <a:spcAft>
                <a:spcPts val="800"/>
              </a:spcAft>
            </a:pPr>
            <a:r>
              <a:rPr lang="en-IN" sz="1200" dirty="0">
                <a:effectLst/>
                <a:latin typeface="Aptos" panose="020B0004020202020204" pitchFamily="34" charset="0"/>
                <a:ea typeface="Aptos" panose="020B0004020202020204" pitchFamily="34" charset="0"/>
                <a:cs typeface="Times New Roman" panose="02020603050405020304" pitchFamily="18" charset="0"/>
              </a:rPr>
              <a:t>quite a big calculation to work out like the positions of every single Dimension</a:t>
            </a:r>
          </a:p>
          <a:p>
            <a:pPr>
              <a:lnSpc>
                <a:spcPct val="107000"/>
              </a:lnSpc>
              <a:spcAft>
                <a:spcPts val="800"/>
              </a:spcAft>
            </a:pPr>
            <a:r>
              <a:rPr lang="en-IN" sz="1200" dirty="0">
                <a:effectLst/>
                <a:latin typeface="Aptos" panose="020B0004020202020204" pitchFamily="34" charset="0"/>
                <a:ea typeface="Aptos" panose="020B0004020202020204" pitchFamily="34" charset="0"/>
                <a:cs typeface="Times New Roman" panose="02020603050405020304" pitchFamily="18" charset="0"/>
              </a:rPr>
              <a:t>and then rank everything that we've got in the database and order it and sort it</a:t>
            </a:r>
          </a:p>
          <a:p>
            <a:pPr>
              <a:lnSpc>
                <a:spcPct val="107000"/>
              </a:lnSpc>
              <a:spcAft>
                <a:spcPts val="800"/>
              </a:spcAft>
            </a:pPr>
            <a:r>
              <a:rPr lang="en-IN" sz="1200" dirty="0">
                <a:effectLst/>
                <a:latin typeface="Aptos" panose="020B0004020202020204" pitchFamily="34" charset="0"/>
                <a:ea typeface="Aptos" panose="020B0004020202020204" pitchFamily="34" charset="0"/>
                <a:cs typeface="Times New Roman" panose="02020603050405020304" pitchFamily="18" charset="0"/>
              </a:rPr>
              <a:t>so the vector database actually most of the technology is on the </a:t>
            </a:r>
            <a:r>
              <a:rPr lang="en-IN" sz="1200" dirty="0" err="1">
                <a:effectLst/>
                <a:latin typeface="Aptos" panose="020B0004020202020204" pitchFamily="34" charset="0"/>
                <a:ea typeface="Aptos" panose="020B0004020202020204" pitchFamily="34" charset="0"/>
                <a:cs typeface="Times New Roman" panose="02020603050405020304" pitchFamily="18" charset="0"/>
              </a:rPr>
              <a:t>the</a:t>
            </a:r>
            <a:r>
              <a:rPr lang="en-IN" sz="1200" dirty="0">
                <a:effectLst/>
                <a:latin typeface="Aptos" panose="020B0004020202020204" pitchFamily="34" charset="0"/>
                <a:ea typeface="Aptos" panose="020B0004020202020204" pitchFamily="34" charset="0"/>
                <a:cs typeface="Times New Roman" panose="02020603050405020304" pitchFamily="18" charset="0"/>
              </a:rPr>
              <a:t> </a:t>
            </a:r>
            <a:r>
              <a:rPr lang="en-IN" sz="1200" dirty="0" err="1">
                <a:effectLst/>
                <a:latin typeface="Aptos" panose="020B0004020202020204" pitchFamily="34" charset="0"/>
                <a:ea typeface="Aptos" panose="020B0004020202020204" pitchFamily="34" charset="0"/>
                <a:cs typeface="Times New Roman" panose="02020603050405020304" pitchFamily="18" charset="0"/>
              </a:rPr>
              <a:t>the</a:t>
            </a:r>
            <a:r>
              <a:rPr lang="en-IN" sz="1200" dirty="0">
                <a:effectLst/>
                <a:latin typeface="Aptos" panose="020B0004020202020204" pitchFamily="34" charset="0"/>
                <a:ea typeface="Aptos" panose="020B0004020202020204" pitchFamily="34" charset="0"/>
                <a:cs typeface="Times New Roman" panose="02020603050405020304" pitchFamily="18" charset="0"/>
              </a:rPr>
              <a:t> like</a:t>
            </a:r>
          </a:p>
          <a:p>
            <a:pPr>
              <a:lnSpc>
                <a:spcPct val="107000"/>
              </a:lnSpc>
              <a:spcAft>
                <a:spcPts val="800"/>
              </a:spcAft>
            </a:pPr>
            <a:r>
              <a:rPr lang="en-IN" sz="1200" dirty="0">
                <a:effectLst/>
                <a:latin typeface="Aptos" panose="020B0004020202020204" pitchFamily="34" charset="0"/>
                <a:ea typeface="Aptos" panose="020B0004020202020204" pitchFamily="34" charset="0"/>
                <a:cs typeface="Times New Roman" panose="02020603050405020304" pitchFamily="18" charset="0"/>
              </a:rPr>
              <a:t>the similarity algorithm and the calculation and then ranking the results so when we say Vector database it's</a:t>
            </a:r>
          </a:p>
          <a:p>
            <a:pPr>
              <a:lnSpc>
                <a:spcPct val="107000"/>
              </a:lnSpc>
              <a:spcAft>
                <a:spcPts val="800"/>
              </a:spcAft>
            </a:pPr>
            <a:r>
              <a:rPr lang="en-IN" sz="1200" dirty="0">
                <a:effectLst/>
                <a:latin typeface="Aptos" panose="020B0004020202020204" pitchFamily="34" charset="0"/>
                <a:ea typeface="Aptos" panose="020B0004020202020204" pitchFamily="34" charset="0"/>
                <a:cs typeface="Times New Roman" panose="02020603050405020304" pitchFamily="18" charset="0"/>
              </a:rPr>
              <a:t>actually because you've got a special column type so you know previously you'd have you know a text Colum </a:t>
            </a:r>
            <a:r>
              <a:rPr lang="en-IN" sz="1200" dirty="0" err="1">
                <a:effectLst/>
                <a:latin typeface="Aptos" panose="020B0004020202020204" pitchFamily="34" charset="0"/>
                <a:ea typeface="Aptos" panose="020B0004020202020204" pitchFamily="34" charset="0"/>
                <a:cs typeface="Times New Roman" panose="02020603050405020304" pitchFamily="18" charset="0"/>
              </a:rPr>
              <a:t>colum</a:t>
            </a:r>
            <a:r>
              <a:rPr lang="en-IN" sz="1200" dirty="0">
                <a:effectLst/>
                <a:latin typeface="Aptos" panose="020B0004020202020204" pitchFamily="34" charset="0"/>
                <a:ea typeface="Aptos" panose="020B0004020202020204" pitchFamily="34" charset="0"/>
                <a:cs typeface="Times New Roman" panose="02020603050405020304" pitchFamily="18" charset="0"/>
              </a:rPr>
              <a:t> or for</a:t>
            </a:r>
          </a:p>
          <a:p>
            <a:pPr>
              <a:lnSpc>
                <a:spcPct val="107000"/>
              </a:lnSpc>
              <a:spcAft>
                <a:spcPts val="800"/>
              </a:spcAft>
            </a:pPr>
            <a:r>
              <a:rPr lang="en-IN" sz="1200" dirty="0">
                <a:effectLst/>
                <a:latin typeface="Aptos" panose="020B0004020202020204" pitchFamily="34" charset="0"/>
                <a:ea typeface="Aptos" panose="020B0004020202020204" pitchFamily="34" charset="0"/>
                <a:cs typeface="Times New Roman" panose="02020603050405020304" pitchFamily="18" charset="0"/>
              </a:rPr>
              <a:t>my price like that's a </a:t>
            </a:r>
            <a:r>
              <a:rPr lang="en-IN" sz="1200" dirty="0" err="1">
                <a:effectLst/>
                <a:latin typeface="Aptos" panose="020B0004020202020204" pitchFamily="34" charset="0"/>
                <a:ea typeface="Aptos" panose="020B0004020202020204" pitchFamily="34" charset="0"/>
                <a:cs typeface="Times New Roman" panose="02020603050405020304" pitchFamily="18" charset="0"/>
              </a:rPr>
              <a:t>a</a:t>
            </a:r>
            <a:r>
              <a:rPr lang="en-IN" sz="1200" dirty="0">
                <a:effectLst/>
                <a:latin typeface="Aptos" panose="020B0004020202020204" pitchFamily="34" charset="0"/>
                <a:ea typeface="Aptos" panose="020B0004020202020204" pitchFamily="34" charset="0"/>
                <a:cs typeface="Times New Roman" panose="02020603050405020304" pitchFamily="18" charset="0"/>
              </a:rPr>
              <a:t> number column um or like a currency column um and</a:t>
            </a:r>
          </a:p>
          <a:p>
            <a:pPr>
              <a:lnSpc>
                <a:spcPct val="107000"/>
              </a:lnSpc>
              <a:spcAft>
                <a:spcPts val="800"/>
              </a:spcAft>
            </a:pPr>
            <a:r>
              <a:rPr lang="en-IN" sz="1200" dirty="0">
                <a:effectLst/>
                <a:latin typeface="Aptos" panose="020B0004020202020204" pitchFamily="34" charset="0"/>
                <a:ea typeface="Aptos" panose="020B0004020202020204" pitchFamily="34" charset="0"/>
                <a:cs typeface="Times New Roman" panose="02020603050405020304" pitchFamily="18" charset="0"/>
              </a:rPr>
              <a:t>you've got a special new column type which is a vector and you've got an index which you can use to efficiently</a:t>
            </a:r>
          </a:p>
          <a:p>
            <a:pPr>
              <a:lnSpc>
                <a:spcPct val="107000"/>
              </a:lnSpc>
              <a:spcAft>
                <a:spcPts val="800"/>
              </a:spcAft>
            </a:pPr>
            <a:r>
              <a:rPr lang="en-IN" sz="1200" dirty="0">
                <a:effectLst/>
                <a:latin typeface="Aptos" panose="020B0004020202020204" pitchFamily="34" charset="0"/>
                <a:ea typeface="Aptos" panose="020B0004020202020204" pitchFamily="34" charset="0"/>
                <a:cs typeface="Times New Roman" panose="02020603050405020304" pitchFamily="18" charset="0"/>
              </a:rPr>
              <a:t>search over vectors um with different algorithms um some Vector databases also</a:t>
            </a:r>
          </a:p>
          <a:p>
            <a:pPr>
              <a:lnSpc>
                <a:spcPct val="107000"/>
              </a:lnSpc>
              <a:spcAft>
                <a:spcPts val="800"/>
              </a:spcAft>
            </a:pPr>
            <a:r>
              <a:rPr lang="en-IN" sz="1200" dirty="0">
                <a:effectLst/>
                <a:latin typeface="Aptos" panose="020B0004020202020204" pitchFamily="34" charset="0"/>
                <a:ea typeface="Aptos" panose="020B0004020202020204" pitchFamily="34" charset="0"/>
                <a:cs typeface="Times New Roman" panose="02020603050405020304" pitchFamily="18" charset="0"/>
              </a:rPr>
              <a:t>give you uh the ability to calculate the vectors like you don't have to do that</a:t>
            </a:r>
          </a:p>
          <a:p>
            <a:pPr>
              <a:lnSpc>
                <a:spcPct val="107000"/>
              </a:lnSpc>
              <a:spcAft>
                <a:spcPts val="800"/>
              </a:spcAft>
            </a:pPr>
            <a:r>
              <a:rPr lang="en-IN" sz="1200" dirty="0">
                <a:effectLst/>
                <a:latin typeface="Aptos" panose="020B0004020202020204" pitchFamily="34" charset="0"/>
                <a:ea typeface="Aptos" panose="020B0004020202020204" pitchFamily="34" charset="0"/>
                <a:cs typeface="Times New Roman" panose="02020603050405020304" pitchFamily="18" charset="0"/>
              </a:rPr>
              <a:t>it does that for you so it can talk to the AI model for you and </a:t>
            </a:r>
            <a:r>
              <a:rPr lang="en-IN" sz="1200" dirty="0" err="1">
                <a:effectLst/>
                <a:latin typeface="Aptos" panose="020B0004020202020204" pitchFamily="34" charset="0"/>
                <a:ea typeface="Aptos" panose="020B0004020202020204" pitchFamily="34" charset="0"/>
                <a:cs typeface="Times New Roman" panose="02020603050405020304" pitchFamily="18" charset="0"/>
              </a:rPr>
              <a:t>and</a:t>
            </a:r>
            <a:r>
              <a:rPr lang="en-IN" sz="1200" dirty="0">
                <a:effectLst/>
                <a:latin typeface="Aptos" panose="020B0004020202020204" pitchFamily="34" charset="0"/>
                <a:ea typeface="Aptos" panose="020B0004020202020204" pitchFamily="34" charset="0"/>
                <a:cs typeface="Times New Roman" panose="02020603050405020304" pitchFamily="18" charset="0"/>
              </a:rPr>
              <a:t> create </a:t>
            </a:r>
            <a:r>
              <a:rPr lang="en-IN" sz="1200" dirty="0" err="1">
                <a:effectLst/>
                <a:latin typeface="Aptos" panose="020B0004020202020204" pitchFamily="34" charset="0"/>
                <a:ea typeface="Aptos" panose="020B0004020202020204" pitchFamily="34" charset="0"/>
                <a:cs typeface="Times New Roman" panose="02020603050405020304" pitchFamily="18" charset="0"/>
              </a:rPr>
              <a:t>create</a:t>
            </a:r>
            <a:r>
              <a:rPr lang="en-IN" sz="1200" dirty="0">
                <a:effectLst/>
                <a:latin typeface="Aptos" panose="020B0004020202020204" pitchFamily="34" charset="0"/>
                <a:ea typeface="Aptos" panose="020B0004020202020204" pitchFamily="34" charset="0"/>
                <a:cs typeface="Times New Roman" panose="02020603050405020304" pitchFamily="18" charset="0"/>
              </a:rPr>
              <a:t> those numbers um or they've got</a:t>
            </a:r>
          </a:p>
          <a:p>
            <a:r>
              <a:rPr lang="en-IN" sz="1200" dirty="0">
                <a:effectLst/>
                <a:latin typeface="Aptos" panose="020B0004020202020204" pitchFamily="34" charset="0"/>
                <a:ea typeface="Aptos" panose="020B0004020202020204" pitchFamily="34" charset="0"/>
                <a:cs typeface="Times New Roman" panose="02020603050405020304" pitchFamily="18" charset="0"/>
              </a:rPr>
              <a:t>like additional algorithms to do search </a:t>
            </a:r>
            <a:r>
              <a:rPr lang="en-IN" sz="1200" dirty="0" err="1">
                <a:effectLst/>
                <a:latin typeface="Aptos" panose="020B0004020202020204" pitchFamily="34" charset="0"/>
                <a:ea typeface="Aptos" panose="020B0004020202020204" pitchFamily="34" charset="0"/>
                <a:cs typeface="Times New Roman" panose="02020603050405020304" pitchFamily="18" charset="0"/>
              </a:rPr>
              <a:t>search</a:t>
            </a:r>
            <a:r>
              <a:rPr lang="en-IN" sz="1200" dirty="0">
                <a:effectLst/>
                <a:latin typeface="Aptos" panose="020B0004020202020204" pitchFamily="34" charset="0"/>
                <a:ea typeface="Aptos" panose="020B0004020202020204" pitchFamily="34" charset="0"/>
                <a:cs typeface="Times New Roman" panose="02020603050405020304" pitchFamily="18" charset="0"/>
              </a:rPr>
              <a:t> and filtering</a:t>
            </a:r>
            <a:endParaRPr lang="en-US" b="1" dirty="0"/>
          </a:p>
          <a:p>
            <a:endParaRPr lang="en-IN" dirty="0"/>
          </a:p>
        </p:txBody>
      </p:sp>
      <p:sp>
        <p:nvSpPr>
          <p:cNvPr id="4" name="Slide Number Placeholder 3"/>
          <p:cNvSpPr>
            <a:spLocks noGrp="1"/>
          </p:cNvSpPr>
          <p:nvPr>
            <p:ph type="sldNum" sz="quarter" idx="5"/>
          </p:nvPr>
        </p:nvSpPr>
        <p:spPr/>
        <p:txBody>
          <a:bodyPr/>
          <a:lstStyle/>
          <a:p>
            <a:fld id="{72670EEC-715B-2744-AE42-AA068CE00492}" type="slidenum">
              <a:rPr lang="en-US" smtClean="0"/>
              <a:t>25</a:t>
            </a:fld>
            <a:endParaRPr lang="en-US"/>
          </a:p>
        </p:txBody>
      </p:sp>
    </p:spTree>
    <p:extLst>
      <p:ext uri="{BB962C8B-B14F-4D97-AF65-F5344CB8AC3E}">
        <p14:creationId xmlns:p14="http://schemas.microsoft.com/office/powerpoint/2010/main" val="207670773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8E5D5D-D8A0-310C-D50F-FD9020EE533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A173F16-3812-8CB9-610F-58AA7A55527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8CC76E0-98AE-D748-0D87-263D914C2CF6}"/>
              </a:ext>
            </a:extLst>
          </p:cNvPr>
          <p:cNvSpPr>
            <a:spLocks noGrp="1"/>
          </p:cNvSpPr>
          <p:nvPr>
            <p:ph type="body" idx="1"/>
          </p:nvPr>
        </p:nvSpPr>
        <p:spPr/>
        <p:txBody>
          <a:bodyPr/>
          <a:lstStyle/>
          <a:p>
            <a:r>
              <a:rPr lang="en-IN" sz="1100" dirty="0">
                <a:hlinkClick r:id="rId3"/>
              </a:rPr>
              <a:t>Azure OpenAI + AI Search (app-backend-iwzkudjoxfepe.azurewebsites.net)</a:t>
            </a:r>
            <a:r>
              <a:rPr lang="en-IN" sz="1100" dirty="0"/>
              <a:t> – prompt =&gt; </a:t>
            </a:r>
            <a:r>
              <a:rPr lang="en-US" sz="1100" b="0" i="0" dirty="0">
                <a:solidFill>
                  <a:srgbClr val="000000"/>
                </a:solidFill>
                <a:effectLst/>
                <a:latin typeface="Segoe UI" panose="020B0502040204020203" pitchFamily="34" charset="0"/>
              </a:rPr>
              <a:t>can you identify relation between stock price and stock market trends? </a:t>
            </a:r>
            <a:r>
              <a:rPr lang="en-US" sz="1100" b="0" i="0" dirty="0" err="1">
                <a:solidFill>
                  <a:srgbClr val="000000"/>
                </a:solidFill>
                <a:effectLst/>
                <a:latin typeface="Segoe UI" panose="020B0502040204020203" pitchFamily="34" charset="0"/>
              </a:rPr>
              <a:t>Whhat</a:t>
            </a:r>
            <a:r>
              <a:rPr lang="en-US" sz="1100" b="0" i="0" dirty="0">
                <a:solidFill>
                  <a:srgbClr val="000000"/>
                </a:solidFill>
                <a:effectLst/>
                <a:latin typeface="Segoe UI" panose="020B0502040204020203" pitchFamily="34" charset="0"/>
              </a:rPr>
              <a:t> is the correlation between oil and stock market?</a:t>
            </a:r>
            <a:endParaRPr lang="en-US" sz="850" dirty="0">
              <a:latin typeface="Segoe UI"/>
              <a:cs typeface="Segoe UI"/>
            </a:endParaRPr>
          </a:p>
          <a:p>
            <a:endParaRPr lang="en-US" sz="850" dirty="0">
              <a:latin typeface="Segoe UI"/>
              <a:cs typeface="Segoe UI"/>
            </a:endParaRPr>
          </a:p>
          <a:p>
            <a:endParaRPr lang="en-US" sz="850" dirty="0">
              <a:latin typeface="Segoe UI"/>
              <a:cs typeface="Segoe UI"/>
            </a:endParaRPr>
          </a:p>
          <a:p>
            <a:r>
              <a:rPr lang="en-US" sz="850" dirty="0">
                <a:latin typeface="Segoe UI"/>
                <a:cs typeface="Segoe UI"/>
              </a:rPr>
              <a:t>So far we've talked a lot about text. </a:t>
            </a:r>
            <a:endParaRPr lang="en-US" dirty="0"/>
          </a:p>
          <a:p>
            <a:r>
              <a:rPr lang="en-US" sz="850" dirty="0">
                <a:latin typeface="Segoe UI"/>
                <a:cs typeface="Segoe UI"/>
              </a:rPr>
              <a:t>Yes, you can have a text encoder and do vector similarity in text, that is very popular, but this also works on images, sounds, and other media types as long as you have an embedding model like a vector encoder. There are even some models that will mix multiple media types in the same vector space. </a:t>
            </a:r>
            <a:endParaRPr lang="en-US" sz="850" dirty="0">
              <a:cs typeface="Segoe UI"/>
            </a:endParaRPr>
          </a:p>
          <a:p>
            <a:r>
              <a:rPr lang="en-US" sz="850" dirty="0">
                <a:latin typeface="Segoe UI"/>
                <a:cs typeface="Segoe UI"/>
              </a:rPr>
              <a:t>For example, one of the capabilities of the Azure AI Vision Service is to map images and sentences into the same vector space, and because it's the same vector space, comparisons are meaningful, so you can do image-to-image search, or image-to-text search, and so on. </a:t>
            </a:r>
            <a:endParaRPr lang="en-US" sz="850" dirty="0">
              <a:cs typeface="Segoe UI"/>
            </a:endParaRPr>
          </a:p>
          <a:p>
            <a:r>
              <a:rPr lang="en-US" sz="850" dirty="0">
                <a:latin typeface="Segoe UI"/>
                <a:cs typeface="Segoe UI"/>
              </a:rPr>
              <a:t>Again, similarity means all the same vectors are changing, is applicable to this scenario. Finally, we're seeing this emerging pattern, this is very old/very new, but in a world where you can search for pictures and then you can use GPT-4 Turbo with Vision to understand the picture. You pretty much can do RAG on pictures too, like you can read a chart, for example, and interpret what's going on</a:t>
            </a:r>
          </a:p>
          <a:p>
            <a:endParaRPr lang="en-US" sz="850" dirty="0">
              <a:latin typeface="Segoe UI"/>
              <a:cs typeface="Segoe UI"/>
            </a:endParaRPr>
          </a:p>
          <a:p>
            <a:r>
              <a:rPr lang="en-US" sz="850" dirty="0">
                <a:latin typeface="Segoe UI"/>
                <a:cs typeface="Segoe UI"/>
              </a:rPr>
              <a:t>// Demo: Notebook, RAG app with vision enabled</a:t>
            </a:r>
          </a:p>
          <a:p>
            <a:endParaRPr lang="en-US" sz="850" dirty="0">
              <a:latin typeface="Segoe UI"/>
              <a:cs typeface="Segoe UI"/>
            </a:endParaRPr>
          </a:p>
          <a:p>
            <a:r>
              <a:rPr lang="en-US" sz="850" b="1" dirty="0">
                <a:latin typeface="Segoe UI"/>
                <a:cs typeface="Segoe UI"/>
              </a:rPr>
              <a:t>Data and AI talk:</a:t>
            </a:r>
          </a:p>
          <a:p>
            <a:endParaRPr lang="en-US" sz="850" b="1" dirty="0">
              <a:latin typeface="Segoe UI"/>
              <a:cs typeface="Segoe UI"/>
            </a:endParaRPr>
          </a:p>
          <a:p>
            <a:pPr>
              <a:lnSpc>
                <a:spcPct val="107000"/>
              </a:lnSpc>
              <a:spcAft>
                <a:spcPts val="800"/>
              </a:spcAft>
              <a:tabLst>
                <a:tab pos="5731510" algn="r"/>
              </a:tabLst>
            </a:pPr>
            <a:r>
              <a:rPr lang="en-IN" sz="1800" dirty="0">
                <a:effectLst/>
                <a:latin typeface="Aptos" panose="020B0004020202020204" pitchFamily="34" charset="0"/>
                <a:ea typeface="Aptos" panose="020B0004020202020204" pitchFamily="34" charset="0"/>
                <a:cs typeface="Times New Roman" panose="02020603050405020304" pitchFamily="18" charset="0"/>
              </a:rPr>
              <a:t>You can also do multimodal Vector Search and this is where things get pretty </a:t>
            </a:r>
            <a:r>
              <a:rPr lang="en-IN" sz="1800" dirty="0" err="1">
                <a:effectLst/>
                <a:latin typeface="Aptos" panose="020B0004020202020204" pitchFamily="34" charset="0"/>
                <a:ea typeface="Aptos" panose="020B0004020202020204" pitchFamily="34" charset="0"/>
                <a:cs typeface="Times New Roman" panose="02020603050405020304" pitchFamily="18" charset="0"/>
              </a:rPr>
              <a:t>pretty</a:t>
            </a:r>
            <a:r>
              <a:rPr lang="en-IN" sz="1800" dirty="0">
                <a:effectLst/>
                <a:latin typeface="Aptos" panose="020B0004020202020204" pitchFamily="34" charset="0"/>
                <a:ea typeface="Aptos" panose="020B0004020202020204" pitchFamily="34" charset="0"/>
                <a:cs typeface="Times New Roman" panose="02020603050405020304" pitchFamily="18" charset="0"/>
              </a:rPr>
              <a:t> amazing.</a:t>
            </a:r>
          </a:p>
          <a:p>
            <a:pPr>
              <a:lnSpc>
                <a:spcPct val="107000"/>
              </a:lnSpc>
              <a:spcAft>
                <a:spcPts val="800"/>
              </a:spcAft>
              <a:tabLst>
                <a:tab pos="5731510" algn="r"/>
              </a:tabLst>
            </a:pPr>
            <a:r>
              <a:rPr lang="en-IN" sz="1800" dirty="0">
                <a:effectLst/>
                <a:latin typeface="Aptos" panose="020B0004020202020204" pitchFamily="34" charset="0"/>
                <a:ea typeface="Aptos" panose="020B0004020202020204" pitchFamily="34" charset="0"/>
                <a:cs typeface="Times New Roman" panose="02020603050405020304" pitchFamily="18" charset="0"/>
              </a:rPr>
              <a:t>So let me show you a demo of this one, so I've included in.</a:t>
            </a:r>
          </a:p>
          <a:p>
            <a:pPr>
              <a:lnSpc>
                <a:spcPct val="107000"/>
              </a:lnSpc>
              <a:spcAft>
                <a:spcPts val="800"/>
              </a:spcAft>
              <a:tabLst>
                <a:tab pos="5731510" algn="r"/>
              </a:tabLst>
            </a:pPr>
            <a:r>
              <a:rPr lang="en-IN" sz="1800" dirty="0">
                <a:effectLst/>
                <a:latin typeface="Aptos" panose="020B0004020202020204" pitchFamily="34" charset="0"/>
                <a:ea typeface="Aptos" panose="020B0004020202020204" pitchFamily="34" charset="0"/>
                <a:cs typeface="Times New Roman" panose="02020603050405020304" pitchFamily="18" charset="0"/>
              </a:rPr>
              <a:t>I've included in the demo.</a:t>
            </a:r>
          </a:p>
          <a:p>
            <a:pPr>
              <a:lnSpc>
                <a:spcPct val="107000"/>
              </a:lnSpc>
              <a:spcAft>
                <a:spcPts val="800"/>
              </a:spcAft>
              <a:tabLst>
                <a:tab pos="5731510" algn="r"/>
              </a:tabLst>
            </a:pPr>
            <a:r>
              <a:rPr lang="en-IN" sz="1800" dirty="0">
                <a:effectLst/>
                <a:latin typeface="Aptos" panose="020B0004020202020204" pitchFamily="34" charset="0"/>
                <a:ea typeface="Aptos" panose="020B0004020202020204" pitchFamily="34" charset="0"/>
                <a:cs typeface="Times New Roman" panose="02020603050405020304" pitchFamily="18" charset="0"/>
              </a:rPr>
              <a:t>Uh, GPT, visions, support, and let's clear this.</a:t>
            </a:r>
          </a:p>
          <a:p>
            <a:pPr>
              <a:lnSpc>
                <a:spcPct val="107000"/>
              </a:lnSpc>
              <a:spcAft>
                <a:spcPts val="800"/>
              </a:spcAft>
              <a:tabLst>
                <a:tab pos="5731510" algn="r"/>
              </a:tabLst>
            </a:pPr>
            <a:r>
              <a:rPr lang="en-IN" sz="1800" dirty="0">
                <a:effectLst/>
                <a:latin typeface="Aptos" panose="020B0004020202020204" pitchFamily="34" charset="0"/>
                <a:ea typeface="Aptos" panose="020B0004020202020204" pitchFamily="34" charset="0"/>
                <a:cs typeface="Times New Roman" panose="02020603050405020304" pitchFamily="18" charset="0"/>
              </a:rPr>
              <a:t>And one of the documents I gave AI search, uh, was a PDF that had a bunch of company documents information on it, as well as some graphs and some reports.</a:t>
            </a:r>
          </a:p>
          <a:p>
            <a:pPr>
              <a:lnSpc>
                <a:spcPct val="107000"/>
              </a:lnSpc>
              <a:spcAft>
                <a:spcPts val="800"/>
              </a:spcAft>
              <a:tabLst>
                <a:tab pos="5731510" algn="r"/>
              </a:tabLst>
            </a:pPr>
            <a:r>
              <a:rPr lang="en-IN" sz="1800" dirty="0">
                <a:effectLst/>
                <a:latin typeface="Aptos" panose="020B0004020202020204" pitchFamily="34" charset="0"/>
                <a:ea typeface="Aptos" panose="020B0004020202020204" pitchFamily="34" charset="0"/>
                <a:cs typeface="Times New Roman" panose="02020603050405020304" pitchFamily="18" charset="0"/>
              </a:rPr>
              <a:t>And </a:t>
            </a:r>
            <a:r>
              <a:rPr lang="en-IN" sz="1800" dirty="0" err="1">
                <a:effectLst/>
                <a:latin typeface="Aptos" panose="020B0004020202020204" pitchFamily="34" charset="0"/>
                <a:ea typeface="Aptos" panose="020B0004020202020204" pitchFamily="34" charset="0"/>
                <a:cs typeface="Times New Roman" panose="02020603050405020304" pitchFamily="18" charset="0"/>
              </a:rPr>
              <a:t>and</a:t>
            </a:r>
            <a:r>
              <a:rPr lang="en-IN" sz="1800" dirty="0">
                <a:effectLst/>
                <a:latin typeface="Aptos" panose="020B0004020202020204" pitchFamily="34" charset="0"/>
                <a:ea typeface="Aptos" panose="020B0004020202020204" pitchFamily="34" charset="0"/>
                <a:cs typeface="Times New Roman" panose="02020603050405020304" pitchFamily="18" charset="0"/>
              </a:rPr>
              <a:t> it's indexed that for me and it's looked at the graphs for me.</a:t>
            </a:r>
          </a:p>
          <a:p>
            <a:pPr>
              <a:lnSpc>
                <a:spcPct val="107000"/>
              </a:lnSpc>
              <a:spcAft>
                <a:spcPts val="800"/>
              </a:spcAft>
              <a:tabLst>
                <a:tab pos="5731510" algn="r"/>
              </a:tabLst>
            </a:pPr>
            <a:r>
              <a:rPr lang="en-IN" sz="1800" dirty="0">
                <a:effectLst/>
                <a:latin typeface="Aptos" panose="020B0004020202020204" pitchFamily="34" charset="0"/>
                <a:ea typeface="Aptos" panose="020B0004020202020204" pitchFamily="34" charset="0"/>
                <a:cs typeface="Times New Roman" panose="02020603050405020304" pitchFamily="18" charset="0"/>
              </a:rPr>
              <a:t>So when I'm doing a search, I can actually ask to get questions like.</a:t>
            </a:r>
          </a:p>
          <a:p>
            <a:pPr>
              <a:lnSpc>
                <a:spcPct val="107000"/>
              </a:lnSpc>
              <a:spcAft>
                <a:spcPts val="800"/>
              </a:spcAft>
              <a:tabLst>
                <a:tab pos="5731510" algn="r"/>
              </a:tabLst>
            </a:pPr>
            <a:r>
              <a:rPr lang="en-IN" sz="1800" dirty="0">
                <a:effectLst/>
                <a:latin typeface="Aptos" panose="020B0004020202020204" pitchFamily="34" charset="0"/>
                <a:ea typeface="Aptos" panose="020B0004020202020204" pitchFamily="34" charset="0"/>
                <a:cs typeface="Times New Roman" panose="02020603050405020304" pitchFamily="18" charset="0"/>
              </a:rPr>
              <a:t>Is there a correlation between oil prices and stock market trends and it's going to not just look at the text in the document, but actually what images were in the document and what meaning did they have?</a:t>
            </a:r>
          </a:p>
          <a:p>
            <a:pPr>
              <a:lnSpc>
                <a:spcPct val="107000"/>
              </a:lnSpc>
              <a:spcAft>
                <a:spcPts val="800"/>
              </a:spcAft>
              <a:tabLst>
                <a:tab pos="5731510" algn="r"/>
              </a:tabLst>
            </a:pPr>
            <a:r>
              <a:rPr lang="en-IN" sz="1800" dirty="0">
                <a:effectLst/>
                <a:latin typeface="Aptos" panose="020B0004020202020204" pitchFamily="34" charset="0"/>
                <a:ea typeface="Aptos" panose="020B0004020202020204" pitchFamily="34" charset="0"/>
                <a:cs typeface="Times New Roman" panose="02020603050405020304" pitchFamily="18" charset="0"/>
              </a:rPr>
              <a:t>And it's done that because the GPT, the embeddings models the newer ones, especially GPT 40.</a:t>
            </a:r>
          </a:p>
          <a:p>
            <a:pPr>
              <a:lnSpc>
                <a:spcPct val="107000"/>
              </a:lnSpc>
              <a:spcAft>
                <a:spcPts val="800"/>
              </a:spcAft>
              <a:tabLst>
                <a:tab pos="5731510" algn="r"/>
              </a:tabLst>
            </a:pPr>
            <a:r>
              <a:rPr lang="en-IN" sz="1800" dirty="0">
                <a:effectLst/>
                <a:latin typeface="Aptos" panose="020B0004020202020204" pitchFamily="34" charset="0"/>
                <a:ea typeface="Aptos" panose="020B0004020202020204" pitchFamily="34" charset="0"/>
                <a:cs typeface="Times New Roman" panose="02020603050405020304" pitchFamily="18" charset="0"/>
              </a:rPr>
              <a:t>So 4 O is the one that came out just a few months ago, and you can give that and images and it can infer a lot of meaning from the images.</a:t>
            </a:r>
          </a:p>
          <a:p>
            <a:pPr>
              <a:lnSpc>
                <a:spcPct val="107000"/>
              </a:lnSpc>
              <a:spcAft>
                <a:spcPts val="800"/>
              </a:spcAft>
              <a:tabLst>
                <a:tab pos="5731510" algn="r"/>
              </a:tabLst>
            </a:pPr>
            <a:r>
              <a:rPr lang="en-IN" sz="1800" dirty="0">
                <a:effectLst/>
                <a:latin typeface="Aptos" panose="020B0004020202020204" pitchFamily="34" charset="0"/>
                <a:ea typeface="Aptos" panose="020B0004020202020204" pitchFamily="34" charset="0"/>
                <a:cs typeface="Times New Roman" panose="02020603050405020304" pitchFamily="18" charset="0"/>
              </a:rPr>
              <a:t>So it's saying to me, OK, yes, there's a correlation between those two things.</a:t>
            </a:r>
          </a:p>
          <a:p>
            <a:pPr>
              <a:lnSpc>
                <a:spcPct val="107000"/>
              </a:lnSpc>
              <a:spcAft>
                <a:spcPts val="800"/>
              </a:spcAft>
              <a:tabLst>
                <a:tab pos="5731510" algn="r"/>
              </a:tabLst>
            </a:pPr>
            <a:r>
              <a:rPr lang="en-IN" sz="1800" dirty="0">
                <a:effectLst/>
                <a:latin typeface="Aptos" panose="020B0004020202020204" pitchFamily="34" charset="0"/>
                <a:ea typeface="Aptos" panose="020B0004020202020204" pitchFamily="34" charset="0"/>
                <a:cs typeface="Times New Roman" panose="02020603050405020304" pitchFamily="18" charset="0"/>
              </a:rPr>
              <a:t>Specifically, the correlation between oil prices and the S&amp;P 500 is .6, and it's found that because it's found this picture, umm, as part of one of the PDFs that I uploaded and it indexed that it </a:t>
            </a:r>
            <a:r>
              <a:rPr lang="en-IN" sz="1800" dirty="0" err="1">
                <a:effectLst/>
                <a:latin typeface="Aptos" panose="020B0004020202020204" pitchFamily="34" charset="0"/>
                <a:ea typeface="Aptos" panose="020B0004020202020204" pitchFamily="34" charset="0"/>
                <a:cs typeface="Times New Roman" panose="02020603050405020304" pitchFamily="18" charset="0"/>
              </a:rPr>
              <a:t>it</a:t>
            </a:r>
            <a:r>
              <a:rPr lang="en-IN" sz="1800" dirty="0">
                <a:effectLst/>
                <a:latin typeface="Aptos" panose="020B0004020202020204" pitchFamily="34" charset="0"/>
                <a:ea typeface="Aptos" panose="020B0004020202020204" pitchFamily="34" charset="0"/>
                <a:cs typeface="Times New Roman" panose="02020603050405020304" pitchFamily="18" charset="0"/>
              </a:rPr>
              <a:t> read the table and it did some processing of the image and then it worked out like oil here and S&amp;P 500.</a:t>
            </a:r>
          </a:p>
          <a:p>
            <a:pPr>
              <a:lnSpc>
                <a:spcPct val="107000"/>
              </a:lnSpc>
              <a:spcAft>
                <a:spcPts val="800"/>
              </a:spcAft>
              <a:tabLst>
                <a:tab pos="5731510" algn="r"/>
              </a:tabLst>
            </a:pPr>
            <a:r>
              <a:rPr lang="en-IN" sz="1800" dirty="0">
                <a:effectLst/>
                <a:latin typeface="Aptos" panose="020B0004020202020204" pitchFamily="34" charset="0"/>
                <a:ea typeface="Aptos" panose="020B0004020202020204" pitchFamily="34" charset="0"/>
                <a:cs typeface="Times New Roman" panose="02020603050405020304" pitchFamily="18" charset="0"/>
              </a:rPr>
              <a:t>Here is 0.6 in the table and it's given me an answer like that's not, that's not text I've given it.</a:t>
            </a:r>
          </a:p>
          <a:p>
            <a:pPr>
              <a:lnSpc>
                <a:spcPct val="107000"/>
              </a:lnSpc>
              <a:spcAft>
                <a:spcPts val="800"/>
              </a:spcAft>
              <a:tabLst>
                <a:tab pos="5731510" algn="r"/>
              </a:tabLst>
            </a:pPr>
            <a:r>
              <a:rPr lang="en-IN" sz="1800" dirty="0">
                <a:effectLst/>
                <a:latin typeface="Aptos" panose="020B0004020202020204" pitchFamily="34" charset="0"/>
                <a:ea typeface="Aptos" panose="020B0004020202020204" pitchFamily="34" charset="0"/>
                <a:cs typeface="Times New Roman" panose="02020603050405020304" pitchFamily="18" charset="0"/>
              </a:rPr>
              <a:t>That's a picture.</a:t>
            </a:r>
          </a:p>
          <a:p>
            <a:pPr>
              <a:lnSpc>
                <a:spcPct val="107000"/>
              </a:lnSpc>
              <a:spcAft>
                <a:spcPts val="800"/>
              </a:spcAft>
              <a:tabLst>
                <a:tab pos="5731510" algn="r"/>
              </a:tabLst>
            </a:pPr>
            <a:r>
              <a:rPr lang="en-IN" sz="1800" dirty="0">
                <a:effectLst/>
                <a:latin typeface="Aptos" panose="020B0004020202020204" pitchFamily="34" charset="0"/>
                <a:ea typeface="Aptos" panose="020B0004020202020204" pitchFamily="34" charset="0"/>
                <a:cs typeface="Times New Roman" panose="02020603050405020304" pitchFamily="18" charset="0"/>
              </a:rPr>
              <a:t> </a:t>
            </a:r>
          </a:p>
          <a:p>
            <a:pPr>
              <a:lnSpc>
                <a:spcPct val="107000"/>
              </a:lnSpc>
              <a:spcAft>
                <a:spcPts val="800"/>
              </a:spcAft>
              <a:tabLst>
                <a:tab pos="5731510" algn="r"/>
              </a:tabLst>
            </a:pPr>
            <a:r>
              <a:rPr lang="en-IN" sz="1800" dirty="0">
                <a:effectLst/>
                <a:latin typeface="Aptos" panose="020B0004020202020204" pitchFamily="34" charset="0"/>
                <a:ea typeface="Aptos" panose="020B0004020202020204" pitchFamily="34" charset="0"/>
                <a:cs typeface="Times New Roman" panose="02020603050405020304" pitchFamily="18" charset="0"/>
              </a:rPr>
              <a:t>t's a screen shot of a table and it's read that as paused it and it's included that in its thought process, and it's included that in the search results.</a:t>
            </a:r>
          </a:p>
          <a:p>
            <a:pPr>
              <a:lnSpc>
                <a:spcPct val="107000"/>
              </a:lnSpc>
              <a:spcAft>
                <a:spcPts val="800"/>
              </a:spcAft>
              <a:tabLst>
                <a:tab pos="5731510" algn="r"/>
              </a:tabLst>
            </a:pPr>
            <a:r>
              <a:rPr lang="en-IN" sz="1800" dirty="0">
                <a:effectLst/>
                <a:latin typeface="Aptos" panose="020B0004020202020204" pitchFamily="34" charset="0"/>
                <a:ea typeface="Aptos" panose="020B0004020202020204" pitchFamily="34" charset="0"/>
                <a:cs typeface="Times New Roman" panose="02020603050405020304" pitchFamily="18" charset="0"/>
              </a:rPr>
              <a:t>So that's great for when people have got documents that have got maps, charts, diagrams, they've got slides for example, or they've got and even does sound and video as well and </a:t>
            </a:r>
            <a:r>
              <a:rPr lang="en-IN" sz="1800" dirty="0" err="1">
                <a:effectLst/>
                <a:latin typeface="Aptos" panose="020B0004020202020204" pitchFamily="34" charset="0"/>
                <a:ea typeface="Aptos" panose="020B0004020202020204" pitchFamily="34" charset="0"/>
                <a:cs typeface="Times New Roman" panose="02020603050405020304" pitchFamily="18" charset="0"/>
              </a:rPr>
              <a:t>and</a:t>
            </a:r>
            <a:r>
              <a:rPr lang="en-IN" sz="1800" dirty="0">
                <a:effectLst/>
                <a:latin typeface="Aptos" panose="020B0004020202020204" pitchFamily="34" charset="0"/>
                <a:ea typeface="Aptos" panose="020B0004020202020204" pitchFamily="34" charset="0"/>
                <a:cs typeface="Times New Roman" panose="02020603050405020304" pitchFamily="18" charset="0"/>
              </a:rPr>
              <a:t> a great capability is in that in Azure cognitive services, there's a bunch of additional functionality that's built on top of GPT so that we can do some sort of preprocessing of things like the tables and the images to improve the quality and the parsing from the PDF.</a:t>
            </a:r>
          </a:p>
          <a:p>
            <a:pPr>
              <a:lnSpc>
                <a:spcPct val="107000"/>
              </a:lnSpc>
              <a:spcAft>
                <a:spcPts val="800"/>
              </a:spcAft>
              <a:tabLst>
                <a:tab pos="5731510" algn="r"/>
              </a:tabLst>
            </a:pPr>
            <a:r>
              <a:rPr lang="en-IN" sz="1800" dirty="0">
                <a:effectLst/>
                <a:latin typeface="Aptos" panose="020B0004020202020204" pitchFamily="34" charset="0"/>
                <a:ea typeface="Aptos" panose="020B0004020202020204" pitchFamily="34" charset="0"/>
                <a:cs typeface="Times New Roman" panose="02020603050405020304" pitchFamily="18" charset="0"/>
              </a:rPr>
              <a:t>Which massively improves the quality of the search result.</a:t>
            </a:r>
          </a:p>
          <a:p>
            <a:endParaRPr lang="en-US" sz="850" b="1" dirty="0">
              <a:latin typeface="Segoe UI"/>
              <a:cs typeface="Segoe UI"/>
            </a:endParaRPr>
          </a:p>
        </p:txBody>
      </p:sp>
      <p:sp>
        <p:nvSpPr>
          <p:cNvPr id="4" name="Header Placeholder 3">
            <a:extLst>
              <a:ext uri="{FF2B5EF4-FFF2-40B4-BE49-F238E27FC236}">
                <a16:creationId xmlns:a16="http://schemas.microsoft.com/office/drawing/2014/main" id="{3F8AAB17-4437-043A-34BE-49A5E5A29540}"/>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8D45A59E-968C-7D39-DEAC-EEBF6770D224}"/>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0823222B-5768-F031-61E6-64009A8A767D}"/>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9/19/2024 1:23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F9E4A26D-665C-B378-5717-B762FB3D80FE}"/>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6026496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6A5CAF-3257-C7EC-DD1E-6FF84200CEB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23B771-1D37-AD6C-2999-C6445FDC3A5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2DD3248-0C42-E2BC-F543-4F9FCFEA3539}"/>
              </a:ext>
            </a:extLst>
          </p:cNvPr>
          <p:cNvSpPr>
            <a:spLocks noGrp="1"/>
          </p:cNvSpPr>
          <p:nvPr>
            <p:ph type="body" idx="1"/>
          </p:nvPr>
        </p:nvSpPr>
        <p:spPr/>
        <p:txBody>
          <a:bodyPr/>
          <a:lstStyle/>
          <a:p>
            <a:r>
              <a:rPr lang="en-US" dirty="0"/>
              <a:t>Show </a:t>
            </a:r>
            <a:r>
              <a:rPr lang="en-US" dirty="0" err="1"/>
              <a:t>search_relevance.ipnyb</a:t>
            </a:r>
            <a:endParaRPr lang="en-US" dirty="0"/>
          </a:p>
          <a:p>
            <a:endParaRPr lang="en-US" dirty="0"/>
          </a:p>
          <a:p>
            <a:endParaRPr lang="en-US" dirty="0"/>
          </a:p>
          <a:p>
            <a:r>
              <a:rPr lang="en-US" dirty="0"/>
              <a:t>For optimal results, we need more than just vector search: we need a full hybrid search. That means that we do a vector search with the embedding, we do a full-text search with the keywords, we merge those results with an algorithm, and then finally, we apply a re-ranking model that sorts the results according to the user query. That re-ranking model is called "semantic ranker" in Azure AI search, and it's based on the same ranking technology used by Bing search. </a:t>
            </a:r>
          </a:p>
          <a:p>
            <a:endParaRPr lang="en-US" dirty="0"/>
          </a:p>
          <a:p>
            <a:r>
              <a:rPr lang="en-US" dirty="0"/>
              <a:t>// Demo: The best way to see the differences between search retrieval strategies is to see it for yourself. Let's go through this notebook.</a:t>
            </a:r>
          </a:p>
          <a:p>
            <a:r>
              <a:rPr lang="en-US" dirty="0"/>
              <a:t>// Run cells, explaining each one.</a:t>
            </a:r>
          </a:p>
          <a:p>
            <a:endParaRPr lang="en-US" dirty="0"/>
          </a:p>
          <a:p>
            <a:pPr>
              <a:lnSpc>
                <a:spcPct val="107000"/>
              </a:lnSpc>
              <a:spcAft>
                <a:spcPts val="800"/>
              </a:spcAft>
            </a:pPr>
            <a:r>
              <a:rPr lang="en-US" b="1" dirty="0"/>
              <a:t>Some more notes:   </a:t>
            </a:r>
            <a:r>
              <a:rPr lang="en-IN" sz="1800" dirty="0">
                <a:effectLst/>
                <a:latin typeface="Aptos" panose="020B0004020202020204" pitchFamily="34" charset="0"/>
                <a:ea typeface="Aptos" panose="020B0004020202020204" pitchFamily="34" charset="0"/>
                <a:cs typeface="Times New Roman" panose="02020603050405020304" pitchFamily="18" charset="0"/>
              </a:rPr>
              <a:t>keywords uh and I have done this for my for my demo app so uh we do a keyword search so the keywords in here probably</a:t>
            </a:r>
          </a:p>
          <a:p>
            <a:pPr>
              <a:lnSpc>
                <a:spcPct val="107000"/>
              </a:lnSpc>
              <a:spcAft>
                <a:spcPts val="800"/>
              </a:spcAft>
            </a:pPr>
            <a:r>
              <a:rPr lang="en-IN" sz="1800" dirty="0">
                <a:effectLst/>
                <a:latin typeface="Aptos" panose="020B0004020202020204" pitchFamily="34" charset="0"/>
                <a:ea typeface="Aptos" panose="020B0004020202020204" pitchFamily="34" charset="0"/>
                <a:cs typeface="Times New Roman" panose="02020603050405020304" pitchFamily="18" charset="0"/>
              </a:rPr>
              <a:t>would be Bahamas I think that's the most important part of my keyword search is I've specified specifically Bahamas and</a:t>
            </a:r>
          </a:p>
          <a:p>
            <a:pPr>
              <a:lnSpc>
                <a:spcPct val="107000"/>
              </a:lnSpc>
              <a:spcAft>
                <a:spcPts val="800"/>
              </a:spcAft>
            </a:pPr>
            <a:r>
              <a:rPr lang="en-IN" sz="1800" dirty="0">
                <a:effectLst/>
                <a:latin typeface="Aptos" panose="020B0004020202020204" pitchFamily="34" charset="0"/>
                <a:ea typeface="Aptos" panose="020B0004020202020204" pitchFamily="34" charset="0"/>
                <a:cs typeface="Times New Roman" panose="02020603050405020304" pitchFamily="18" charset="0"/>
              </a:rPr>
              <a:t>then we can do a vector search like a similarity search and those are probably going to come up with different things</a:t>
            </a:r>
          </a:p>
          <a:p>
            <a:pPr>
              <a:lnSpc>
                <a:spcPct val="107000"/>
              </a:lnSpc>
              <a:spcAft>
                <a:spcPts val="800"/>
              </a:spcAft>
            </a:pPr>
            <a:r>
              <a:rPr lang="en-IN" sz="1800" dirty="0">
                <a:effectLst/>
                <a:latin typeface="Aptos" panose="020B0004020202020204" pitchFamily="34" charset="0"/>
                <a:ea typeface="Aptos" panose="020B0004020202020204" pitchFamily="34" charset="0"/>
                <a:cs typeface="Times New Roman" panose="02020603050405020304" pitchFamily="18" charset="0"/>
              </a:rPr>
              <a:t>because the keyword search would say Okay um I found one thing that has</a:t>
            </a:r>
          </a:p>
          <a:p>
            <a:pPr>
              <a:lnSpc>
                <a:spcPct val="107000"/>
              </a:lnSpc>
              <a:spcAft>
                <a:spcPts val="800"/>
              </a:spcAft>
            </a:pPr>
            <a:r>
              <a:rPr lang="en-IN" sz="1800" dirty="0">
                <a:effectLst/>
                <a:latin typeface="Aptos" panose="020B0004020202020204" pitchFamily="34" charset="0"/>
                <a:ea typeface="Aptos" panose="020B0004020202020204" pitchFamily="34" charset="0"/>
                <a:cs typeface="Times New Roman" panose="02020603050405020304" pitchFamily="18" charset="0"/>
              </a:rPr>
              <a:t>Bahamas in it um so like I'm going to match that pretty high um and that's</a:t>
            </a:r>
          </a:p>
          <a:p>
            <a:pPr>
              <a:lnSpc>
                <a:spcPct val="107000"/>
              </a:lnSpc>
              <a:spcAft>
                <a:spcPts val="800"/>
              </a:spcAft>
            </a:pPr>
            <a:r>
              <a:rPr lang="en-IN" sz="1800" dirty="0">
                <a:effectLst/>
                <a:latin typeface="Aptos" panose="020B0004020202020204" pitchFamily="34" charset="0"/>
                <a:ea typeface="Aptos" panose="020B0004020202020204" pitchFamily="34" charset="0"/>
                <a:cs typeface="Times New Roman" panose="02020603050405020304" pitchFamily="18" charset="0"/>
              </a:rPr>
              <a:t>like scuba diving in the Bahamas like that's a good result uh the vector search would come back and say okay</a:t>
            </a:r>
          </a:p>
          <a:p>
            <a:pPr>
              <a:lnSpc>
                <a:spcPct val="107000"/>
              </a:lnSpc>
              <a:spcAft>
                <a:spcPts val="800"/>
              </a:spcAft>
            </a:pPr>
            <a:r>
              <a:rPr lang="en-IN" sz="1800" dirty="0">
                <a:effectLst/>
                <a:latin typeface="Aptos" panose="020B0004020202020204" pitchFamily="34" charset="0"/>
                <a:ea typeface="Aptos" panose="020B0004020202020204" pitchFamily="34" charset="0"/>
                <a:cs typeface="Times New Roman" panose="02020603050405020304" pitchFamily="18" charset="0"/>
              </a:rPr>
              <a:t>here's some similar things and it doesn't know it </a:t>
            </a:r>
            <a:r>
              <a:rPr lang="en-IN" sz="1800" dirty="0" err="1">
                <a:effectLst/>
                <a:latin typeface="Aptos" panose="020B0004020202020204" pitchFamily="34" charset="0"/>
                <a:ea typeface="Aptos" panose="020B0004020202020204" pitchFamily="34" charset="0"/>
                <a:cs typeface="Times New Roman" panose="02020603050405020304" pitchFamily="18" charset="0"/>
              </a:rPr>
              <a:t>it</a:t>
            </a:r>
            <a:r>
              <a:rPr lang="en-IN" sz="1800" dirty="0">
                <a:effectLst/>
                <a:latin typeface="Aptos" panose="020B0004020202020204" pitchFamily="34" charset="0"/>
                <a:ea typeface="Aptos" panose="020B0004020202020204" pitchFamily="34" charset="0"/>
                <a:cs typeface="Times New Roman" panose="02020603050405020304" pitchFamily="18" charset="0"/>
              </a:rPr>
              <a:t> doesn't rank each word in</a:t>
            </a:r>
          </a:p>
          <a:p>
            <a:pPr>
              <a:lnSpc>
                <a:spcPct val="107000"/>
              </a:lnSpc>
              <a:spcAft>
                <a:spcPts val="800"/>
              </a:spcAft>
            </a:pPr>
            <a:r>
              <a:rPr lang="en-IN" sz="1800" dirty="0">
                <a:effectLst/>
                <a:latin typeface="Aptos" panose="020B0004020202020204" pitchFamily="34" charset="0"/>
                <a:ea typeface="Aptos" panose="020B0004020202020204" pitchFamily="34" charset="0"/>
                <a:cs typeface="Times New Roman" panose="02020603050405020304" pitchFamily="18" charset="0"/>
              </a:rPr>
              <a:t>terms of its importance so like it says similar things underwater water activities Bahamas tropical places warm</a:t>
            </a:r>
          </a:p>
          <a:p>
            <a:pPr>
              <a:lnSpc>
                <a:spcPct val="107000"/>
              </a:lnSpc>
              <a:spcAft>
                <a:spcPts val="800"/>
              </a:spcAft>
            </a:pPr>
            <a:r>
              <a:rPr lang="en-IN" sz="1800" dirty="0">
                <a:effectLst/>
                <a:latin typeface="Aptos" panose="020B0004020202020204" pitchFamily="34" charset="0"/>
                <a:ea typeface="Aptos" panose="020B0004020202020204" pitchFamily="34" charset="0"/>
                <a:cs typeface="Times New Roman" panose="02020603050405020304" pitchFamily="18" charset="0"/>
              </a:rPr>
              <a:t>places like those are all kind of in the same </a:t>
            </a:r>
            <a:r>
              <a:rPr lang="en-IN" sz="1800" dirty="0" err="1">
                <a:effectLst/>
                <a:latin typeface="Aptos" panose="020B0004020202020204" pitchFamily="34" charset="0"/>
                <a:ea typeface="Aptos" panose="020B0004020202020204" pitchFamily="34" charset="0"/>
                <a:cs typeface="Times New Roman" panose="02020603050405020304" pitchFamily="18" charset="0"/>
              </a:rPr>
              <a:t>neighborhood</a:t>
            </a:r>
            <a:r>
              <a:rPr lang="en-IN" sz="1800" dirty="0">
                <a:effectLst/>
                <a:latin typeface="Aptos" panose="020B0004020202020204" pitchFamily="34" charset="0"/>
                <a:ea typeface="Aptos" panose="020B0004020202020204" pitchFamily="34" charset="0"/>
                <a:cs typeface="Times New Roman" panose="02020603050405020304" pitchFamily="18" charset="0"/>
              </a:rPr>
              <a:t> so it could come back with a result like number two which is</a:t>
            </a:r>
          </a:p>
          <a:p>
            <a:pPr>
              <a:lnSpc>
                <a:spcPct val="107000"/>
              </a:lnSpc>
              <a:spcAft>
                <a:spcPts val="800"/>
              </a:spcAft>
            </a:pPr>
            <a:r>
              <a:rPr lang="en-IN" sz="1800" dirty="0">
                <a:effectLst/>
                <a:latin typeface="Aptos" panose="020B0004020202020204" pitchFamily="34" charset="0"/>
                <a:ea typeface="Aptos" panose="020B0004020202020204" pitchFamily="34" charset="0"/>
                <a:cs typeface="Times New Roman" panose="02020603050405020304" pitchFamily="18" charset="0"/>
              </a:rPr>
              <a:t>water skiing in the SE shells that's not underwater unless you're doing it wrong</a:t>
            </a:r>
          </a:p>
          <a:p>
            <a:pPr>
              <a:lnSpc>
                <a:spcPct val="107000"/>
              </a:lnSpc>
              <a:spcAft>
                <a:spcPts val="800"/>
              </a:spcAft>
            </a:pPr>
            <a:r>
              <a:rPr lang="en-IN" sz="1800" dirty="0">
                <a:effectLst/>
                <a:latin typeface="Aptos" panose="020B0004020202020204" pitchFamily="34" charset="0"/>
                <a:ea typeface="Aptos" panose="020B0004020202020204" pitchFamily="34" charset="0"/>
                <a:cs typeface="Times New Roman" panose="02020603050405020304" pitchFamily="18" charset="0"/>
              </a:rPr>
              <a:t>or you falling in and the SE shells is nowhere near the Bahamas but as far as</a:t>
            </a:r>
          </a:p>
          <a:p>
            <a:pPr>
              <a:lnSpc>
                <a:spcPct val="107000"/>
              </a:lnSpc>
              <a:spcAft>
                <a:spcPts val="800"/>
              </a:spcAft>
            </a:pPr>
            <a:r>
              <a:rPr lang="en-IN" sz="1800" dirty="0">
                <a:effectLst/>
                <a:latin typeface="Aptos" panose="020B0004020202020204" pitchFamily="34" charset="0"/>
                <a:ea typeface="Aptos" panose="020B0004020202020204" pitchFamily="34" charset="0"/>
                <a:cs typeface="Times New Roman" panose="02020603050405020304" pitchFamily="18" charset="0"/>
              </a:rPr>
              <a:t>like the similarity is concerned the SE shells is a tropical Place uh it's like</a:t>
            </a:r>
          </a:p>
          <a:p>
            <a:pPr>
              <a:lnSpc>
                <a:spcPct val="107000"/>
              </a:lnSpc>
              <a:spcAft>
                <a:spcPts val="800"/>
              </a:spcAft>
            </a:pPr>
            <a:r>
              <a:rPr lang="en-IN" sz="1800" dirty="0">
                <a:effectLst/>
                <a:latin typeface="Aptos" panose="020B0004020202020204" pitchFamily="34" charset="0"/>
                <a:ea typeface="Aptos" panose="020B0004020202020204" pitchFamily="34" charset="0"/>
                <a:cs typeface="Times New Roman" panose="02020603050405020304" pitchFamily="18" charset="0"/>
              </a:rPr>
              <a:t>a set of islands the Bahamas is a set of islands um so like it will give you</a:t>
            </a:r>
          </a:p>
          <a:p>
            <a:pPr>
              <a:lnSpc>
                <a:spcPct val="107000"/>
              </a:lnSpc>
              <a:spcAft>
                <a:spcPts val="800"/>
              </a:spcAft>
            </a:pPr>
            <a:r>
              <a:rPr lang="en-IN" sz="1800" dirty="0">
                <a:effectLst/>
                <a:latin typeface="Aptos" panose="020B0004020202020204" pitchFamily="34" charset="0"/>
                <a:ea typeface="Aptos" panose="020B0004020202020204" pitchFamily="34" charset="0"/>
                <a:cs typeface="Times New Roman" panose="02020603050405020304" pitchFamily="18" charset="0"/>
              </a:rPr>
              <a:t>information like that um and so what you can do is you can merge those results</a:t>
            </a:r>
          </a:p>
          <a:p>
            <a:pPr>
              <a:lnSpc>
                <a:spcPct val="107000"/>
              </a:lnSpc>
              <a:spcAft>
                <a:spcPts val="800"/>
              </a:spcAft>
            </a:pPr>
            <a:r>
              <a:rPr lang="en-IN" sz="1800" dirty="0">
                <a:effectLst/>
                <a:latin typeface="Aptos" panose="020B0004020202020204" pitchFamily="34" charset="0"/>
                <a:ea typeface="Aptos" panose="020B0004020202020204" pitchFamily="34" charset="0"/>
                <a:cs typeface="Times New Roman" panose="02020603050405020304" pitchFamily="18" charset="0"/>
              </a:rPr>
              <a:t>together uh using like a special algorithm which is called RF but it basically just kind of Zips them</a:t>
            </a:r>
          </a:p>
          <a:p>
            <a:pPr>
              <a:lnSpc>
                <a:spcPct val="107000"/>
              </a:lnSpc>
              <a:spcAft>
                <a:spcPts val="800"/>
              </a:spcAft>
            </a:pPr>
            <a:r>
              <a:rPr lang="en-IN" sz="1800" dirty="0">
                <a:effectLst/>
                <a:latin typeface="Aptos" panose="020B0004020202020204" pitchFamily="34" charset="0"/>
                <a:ea typeface="Aptos" panose="020B0004020202020204" pitchFamily="34" charset="0"/>
                <a:cs typeface="Times New Roman" panose="02020603050405020304" pitchFamily="18" charset="0"/>
              </a:rPr>
              <a:t>together um and that would give you like this this order so we'd get like scuba</a:t>
            </a:r>
          </a:p>
          <a:p>
            <a:pPr>
              <a:lnSpc>
                <a:spcPct val="107000"/>
              </a:lnSpc>
              <a:spcAft>
                <a:spcPts val="800"/>
              </a:spcAft>
            </a:pPr>
            <a:r>
              <a:rPr lang="en-IN" sz="1800" dirty="0">
                <a:effectLst/>
                <a:latin typeface="Aptos" panose="020B0004020202020204" pitchFamily="34" charset="0"/>
                <a:ea typeface="Aptos" panose="020B0004020202020204" pitchFamily="34" charset="0"/>
                <a:cs typeface="Times New Roman" panose="02020603050405020304" pitchFamily="18" charset="0"/>
              </a:rPr>
              <a:t>diving in the Caribbean scuba diving in the Bahamas and then like it would put water skiing in the S shells last um in</a:t>
            </a:r>
          </a:p>
          <a:p>
            <a:pPr>
              <a:lnSpc>
                <a:spcPct val="107000"/>
              </a:lnSpc>
              <a:spcAft>
                <a:spcPts val="800"/>
              </a:spcAft>
            </a:pPr>
            <a:r>
              <a:rPr lang="en-IN" sz="1800" dirty="0">
                <a:effectLst/>
                <a:latin typeface="Aptos" panose="020B0004020202020204" pitchFamily="34" charset="0"/>
                <a:ea typeface="Aptos" panose="020B0004020202020204" pitchFamily="34" charset="0"/>
                <a:cs typeface="Times New Roman" panose="02020603050405020304" pitchFamily="18" charset="0"/>
              </a:rPr>
              <a:t>Azure AI search there's an additional capability where we can rank uh the </a:t>
            </a:r>
            <a:r>
              <a:rPr lang="en-IN" sz="1800" dirty="0" err="1">
                <a:effectLst/>
                <a:latin typeface="Aptos" panose="020B0004020202020204" pitchFamily="34" charset="0"/>
                <a:ea typeface="Aptos" panose="020B0004020202020204" pitchFamily="34" charset="0"/>
                <a:cs typeface="Times New Roman" panose="02020603050405020304" pitchFamily="18" charset="0"/>
              </a:rPr>
              <a:t>the</a:t>
            </a:r>
            <a:endParaRPr lang="en-IN" sz="18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07000"/>
              </a:lnSpc>
              <a:spcAft>
                <a:spcPts val="800"/>
              </a:spcAft>
            </a:pPr>
            <a:r>
              <a:rPr lang="en-IN" sz="1800" dirty="0">
                <a:effectLst/>
                <a:latin typeface="Aptos" panose="020B0004020202020204" pitchFamily="34" charset="0"/>
                <a:ea typeface="Aptos" panose="020B0004020202020204" pitchFamily="34" charset="0"/>
                <a:cs typeface="Times New Roman" panose="02020603050405020304" pitchFamily="18" charset="0"/>
              </a:rPr>
              <a:t>order basically it looks at the likelihood of each result being the one that that you wanted uh and it would</a:t>
            </a:r>
          </a:p>
          <a:p>
            <a:pPr>
              <a:lnSpc>
                <a:spcPct val="107000"/>
              </a:lnSpc>
              <a:spcAft>
                <a:spcPts val="800"/>
              </a:spcAft>
            </a:pPr>
            <a:r>
              <a:rPr lang="en-IN" sz="1800" dirty="0">
                <a:effectLst/>
                <a:latin typeface="Aptos" panose="020B0004020202020204" pitchFamily="34" charset="0"/>
                <a:ea typeface="Aptos" panose="020B0004020202020204" pitchFamily="34" charset="0"/>
                <a:cs typeface="Times New Roman" panose="02020603050405020304" pitchFamily="18" charset="0"/>
              </a:rPr>
              <a:t>switch number one and two around so uh that's an extra feature that's in AI search only um and there's a an</a:t>
            </a:r>
          </a:p>
          <a:p>
            <a:pPr>
              <a:lnSpc>
                <a:spcPct val="107000"/>
              </a:lnSpc>
              <a:spcAft>
                <a:spcPts val="800"/>
              </a:spcAft>
            </a:pPr>
            <a:r>
              <a:rPr lang="en-IN" sz="1800" dirty="0">
                <a:effectLst/>
                <a:latin typeface="Aptos" panose="020B0004020202020204" pitchFamily="34" charset="0"/>
                <a:ea typeface="Aptos" panose="020B0004020202020204" pitchFamily="34" charset="0"/>
                <a:cs typeface="Times New Roman" panose="02020603050405020304" pitchFamily="18" charset="0"/>
              </a:rPr>
              <a:t>interesting paper about that and how it works um but if you're working with large amounts of data and large amounts</a:t>
            </a:r>
          </a:p>
          <a:p>
            <a:pPr>
              <a:lnSpc>
                <a:spcPct val="107000"/>
              </a:lnSpc>
              <a:spcAft>
                <a:spcPts val="800"/>
              </a:spcAft>
            </a:pPr>
            <a:r>
              <a:rPr lang="en-IN" sz="1800" dirty="0">
                <a:effectLst/>
                <a:latin typeface="Aptos" panose="020B0004020202020204" pitchFamily="34" charset="0"/>
                <a:ea typeface="Aptos" panose="020B0004020202020204" pitchFamily="34" charset="0"/>
                <a:cs typeface="Times New Roman" panose="02020603050405020304" pitchFamily="18" charset="0"/>
              </a:rPr>
              <a:t>of vectors um often this sort of extra Fusion step or the reranking step can be</a:t>
            </a:r>
          </a:p>
          <a:p>
            <a:r>
              <a:rPr lang="en-IN" sz="1800" dirty="0">
                <a:effectLst/>
                <a:latin typeface="Aptos" panose="020B0004020202020204" pitchFamily="34" charset="0"/>
                <a:ea typeface="Aptos" panose="020B0004020202020204" pitchFamily="34" charset="0"/>
                <a:cs typeface="Times New Roman" panose="02020603050405020304" pitchFamily="18" charset="0"/>
              </a:rPr>
              <a:t>really important</a:t>
            </a:r>
          </a:p>
          <a:p>
            <a:endParaRPr lang="en-IN" sz="1800" b="1" dirty="0">
              <a:effectLst/>
              <a:latin typeface="Aptos" panose="020B0004020202020204" pitchFamily="34" charset="0"/>
              <a:cs typeface="Times New Roman" panose="02020603050405020304" pitchFamily="18" charset="0"/>
            </a:endParaRPr>
          </a:p>
          <a:p>
            <a:r>
              <a:rPr lang="en-IN" sz="1800" b="1" dirty="0">
                <a:effectLst/>
                <a:latin typeface="Aptos" panose="020B0004020202020204" pitchFamily="34" charset="0"/>
                <a:cs typeface="Times New Roman" panose="02020603050405020304" pitchFamily="18" charset="0"/>
              </a:rPr>
              <a:t>Data and AI talk:</a:t>
            </a:r>
          </a:p>
          <a:p>
            <a:pPr>
              <a:lnSpc>
                <a:spcPct val="107000"/>
              </a:lnSpc>
              <a:spcAft>
                <a:spcPts val="800"/>
              </a:spcAft>
              <a:tabLst>
                <a:tab pos="5731510" algn="r"/>
              </a:tabLst>
            </a:pPr>
            <a:r>
              <a:rPr lang="en-IN" sz="1800" dirty="0">
                <a:effectLst/>
                <a:latin typeface="Aptos" panose="020B0004020202020204" pitchFamily="34" charset="0"/>
                <a:ea typeface="Aptos" panose="020B0004020202020204" pitchFamily="34" charset="0"/>
                <a:cs typeface="Times New Roman" panose="02020603050405020304" pitchFamily="18" charset="0"/>
              </a:rPr>
              <a:t>Umm, I've talked about Vector Search.</a:t>
            </a:r>
          </a:p>
          <a:p>
            <a:pPr>
              <a:lnSpc>
                <a:spcPct val="107000"/>
              </a:lnSpc>
              <a:spcAft>
                <a:spcPts val="800"/>
              </a:spcAft>
              <a:tabLst>
                <a:tab pos="5731510" algn="r"/>
              </a:tabLst>
            </a:pPr>
            <a:r>
              <a:rPr lang="en-IN" sz="1800" dirty="0">
                <a:effectLst/>
                <a:latin typeface="Aptos" panose="020B0004020202020204" pitchFamily="34" charset="0"/>
                <a:ea typeface="Aptos" panose="020B0004020202020204" pitchFamily="34" charset="0"/>
                <a:cs typeface="Times New Roman" panose="02020603050405020304" pitchFamily="18" charset="0"/>
              </a:rPr>
              <a:t>Anthony Shaw 29 minutes 43 seconds</a:t>
            </a:r>
          </a:p>
          <a:p>
            <a:pPr>
              <a:lnSpc>
                <a:spcPct val="107000"/>
              </a:lnSpc>
              <a:spcAft>
                <a:spcPts val="800"/>
              </a:spcAft>
              <a:tabLst>
                <a:tab pos="5731510" algn="r"/>
              </a:tabLst>
            </a:pPr>
            <a:r>
              <a:rPr lang="en-IN" sz="1800" dirty="0">
                <a:effectLst/>
                <a:latin typeface="Aptos" panose="020B0004020202020204" pitchFamily="34" charset="0"/>
                <a:ea typeface="Aptos" panose="020B0004020202020204" pitchFamily="34" charset="0"/>
                <a:cs typeface="Times New Roman" panose="02020603050405020304" pitchFamily="18" charset="0"/>
              </a:rPr>
              <a:t>Umm, there's a flaw with Vector Search and the floor is that.</a:t>
            </a:r>
          </a:p>
          <a:p>
            <a:pPr>
              <a:lnSpc>
                <a:spcPct val="107000"/>
              </a:lnSpc>
              <a:spcAft>
                <a:spcPts val="800"/>
              </a:spcAft>
              <a:tabLst>
                <a:tab pos="5731510" algn="r"/>
              </a:tabLst>
            </a:pPr>
            <a:r>
              <a:rPr lang="en-IN" sz="1800" dirty="0">
                <a:effectLst/>
                <a:latin typeface="Aptos" panose="020B0004020202020204" pitchFamily="34" charset="0"/>
                <a:ea typeface="Aptos" panose="020B0004020202020204" pitchFamily="34" charset="0"/>
                <a:cs typeface="Times New Roman" panose="02020603050405020304" pitchFamily="18" charset="0"/>
              </a:rPr>
              <a:t>That uses similarity to find the most relevant answer, and sometimes similarity is not actually a good tool to use.</a:t>
            </a:r>
          </a:p>
          <a:p>
            <a:pPr>
              <a:lnSpc>
                <a:spcPct val="107000"/>
              </a:lnSpc>
              <a:spcAft>
                <a:spcPts val="800"/>
              </a:spcAft>
              <a:tabLst>
                <a:tab pos="5731510" algn="r"/>
              </a:tabLst>
            </a:pPr>
            <a:r>
              <a:rPr lang="en-IN" sz="1800" dirty="0">
                <a:effectLst/>
                <a:latin typeface="Aptos" panose="020B0004020202020204" pitchFamily="34" charset="0"/>
                <a:ea typeface="Aptos" panose="020B0004020202020204" pitchFamily="34" charset="0"/>
                <a:cs typeface="Times New Roman" panose="02020603050405020304" pitchFamily="18" charset="0"/>
              </a:rPr>
              <a:t>So for example, if I ask the question what underwater activities can I do in the Bahamas and what we actually want to do is a hybrid search and I explain why.</a:t>
            </a:r>
          </a:p>
          <a:p>
            <a:pPr>
              <a:lnSpc>
                <a:spcPct val="107000"/>
              </a:lnSpc>
              <a:spcAft>
                <a:spcPts val="800"/>
              </a:spcAft>
              <a:tabLst>
                <a:tab pos="5731510" algn="r"/>
              </a:tabLst>
            </a:pPr>
            <a:r>
              <a:rPr lang="en-IN" sz="1800" dirty="0">
                <a:effectLst/>
                <a:latin typeface="Aptos" panose="020B0004020202020204" pitchFamily="34" charset="0"/>
                <a:ea typeface="Aptos" panose="020B0004020202020204" pitchFamily="34" charset="0"/>
                <a:cs typeface="Times New Roman" panose="02020603050405020304" pitchFamily="18" charset="0"/>
              </a:rPr>
              <a:t>So hybrid search is where you do a traditional keyword search.</a:t>
            </a:r>
          </a:p>
          <a:p>
            <a:pPr>
              <a:lnSpc>
                <a:spcPct val="107000"/>
              </a:lnSpc>
              <a:spcAft>
                <a:spcPts val="800"/>
              </a:spcAft>
              <a:tabLst>
                <a:tab pos="5731510" algn="r"/>
              </a:tabLst>
            </a:pPr>
            <a:r>
              <a:rPr lang="en-IN" sz="1800" dirty="0">
                <a:effectLst/>
                <a:latin typeface="Aptos" panose="020B0004020202020204" pitchFamily="34" charset="0"/>
                <a:ea typeface="Aptos" panose="020B0004020202020204" pitchFamily="34" charset="0"/>
                <a:cs typeface="Times New Roman" panose="02020603050405020304" pitchFamily="18" charset="0"/>
              </a:rPr>
              <a:t>So in this case I've searched for.</a:t>
            </a:r>
          </a:p>
          <a:p>
            <a:pPr>
              <a:lnSpc>
                <a:spcPct val="107000"/>
              </a:lnSpc>
              <a:spcAft>
                <a:spcPts val="800"/>
              </a:spcAft>
              <a:tabLst>
                <a:tab pos="5731510" algn="r"/>
              </a:tabLst>
            </a:pPr>
            <a:r>
              <a:rPr lang="en-IN" sz="1800" dirty="0">
                <a:effectLst/>
                <a:latin typeface="Aptos" panose="020B0004020202020204" pitchFamily="34" charset="0"/>
                <a:ea typeface="Aptos" panose="020B0004020202020204" pitchFamily="34" charset="0"/>
                <a:cs typeface="Times New Roman" panose="02020603050405020304" pitchFamily="18" charset="0"/>
              </a:rPr>
              <a:t>Uh, I've got underwater activities and Bahamas and I also want to do a vector search which finds similar bits of information.</a:t>
            </a:r>
          </a:p>
          <a:p>
            <a:pPr>
              <a:lnSpc>
                <a:spcPct val="107000"/>
              </a:lnSpc>
              <a:spcAft>
                <a:spcPts val="800"/>
              </a:spcAft>
              <a:tabLst>
                <a:tab pos="5731510" algn="r"/>
              </a:tabLst>
            </a:pPr>
            <a:r>
              <a:rPr lang="en-IN" sz="1800" dirty="0">
                <a:effectLst/>
                <a:latin typeface="Aptos" panose="020B0004020202020204" pitchFamily="34" charset="0"/>
                <a:ea typeface="Aptos" panose="020B0004020202020204" pitchFamily="34" charset="0"/>
                <a:cs typeface="Times New Roman" panose="02020603050405020304" pitchFamily="18" charset="0"/>
              </a:rPr>
              <a:t>So let's say hypothetically keyword results gives me defines Bahamas as a keyword and it matches that specifically.</a:t>
            </a:r>
          </a:p>
          <a:p>
            <a:pPr>
              <a:lnSpc>
                <a:spcPct val="107000"/>
              </a:lnSpc>
              <a:spcAft>
                <a:spcPts val="800"/>
              </a:spcAft>
              <a:tabLst>
                <a:tab pos="5731510" algn="r"/>
              </a:tabLst>
            </a:pPr>
            <a:r>
              <a:rPr lang="en-IN" sz="1800" dirty="0">
                <a:effectLst/>
                <a:latin typeface="Aptos" panose="020B0004020202020204" pitchFamily="34" charset="0"/>
                <a:ea typeface="Aptos" panose="020B0004020202020204" pitchFamily="34" charset="0"/>
                <a:cs typeface="Times New Roman" panose="02020603050405020304" pitchFamily="18" charset="0"/>
              </a:rPr>
              <a:t>So keywords says OK, I found some information about scuba diving in Bahamas.</a:t>
            </a:r>
          </a:p>
          <a:p>
            <a:pPr>
              <a:lnSpc>
                <a:spcPct val="107000"/>
              </a:lnSpc>
              <a:spcAft>
                <a:spcPts val="800"/>
              </a:spcAft>
              <a:tabLst>
                <a:tab pos="5731510" algn="r"/>
              </a:tabLst>
            </a:pPr>
            <a:r>
              <a:rPr lang="en-IN" sz="1800" dirty="0">
                <a:effectLst/>
                <a:latin typeface="Aptos" panose="020B0004020202020204" pitchFamily="34" charset="0"/>
                <a:ea typeface="Aptos" panose="020B0004020202020204" pitchFamily="34" charset="0"/>
                <a:cs typeface="Times New Roman" panose="02020603050405020304" pitchFamily="18" charset="0"/>
              </a:rPr>
              <a:t>Vector results could say </a:t>
            </a:r>
            <a:r>
              <a:rPr lang="en-IN" sz="1800" dirty="0" err="1">
                <a:effectLst/>
                <a:latin typeface="Aptos" panose="020B0004020202020204" pitchFamily="34" charset="0"/>
                <a:ea typeface="Aptos" panose="020B0004020202020204" pitchFamily="34" charset="0"/>
                <a:cs typeface="Times New Roman" panose="02020603050405020304" pitchFamily="18" charset="0"/>
              </a:rPr>
              <a:t>ohh</a:t>
            </a:r>
            <a:r>
              <a:rPr lang="en-IN" sz="1800" dirty="0">
                <a:effectLst/>
                <a:latin typeface="Aptos" panose="020B0004020202020204" pitchFamily="34" charset="0"/>
                <a:ea typeface="Aptos" panose="020B0004020202020204" pitchFamily="34" charset="0"/>
                <a:cs typeface="Times New Roman" panose="02020603050405020304" pitchFamily="18" charset="0"/>
              </a:rPr>
              <a:t> I found scuba diving in the Caribbean which is yeah close and I found a water skiing in the say shells because seashells as far as the AI is concerned is similar to the Bahamas.</a:t>
            </a:r>
          </a:p>
          <a:p>
            <a:pPr>
              <a:lnSpc>
                <a:spcPct val="107000"/>
              </a:lnSpc>
              <a:spcAft>
                <a:spcPts val="800"/>
              </a:spcAft>
              <a:tabLst>
                <a:tab pos="5731510" algn="r"/>
              </a:tabLst>
            </a:pPr>
            <a:r>
              <a:rPr lang="en-IN" sz="1800" dirty="0">
                <a:effectLst/>
                <a:latin typeface="Aptos" panose="020B0004020202020204" pitchFamily="34" charset="0"/>
                <a:ea typeface="Aptos" panose="020B0004020202020204" pitchFamily="34" charset="0"/>
                <a:cs typeface="Times New Roman" panose="02020603050405020304" pitchFamily="18" charset="0"/>
              </a:rPr>
              <a:t>Now there are completely different sides of the planet.</a:t>
            </a:r>
          </a:p>
          <a:p>
            <a:pPr>
              <a:lnSpc>
                <a:spcPct val="107000"/>
              </a:lnSpc>
              <a:spcAft>
                <a:spcPts val="800"/>
              </a:spcAft>
              <a:tabLst>
                <a:tab pos="5731510" algn="r"/>
              </a:tabLst>
            </a:pPr>
            <a:r>
              <a:rPr lang="en-IN" sz="1800" dirty="0">
                <a:effectLst/>
                <a:latin typeface="Aptos" panose="020B0004020202020204" pitchFamily="34" charset="0"/>
                <a:ea typeface="Aptos" panose="020B0004020202020204" pitchFamily="34" charset="0"/>
                <a:cs typeface="Times New Roman" panose="02020603050405020304" pitchFamily="18" charset="0"/>
              </a:rPr>
              <a:t>Umm, but it's a tropical place and it's sunny and it has beaches and it's similar.</a:t>
            </a:r>
          </a:p>
          <a:p>
            <a:pPr>
              <a:lnSpc>
                <a:spcPct val="107000"/>
              </a:lnSpc>
              <a:spcAft>
                <a:spcPts val="800"/>
              </a:spcAft>
              <a:tabLst>
                <a:tab pos="5731510" algn="r"/>
              </a:tabLst>
            </a:pPr>
            <a:r>
              <a:rPr lang="en-IN" sz="1800" dirty="0">
                <a:effectLst/>
                <a:latin typeface="Aptos" panose="020B0004020202020204" pitchFamily="34" charset="0"/>
                <a:ea typeface="Aptos" panose="020B0004020202020204" pitchFamily="34" charset="0"/>
                <a:cs typeface="Times New Roman" panose="02020603050405020304" pitchFamily="18" charset="0"/>
              </a:rPr>
              <a:t>So like if you ask the AI how similar is the say shells and the Bahamas, it would say very similar.</a:t>
            </a:r>
          </a:p>
          <a:p>
            <a:pPr>
              <a:lnSpc>
                <a:spcPct val="107000"/>
              </a:lnSpc>
              <a:spcAft>
                <a:spcPts val="800"/>
              </a:spcAft>
              <a:tabLst>
                <a:tab pos="5731510" algn="r"/>
              </a:tabLst>
            </a:pPr>
            <a:r>
              <a:rPr lang="en-IN" sz="1800" dirty="0">
                <a:effectLst/>
                <a:latin typeface="Aptos" panose="020B0004020202020204" pitchFamily="34" charset="0"/>
                <a:ea typeface="Aptos" panose="020B0004020202020204" pitchFamily="34" charset="0"/>
                <a:cs typeface="Times New Roman" panose="02020603050405020304" pitchFamily="18" charset="0"/>
              </a:rPr>
              <a:t>You know, they're very they're more similar than Tibet, for example, and the Bahamas.</a:t>
            </a:r>
          </a:p>
          <a:p>
            <a:pPr>
              <a:lnSpc>
                <a:spcPct val="107000"/>
              </a:lnSpc>
              <a:spcAft>
                <a:spcPts val="800"/>
              </a:spcAft>
              <a:tabLst>
                <a:tab pos="5731510" algn="r"/>
              </a:tabLst>
            </a:pPr>
            <a:r>
              <a:rPr lang="en-IN" sz="1800" dirty="0">
                <a:effectLst/>
                <a:latin typeface="Aptos" panose="020B0004020202020204" pitchFamily="34" charset="0"/>
                <a:ea typeface="Aptos" panose="020B0004020202020204" pitchFamily="34" charset="0"/>
                <a:cs typeface="Times New Roman" panose="02020603050405020304" pitchFamily="18" charset="0"/>
              </a:rPr>
              <a:t>So it would actually include a result like that and it's answer.</a:t>
            </a:r>
          </a:p>
          <a:p>
            <a:pPr>
              <a:lnSpc>
                <a:spcPct val="107000"/>
              </a:lnSpc>
              <a:spcAft>
                <a:spcPts val="800"/>
              </a:spcAft>
              <a:tabLst>
                <a:tab pos="5731510" algn="r"/>
              </a:tabLst>
            </a:pPr>
            <a:r>
              <a:rPr lang="en-IN" sz="1800" dirty="0">
                <a:effectLst/>
                <a:latin typeface="Aptos" panose="020B0004020202020204" pitchFamily="34" charset="0"/>
                <a:ea typeface="Aptos" panose="020B0004020202020204" pitchFamily="34" charset="0"/>
                <a:cs typeface="Times New Roman" panose="02020603050405020304" pitchFamily="18" charset="0"/>
              </a:rPr>
              <a:t> </a:t>
            </a:r>
          </a:p>
          <a:p>
            <a:pPr>
              <a:lnSpc>
                <a:spcPct val="107000"/>
              </a:lnSpc>
              <a:spcAft>
                <a:spcPts val="800"/>
              </a:spcAft>
              <a:tabLst>
                <a:tab pos="5731510" algn="r"/>
              </a:tabLst>
            </a:pPr>
            <a:r>
              <a:rPr lang="en-IN" sz="1800" dirty="0">
                <a:effectLst/>
                <a:latin typeface="Aptos" panose="020B0004020202020204" pitchFamily="34" charset="0"/>
                <a:ea typeface="Aptos" panose="020B0004020202020204" pitchFamily="34" charset="0"/>
                <a:cs typeface="Times New Roman" panose="02020603050405020304" pitchFamily="18" charset="0"/>
              </a:rPr>
              <a:t>If you just did similarity search, but when the users asked the question what can I do in the Bahamas?</a:t>
            </a:r>
          </a:p>
          <a:p>
            <a:pPr>
              <a:lnSpc>
                <a:spcPct val="107000"/>
              </a:lnSpc>
              <a:spcAft>
                <a:spcPts val="800"/>
              </a:spcAft>
              <a:tabLst>
                <a:tab pos="5731510" algn="r"/>
              </a:tabLst>
            </a:pPr>
            <a:r>
              <a:rPr lang="en-IN" sz="1800" dirty="0">
                <a:effectLst/>
                <a:latin typeface="Aptos" panose="020B0004020202020204" pitchFamily="34" charset="0"/>
                <a:ea typeface="Aptos" panose="020B0004020202020204" pitchFamily="34" charset="0"/>
                <a:cs typeface="Times New Roman" panose="02020603050405020304" pitchFamily="18" charset="0"/>
              </a:rPr>
              <a:t>They don't care what you can do in the same Charles and like they're not going to the, say, shells.</a:t>
            </a:r>
          </a:p>
          <a:p>
            <a:pPr>
              <a:lnSpc>
                <a:spcPct val="107000"/>
              </a:lnSpc>
              <a:spcAft>
                <a:spcPts val="800"/>
              </a:spcAft>
              <a:tabLst>
                <a:tab pos="5731510" algn="r"/>
              </a:tabLst>
            </a:pPr>
            <a:r>
              <a:rPr lang="en-IN" sz="1800" dirty="0">
                <a:effectLst/>
                <a:latin typeface="Aptos" panose="020B0004020202020204" pitchFamily="34" charset="0"/>
                <a:ea typeface="Aptos" panose="020B0004020202020204" pitchFamily="34" charset="0"/>
                <a:cs typeface="Times New Roman" panose="02020603050405020304" pitchFamily="18" charset="0"/>
              </a:rPr>
              <a:t>They're not interested and they're just going to get annoyed with the results and this is where you need to kind of combine like a traditional keyword search with a vector search to find specific bits of information.</a:t>
            </a:r>
          </a:p>
          <a:p>
            <a:pPr>
              <a:lnSpc>
                <a:spcPct val="107000"/>
              </a:lnSpc>
              <a:spcAft>
                <a:spcPts val="800"/>
              </a:spcAft>
              <a:tabLst>
                <a:tab pos="5731510" algn="r"/>
              </a:tabLst>
            </a:pPr>
            <a:r>
              <a:rPr lang="en-IN" sz="1800" dirty="0">
                <a:effectLst/>
                <a:latin typeface="Aptos" panose="020B0004020202020204" pitchFamily="34" charset="0"/>
                <a:ea typeface="Aptos" panose="020B0004020202020204" pitchFamily="34" charset="0"/>
                <a:cs typeface="Times New Roman" panose="02020603050405020304" pitchFamily="18" charset="0"/>
              </a:rPr>
              <a:t>And I'll give you some other examples.</a:t>
            </a:r>
          </a:p>
          <a:p>
            <a:pPr>
              <a:lnSpc>
                <a:spcPct val="107000"/>
              </a:lnSpc>
              <a:spcAft>
                <a:spcPts val="800"/>
              </a:spcAft>
              <a:tabLst>
                <a:tab pos="5731510" algn="r"/>
              </a:tabLst>
            </a:pPr>
            <a:r>
              <a:rPr lang="en-IN" sz="1800" dirty="0">
                <a:effectLst/>
                <a:latin typeface="Aptos" panose="020B0004020202020204" pitchFamily="34" charset="0"/>
                <a:ea typeface="Aptos" panose="020B0004020202020204" pitchFamily="34" charset="0"/>
                <a:cs typeface="Times New Roman" panose="02020603050405020304" pitchFamily="18" charset="0"/>
              </a:rPr>
              <a:t>So AI is vague and can be imprecise with Vector Search with things like names, numbers, places, addresses, anything which needs to be really specific.</a:t>
            </a:r>
          </a:p>
          <a:p>
            <a:pPr>
              <a:lnSpc>
                <a:spcPct val="107000"/>
              </a:lnSpc>
              <a:spcAft>
                <a:spcPts val="800"/>
              </a:spcAft>
              <a:tabLst>
                <a:tab pos="5731510" algn="r"/>
              </a:tabLst>
            </a:pPr>
            <a:r>
              <a:rPr lang="en-IN" sz="1800" dirty="0">
                <a:effectLst/>
                <a:latin typeface="Aptos" panose="020B0004020202020204" pitchFamily="34" charset="0"/>
                <a:ea typeface="Aptos" panose="020B0004020202020204" pitchFamily="34" charset="0"/>
                <a:cs typeface="Times New Roman" panose="02020603050405020304" pitchFamily="18" charset="0"/>
              </a:rPr>
              <a:t>So if you said tell me about products that are less than $1000, the $1000 part, it sees that as a number.</a:t>
            </a:r>
          </a:p>
          <a:p>
            <a:pPr>
              <a:lnSpc>
                <a:spcPct val="107000"/>
              </a:lnSpc>
              <a:spcAft>
                <a:spcPts val="800"/>
              </a:spcAft>
              <a:tabLst>
                <a:tab pos="5731510" algn="r"/>
              </a:tabLst>
            </a:pPr>
            <a:r>
              <a:rPr lang="en-IN" sz="1800" dirty="0">
                <a:effectLst/>
                <a:latin typeface="Aptos" panose="020B0004020202020204" pitchFamily="34" charset="0"/>
                <a:ea typeface="Aptos" panose="020B0004020202020204" pitchFamily="34" charset="0"/>
                <a:cs typeface="Times New Roman" panose="02020603050405020304" pitchFamily="18" charset="0"/>
              </a:rPr>
              <a:t>It doesn't know that it's 1000.</a:t>
            </a:r>
          </a:p>
          <a:p>
            <a:pPr>
              <a:lnSpc>
                <a:spcPct val="107000"/>
              </a:lnSpc>
              <a:spcAft>
                <a:spcPts val="800"/>
              </a:spcAft>
              <a:tabLst>
                <a:tab pos="5731510" algn="r"/>
              </a:tabLst>
            </a:pPr>
            <a:r>
              <a:rPr lang="en-IN" sz="1800" dirty="0">
                <a:effectLst/>
                <a:latin typeface="Aptos" panose="020B0004020202020204" pitchFamily="34" charset="0"/>
                <a:ea typeface="Aptos" panose="020B0004020202020204" pitchFamily="34" charset="0"/>
                <a:cs typeface="Times New Roman" panose="02020603050405020304" pitchFamily="18" charset="0"/>
              </a:rPr>
              <a:t>It doesn't know what less than 1000 is.</a:t>
            </a:r>
          </a:p>
          <a:p>
            <a:pPr>
              <a:lnSpc>
                <a:spcPct val="107000"/>
              </a:lnSpc>
              <a:spcAft>
                <a:spcPts val="800"/>
              </a:spcAft>
              <a:tabLst>
                <a:tab pos="5731510" algn="r"/>
              </a:tabLst>
            </a:pPr>
            <a:r>
              <a:rPr lang="en-IN" sz="1800" dirty="0">
                <a:effectLst/>
                <a:latin typeface="Aptos" panose="020B0004020202020204" pitchFamily="34" charset="0"/>
                <a:ea typeface="Aptos" panose="020B0004020202020204" pitchFamily="34" charset="0"/>
                <a:cs typeface="Times New Roman" panose="02020603050405020304" pitchFamily="18" charset="0"/>
              </a:rPr>
              <a:t>It doesn't care really about the difference between 1002 thousand.</a:t>
            </a:r>
          </a:p>
          <a:p>
            <a:pPr>
              <a:lnSpc>
                <a:spcPct val="107000"/>
              </a:lnSpc>
              <a:spcAft>
                <a:spcPts val="800"/>
              </a:spcAft>
              <a:tabLst>
                <a:tab pos="5731510" algn="r"/>
              </a:tabLst>
            </a:pPr>
            <a:r>
              <a:rPr lang="en-IN" sz="1800" dirty="0">
                <a:effectLst/>
                <a:latin typeface="Aptos" panose="020B0004020202020204" pitchFamily="34" charset="0"/>
                <a:ea typeface="Aptos" panose="020B0004020202020204" pitchFamily="34" charset="0"/>
                <a:cs typeface="Times New Roman" panose="02020603050405020304" pitchFamily="18" charset="0"/>
              </a:rPr>
              <a:t>It just sees them as numbers, so it sees them as similar bits of information.</a:t>
            </a:r>
          </a:p>
          <a:p>
            <a:pPr>
              <a:lnSpc>
                <a:spcPct val="107000"/>
              </a:lnSpc>
              <a:spcAft>
                <a:spcPts val="800"/>
              </a:spcAft>
              <a:tabLst>
                <a:tab pos="5731510" algn="r"/>
              </a:tabLst>
            </a:pPr>
            <a:r>
              <a:rPr lang="en-IN" sz="1800" dirty="0">
                <a:effectLst/>
                <a:latin typeface="Aptos" panose="020B0004020202020204" pitchFamily="34" charset="0"/>
                <a:ea typeface="Aptos" panose="020B0004020202020204" pitchFamily="34" charset="0"/>
                <a:cs typeface="Times New Roman" panose="02020603050405020304" pitchFamily="18" charset="0"/>
              </a:rPr>
              <a:t>So in cases where you just do Vector Search and you're just using a vector database, you can often get these kind of vague results which are not you asked for.</a:t>
            </a:r>
          </a:p>
          <a:p>
            <a:pPr>
              <a:lnSpc>
                <a:spcPct val="107000"/>
              </a:lnSpc>
              <a:spcAft>
                <a:spcPts val="800"/>
              </a:spcAft>
              <a:tabLst>
                <a:tab pos="5731510" algn="r"/>
              </a:tabLst>
            </a:pPr>
            <a:r>
              <a:rPr lang="en-IN" sz="1800" dirty="0">
                <a:effectLst/>
                <a:latin typeface="Aptos" panose="020B0004020202020204" pitchFamily="34" charset="0"/>
                <a:ea typeface="Aptos" panose="020B0004020202020204" pitchFamily="34" charset="0"/>
                <a:cs typeface="Times New Roman" panose="02020603050405020304" pitchFamily="18" charset="0"/>
              </a:rPr>
              <a:t>But I'm kind of related, but not in the ways that are important.</a:t>
            </a:r>
          </a:p>
          <a:p>
            <a:pPr>
              <a:lnSpc>
                <a:spcPct val="107000"/>
              </a:lnSpc>
              <a:spcAft>
                <a:spcPts val="800"/>
              </a:spcAft>
              <a:tabLst>
                <a:tab pos="5731510" algn="r"/>
              </a:tabLst>
            </a:pPr>
            <a:r>
              <a:rPr lang="en-IN" sz="1800" dirty="0">
                <a:effectLst/>
                <a:latin typeface="Aptos" panose="020B0004020202020204" pitchFamily="34" charset="0"/>
                <a:ea typeface="Aptos" panose="020B0004020202020204" pitchFamily="34" charset="0"/>
                <a:cs typeface="Times New Roman" panose="02020603050405020304" pitchFamily="18" charset="0"/>
              </a:rPr>
              <a:t>So you merge those two things together using something cool fusion, which is kind of basically just sticks them together in a fairly arbitrary order.</a:t>
            </a:r>
          </a:p>
          <a:p>
            <a:pPr>
              <a:lnSpc>
                <a:spcPct val="107000"/>
              </a:lnSpc>
              <a:spcAft>
                <a:spcPts val="800"/>
              </a:spcAft>
              <a:tabLst>
                <a:tab pos="5731510" algn="r"/>
              </a:tabLst>
            </a:pPr>
            <a:r>
              <a:rPr lang="en-IN" sz="1800" dirty="0">
                <a:effectLst/>
                <a:latin typeface="Aptos" panose="020B0004020202020204" pitchFamily="34" charset="0"/>
                <a:ea typeface="Aptos" panose="020B0004020202020204" pitchFamily="34" charset="0"/>
                <a:cs typeface="Times New Roman" panose="02020603050405020304" pitchFamily="18" charset="0"/>
              </a:rPr>
              <a:t>Yes, and most vector databases you've got are off Support, so they can.</a:t>
            </a:r>
          </a:p>
          <a:p>
            <a:pPr>
              <a:lnSpc>
                <a:spcPct val="107000"/>
              </a:lnSpc>
              <a:spcAft>
                <a:spcPts val="800"/>
              </a:spcAft>
              <a:tabLst>
                <a:tab pos="5731510" algn="r"/>
              </a:tabLst>
            </a:pPr>
            <a:r>
              <a:rPr lang="en-IN" sz="1800" dirty="0">
                <a:effectLst/>
                <a:latin typeface="Aptos" panose="020B0004020202020204" pitchFamily="34" charset="0"/>
                <a:ea typeface="Aptos" panose="020B0004020202020204" pitchFamily="34" charset="0"/>
                <a:cs typeface="Times New Roman" panose="02020603050405020304" pitchFamily="18" charset="0"/>
              </a:rPr>
              <a:t>You can do keyword and Vector Search with AI search.</a:t>
            </a:r>
          </a:p>
          <a:p>
            <a:pPr>
              <a:lnSpc>
                <a:spcPct val="107000"/>
              </a:lnSpc>
              <a:spcAft>
                <a:spcPts val="800"/>
              </a:spcAft>
              <a:tabLst>
                <a:tab pos="5731510" algn="r"/>
              </a:tabLst>
            </a:pPr>
            <a:r>
              <a:rPr lang="en-IN" sz="1800" dirty="0">
                <a:effectLst/>
                <a:latin typeface="Aptos" panose="020B0004020202020204" pitchFamily="34" charset="0"/>
                <a:ea typeface="Aptos" panose="020B0004020202020204" pitchFamily="34" charset="0"/>
                <a:cs typeface="Times New Roman" panose="02020603050405020304" pitchFamily="18" charset="0"/>
              </a:rPr>
              <a:t>There's a Passcode: reranking model which goes on top of that, and then it basically reorders them in a way that makes the most amount of sense, and based on what the user has asked for.</a:t>
            </a:r>
          </a:p>
          <a:p>
            <a:pPr>
              <a:lnSpc>
                <a:spcPct val="107000"/>
              </a:lnSpc>
              <a:spcAft>
                <a:spcPts val="800"/>
              </a:spcAft>
              <a:tabLst>
                <a:tab pos="5731510" algn="r"/>
              </a:tabLst>
            </a:pPr>
            <a:r>
              <a:rPr lang="en-IN" sz="1800" dirty="0">
                <a:effectLst/>
                <a:latin typeface="Aptos" panose="020B0004020202020204" pitchFamily="34" charset="0"/>
                <a:ea typeface="Aptos" panose="020B0004020202020204" pitchFamily="34" charset="0"/>
                <a:cs typeface="Times New Roman" panose="02020603050405020304" pitchFamily="18" charset="0"/>
              </a:rPr>
              <a:t>This is a proprietary technology as built specifically for AI search, and it's only available in AI search, and it improves the quality or the retrieval of the of the results that you get back.</a:t>
            </a:r>
          </a:p>
          <a:p>
            <a:pPr>
              <a:lnSpc>
                <a:spcPct val="107000"/>
              </a:lnSpc>
              <a:spcAft>
                <a:spcPts val="800"/>
              </a:spcAft>
              <a:tabLst>
                <a:tab pos="5731510" algn="r"/>
              </a:tabLst>
            </a:pPr>
            <a:r>
              <a:rPr lang="en-IN" sz="1800" dirty="0">
                <a:effectLst/>
                <a:latin typeface="Aptos" panose="020B0004020202020204" pitchFamily="34" charset="0"/>
                <a:ea typeface="Aptos" panose="020B0004020202020204" pitchFamily="34" charset="0"/>
                <a:cs typeface="Times New Roman" panose="02020603050405020304" pitchFamily="18" charset="0"/>
              </a:rPr>
              <a:t>Umm, it outperforms keyword vector and hybrid which is the </a:t>
            </a:r>
            <a:r>
              <a:rPr lang="en-IN" sz="1800" dirty="0" err="1">
                <a:effectLst/>
                <a:latin typeface="Aptos" panose="020B0004020202020204" pitchFamily="34" charset="0"/>
                <a:ea typeface="Aptos" panose="020B0004020202020204" pitchFamily="34" charset="0"/>
                <a:cs typeface="Times New Roman" panose="02020603050405020304" pitchFamily="18" charset="0"/>
              </a:rPr>
              <a:t>the</a:t>
            </a:r>
            <a:r>
              <a:rPr lang="en-IN" sz="1800" dirty="0">
                <a:effectLst/>
                <a:latin typeface="Aptos" panose="020B0004020202020204" pitchFamily="34" charset="0"/>
                <a:ea typeface="Aptos" panose="020B0004020202020204" pitchFamily="34" charset="0"/>
                <a:cs typeface="Times New Roman" panose="02020603050405020304" pitchFamily="18" charset="0"/>
              </a:rPr>
              <a:t> other options we've shown there in basically every benchmark it was given.</a:t>
            </a:r>
          </a:p>
          <a:p>
            <a:pPr>
              <a:lnSpc>
                <a:spcPct val="107000"/>
              </a:lnSpc>
              <a:spcAft>
                <a:spcPts val="800"/>
              </a:spcAft>
              <a:tabLst>
                <a:tab pos="5731510" algn="r"/>
              </a:tabLst>
            </a:pPr>
            <a:r>
              <a:rPr lang="en-IN" sz="1800" dirty="0">
                <a:effectLst/>
                <a:latin typeface="Aptos" panose="020B0004020202020204" pitchFamily="34" charset="0"/>
                <a:ea typeface="Aptos" panose="020B0004020202020204" pitchFamily="34" charset="0"/>
                <a:cs typeface="Times New Roman" panose="02020603050405020304" pitchFamily="18" charset="0"/>
              </a:rPr>
              <a:t>There's a really interesting paper – aka.ms/</a:t>
            </a:r>
            <a:r>
              <a:rPr lang="en-IN" sz="1800" dirty="0" err="1">
                <a:effectLst/>
                <a:latin typeface="Aptos" panose="020B0004020202020204" pitchFamily="34" charset="0"/>
                <a:ea typeface="Aptos" panose="020B0004020202020204" pitchFamily="34" charset="0"/>
                <a:cs typeface="Times New Roman" panose="02020603050405020304" pitchFamily="18" charset="0"/>
              </a:rPr>
              <a:t>ragrelevance</a:t>
            </a:r>
            <a:r>
              <a:rPr lang="en-IN" sz="1800" dirty="0">
                <a:effectLst/>
                <a:latin typeface="Aptos" panose="020B0004020202020204" pitchFamily="34" charset="0"/>
                <a:ea typeface="Aptos" panose="020B0004020202020204" pitchFamily="34" charset="0"/>
                <a:cs typeface="Times New Roman" panose="02020603050405020304" pitchFamily="18" charset="0"/>
              </a:rPr>
              <a:t> on this that's published by the AI search team that talks about like how this performance works.</a:t>
            </a:r>
          </a:p>
          <a:p>
            <a:pPr>
              <a:lnSpc>
                <a:spcPct val="107000"/>
              </a:lnSpc>
              <a:spcAft>
                <a:spcPts val="800"/>
              </a:spcAft>
              <a:tabLst>
                <a:tab pos="5731510" algn="r"/>
              </a:tabLst>
            </a:pPr>
            <a:r>
              <a:rPr lang="en-IN" sz="1800" dirty="0">
                <a:effectLst/>
                <a:latin typeface="Aptos" panose="020B0004020202020204" pitchFamily="34" charset="0"/>
                <a:ea typeface="Aptos" panose="020B0004020202020204" pitchFamily="34" charset="0"/>
                <a:cs typeface="Times New Roman" panose="02020603050405020304" pitchFamily="18" charset="0"/>
              </a:rPr>
              <a:t>So in that case you can ask it questions and it will find the most relevant bits of information and then give it to the LLM to give you a spoken answer.</a:t>
            </a:r>
          </a:p>
          <a:p>
            <a:pPr>
              <a:lnSpc>
                <a:spcPct val="107000"/>
              </a:lnSpc>
              <a:spcAft>
                <a:spcPts val="800"/>
              </a:spcAft>
              <a:tabLst>
                <a:tab pos="5731510" algn="r"/>
              </a:tabLst>
            </a:pPr>
            <a:r>
              <a:rPr lang="en-IN" sz="1800" dirty="0">
                <a:effectLst/>
                <a:latin typeface="Aptos" panose="020B0004020202020204" pitchFamily="34" charset="0"/>
                <a:ea typeface="Aptos" panose="020B0004020202020204" pitchFamily="34" charset="0"/>
                <a:cs typeface="Times New Roman" panose="02020603050405020304" pitchFamily="18" charset="0"/>
              </a:rPr>
              <a:t>And now there was actually a lot in that demo that kind of happens behind the scenes that you haven't seen.</a:t>
            </a:r>
          </a:p>
          <a:p>
            <a:endParaRPr lang="en-US" b="1" dirty="0"/>
          </a:p>
        </p:txBody>
      </p:sp>
      <p:sp>
        <p:nvSpPr>
          <p:cNvPr id="4" name="Slide Number Placeholder 3">
            <a:extLst>
              <a:ext uri="{FF2B5EF4-FFF2-40B4-BE49-F238E27FC236}">
                <a16:creationId xmlns:a16="http://schemas.microsoft.com/office/drawing/2014/main" id="{ED605C30-AAB6-4CD5-193A-DD491F0C80B1}"/>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2DF14D4-BA41-4370-B9A4-5B34AB29945B}"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54935341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 Generating the embedding column</a:t>
            </a:r>
          </a:p>
          <a:p>
            <a:endParaRPr lang="en-US" dirty="0"/>
          </a:p>
          <a:p>
            <a:r>
              <a:rPr lang="en-US" dirty="0"/>
              <a:t>Show the cosmos </a:t>
            </a:r>
            <a:r>
              <a:rPr lang="en-US" dirty="0" err="1"/>
              <a:t>db</a:t>
            </a:r>
            <a:r>
              <a:rPr lang="en-US" dirty="0"/>
              <a:t> data explorer select top 1 from products p;</a:t>
            </a:r>
          </a:p>
        </p:txBody>
      </p:sp>
      <p:sp>
        <p:nvSpPr>
          <p:cNvPr id="4" name="Slide Number Placeholder 3"/>
          <p:cNvSpPr>
            <a:spLocks noGrp="1"/>
          </p:cNvSpPr>
          <p:nvPr>
            <p:ph type="sldNum" sz="quarter" idx="5"/>
          </p:nvPr>
        </p:nvSpPr>
        <p:spPr/>
        <p:txBody>
          <a:bodyPr/>
          <a:lstStyle/>
          <a:p>
            <a:fld id="{9A859BAB-C71C-5948-B622-39FF4D2AFBDC}" type="slidenum">
              <a:rPr lang="en-US" smtClean="0"/>
              <a:t>28</a:t>
            </a:fld>
            <a:endParaRPr lang="en-US"/>
          </a:p>
        </p:txBody>
      </p:sp>
    </p:spTree>
    <p:extLst>
      <p:ext uri="{BB962C8B-B14F-4D97-AF65-F5344CB8AC3E}">
        <p14:creationId xmlns:p14="http://schemas.microsoft.com/office/powerpoint/2010/main" val="243238508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IN" sz="1800" dirty="0">
                <a:effectLst/>
                <a:latin typeface="Aptos" panose="020B0004020202020204" pitchFamily="34" charset="0"/>
                <a:ea typeface="Aptos" panose="020B0004020202020204" pitchFamily="34" charset="0"/>
                <a:cs typeface="Times New Roman" panose="02020603050405020304" pitchFamily="18" charset="0"/>
              </a:rPr>
              <a:t>let me show you the</a:t>
            </a:r>
          </a:p>
          <a:p>
            <a:pPr>
              <a:lnSpc>
                <a:spcPct val="107000"/>
              </a:lnSpc>
              <a:spcAft>
                <a:spcPts val="800"/>
              </a:spcAft>
            </a:pPr>
            <a:r>
              <a:rPr lang="en-IN" sz="1800" dirty="0">
                <a:effectLst/>
                <a:latin typeface="Aptos" panose="020B0004020202020204" pitchFamily="34" charset="0"/>
                <a:ea typeface="Aptos" panose="020B0004020202020204" pitchFamily="34" charset="0"/>
                <a:cs typeface="Times New Roman" panose="02020603050405020304" pitchFamily="18" charset="0"/>
              </a:rPr>
              <a:t>diagram because that's GNA kind of hopefully put it together so we've got a web app which</a:t>
            </a:r>
          </a:p>
          <a:p>
            <a:pPr>
              <a:lnSpc>
                <a:spcPct val="107000"/>
              </a:lnSpc>
              <a:spcAft>
                <a:spcPts val="800"/>
              </a:spcAft>
            </a:pPr>
            <a:r>
              <a:rPr lang="en-IN" sz="1800" dirty="0">
                <a:effectLst/>
                <a:latin typeface="Aptos" panose="020B0004020202020204" pitchFamily="34" charset="0"/>
                <a:ea typeface="Aptos" panose="020B0004020202020204" pitchFamily="34" charset="0"/>
                <a:cs typeface="Times New Roman" panose="02020603050405020304" pitchFamily="18" charset="0"/>
              </a:rPr>
              <a:t>is my um super simple it's only three pages uh I've got a database which is in</a:t>
            </a:r>
          </a:p>
          <a:p>
            <a:pPr>
              <a:lnSpc>
                <a:spcPct val="107000"/>
              </a:lnSpc>
              <a:spcAft>
                <a:spcPts val="800"/>
              </a:spcAft>
            </a:pPr>
            <a:r>
              <a:rPr lang="en-IN" sz="1800" dirty="0">
                <a:effectLst/>
                <a:latin typeface="Aptos" panose="020B0004020202020204" pitchFamily="34" charset="0"/>
                <a:ea typeface="Aptos" panose="020B0004020202020204" pitchFamily="34" charset="0"/>
                <a:cs typeface="Times New Roman" panose="02020603050405020304" pitchFamily="18" charset="0"/>
              </a:rPr>
              <a:t>Cosmos DB I've got this Vector Sur capability and I've got like a I'm using</a:t>
            </a:r>
          </a:p>
          <a:p>
            <a:pPr>
              <a:lnSpc>
                <a:spcPct val="107000"/>
              </a:lnSpc>
              <a:spcAft>
                <a:spcPts val="800"/>
              </a:spcAft>
            </a:pPr>
            <a:r>
              <a:rPr lang="en-IN" sz="1800" dirty="0">
                <a:effectLst/>
                <a:latin typeface="Aptos" panose="020B0004020202020204" pitchFamily="34" charset="0"/>
                <a:ea typeface="Aptos" panose="020B0004020202020204" pitchFamily="34" charset="0"/>
                <a:cs typeface="Times New Roman" panose="02020603050405020304" pitchFamily="18" charset="0"/>
              </a:rPr>
              <a:t>Azure functions um to kind of Drive the </a:t>
            </a:r>
            <a:r>
              <a:rPr lang="en-IN" sz="1800" dirty="0" err="1">
                <a:effectLst/>
                <a:latin typeface="Aptos" panose="020B0004020202020204" pitchFamily="34" charset="0"/>
                <a:ea typeface="Aptos" panose="020B0004020202020204" pitchFamily="34" charset="0"/>
                <a:cs typeface="Times New Roman" panose="02020603050405020304" pitchFamily="18" charset="0"/>
              </a:rPr>
              <a:t>the</a:t>
            </a:r>
            <a:r>
              <a:rPr lang="en-IN" sz="1800" dirty="0">
                <a:effectLst/>
                <a:latin typeface="Aptos" panose="020B0004020202020204" pitchFamily="34" charset="0"/>
                <a:ea typeface="Aptos" panose="020B0004020202020204" pitchFamily="34" charset="0"/>
                <a:cs typeface="Times New Roman" panose="02020603050405020304" pitchFamily="18" charset="0"/>
              </a:rPr>
              <a:t> </a:t>
            </a:r>
            <a:r>
              <a:rPr lang="en-IN" sz="1800" dirty="0" err="1">
                <a:effectLst/>
                <a:latin typeface="Aptos" panose="020B0004020202020204" pitchFamily="34" charset="0"/>
                <a:ea typeface="Aptos" panose="020B0004020202020204" pitchFamily="34" charset="0"/>
                <a:cs typeface="Times New Roman" panose="02020603050405020304" pitchFamily="18" charset="0"/>
              </a:rPr>
              <a:t>behavior</a:t>
            </a:r>
            <a:r>
              <a:rPr lang="en-IN" sz="1800" dirty="0">
                <a:effectLst/>
                <a:latin typeface="Aptos" panose="020B0004020202020204" pitchFamily="34" charset="0"/>
                <a:ea typeface="Aptos" panose="020B0004020202020204" pitchFamily="34" charset="0"/>
                <a:cs typeface="Times New Roman" panose="02020603050405020304" pitchFamily="18" charset="0"/>
              </a:rPr>
              <a:t> in the background so uh when I type in um my</a:t>
            </a:r>
          </a:p>
          <a:p>
            <a:pPr>
              <a:lnSpc>
                <a:spcPct val="107000"/>
              </a:lnSpc>
              <a:spcAft>
                <a:spcPts val="800"/>
              </a:spcAft>
            </a:pPr>
            <a:r>
              <a:rPr lang="en-IN" sz="1800" dirty="0">
                <a:effectLst/>
                <a:latin typeface="Aptos" panose="020B0004020202020204" pitchFamily="34" charset="0"/>
                <a:ea typeface="Aptos" panose="020B0004020202020204" pitchFamily="34" charset="0"/>
                <a:cs typeface="Times New Roman" panose="02020603050405020304" pitchFamily="18" charset="0"/>
              </a:rPr>
              <a:t>search um something for a cold</a:t>
            </a:r>
          </a:p>
          <a:p>
            <a:pPr>
              <a:lnSpc>
                <a:spcPct val="107000"/>
              </a:lnSpc>
              <a:spcAft>
                <a:spcPts val="800"/>
              </a:spcAft>
            </a:pPr>
            <a:r>
              <a:rPr lang="en-IN" sz="1800" dirty="0">
                <a:effectLst/>
                <a:latin typeface="Aptos" panose="020B0004020202020204" pitchFamily="34" charset="0"/>
                <a:ea typeface="Aptos" panose="020B0004020202020204" pitchFamily="34" charset="0"/>
                <a:cs typeface="Times New Roman" panose="02020603050405020304" pitchFamily="18" charset="0"/>
              </a:rPr>
              <a:t>day</a:t>
            </a:r>
          </a:p>
          <a:p>
            <a:pPr>
              <a:lnSpc>
                <a:spcPct val="107000"/>
              </a:lnSpc>
              <a:spcAft>
                <a:spcPts val="800"/>
              </a:spcAft>
            </a:pPr>
            <a:r>
              <a:rPr lang="en-IN" sz="1800" dirty="0">
                <a:effectLst/>
                <a:latin typeface="Aptos" panose="020B0004020202020204" pitchFamily="34" charset="0"/>
                <a:ea typeface="Aptos" panose="020B0004020202020204" pitchFamily="34" charset="0"/>
                <a:cs typeface="Times New Roman" panose="02020603050405020304" pitchFamily="18" charset="0"/>
              </a:rPr>
              <a:t>then you'll see here um I've actually got just the keywords um and this kind</a:t>
            </a:r>
          </a:p>
          <a:p>
            <a:pPr>
              <a:lnSpc>
                <a:spcPct val="107000"/>
              </a:lnSpc>
              <a:spcAft>
                <a:spcPts val="800"/>
              </a:spcAft>
            </a:pPr>
            <a:r>
              <a:rPr lang="en-IN" sz="1800" dirty="0">
                <a:effectLst/>
                <a:latin typeface="Aptos" panose="020B0004020202020204" pitchFamily="34" charset="0"/>
                <a:ea typeface="Aptos" panose="020B0004020202020204" pitchFamily="34" charset="0"/>
                <a:cs typeface="Times New Roman" panose="02020603050405020304" pitchFamily="18" charset="0"/>
              </a:rPr>
              <a:t>of goes back to my slide about the uh water skiing of the Bahamas like often</a:t>
            </a:r>
          </a:p>
          <a:p>
            <a:pPr>
              <a:lnSpc>
                <a:spcPct val="107000"/>
              </a:lnSpc>
              <a:spcAft>
                <a:spcPts val="800"/>
              </a:spcAft>
            </a:pPr>
            <a:r>
              <a:rPr lang="en-IN" sz="1800" dirty="0">
                <a:effectLst/>
                <a:latin typeface="Aptos" panose="020B0004020202020204" pitchFamily="34" charset="0"/>
                <a:ea typeface="Aptos" panose="020B0004020202020204" pitchFamily="34" charset="0"/>
                <a:cs typeface="Times New Roman" panose="02020603050405020304" pitchFamily="18" charset="0"/>
              </a:rPr>
              <a:t>you want to match something in particular so that's called a crimson KN hoodie so if I just search for Crimson</a:t>
            </a:r>
          </a:p>
          <a:p>
            <a:pPr>
              <a:lnSpc>
                <a:spcPct val="107000"/>
              </a:lnSpc>
              <a:spcAft>
                <a:spcPts val="800"/>
              </a:spcAft>
            </a:pPr>
            <a:r>
              <a:rPr lang="en-IN" sz="1800" dirty="0">
                <a:effectLst/>
                <a:latin typeface="Aptos" panose="020B0004020202020204" pitchFamily="34" charset="0"/>
                <a:ea typeface="Aptos" panose="020B0004020202020204" pitchFamily="34" charset="0"/>
                <a:cs typeface="Times New Roman" panose="02020603050405020304" pitchFamily="18" charset="0"/>
              </a:rPr>
              <a:t>KN hoodie I probably want that product first um like if I if the user types in</a:t>
            </a:r>
          </a:p>
          <a:p>
            <a:pPr>
              <a:lnSpc>
                <a:spcPct val="107000"/>
              </a:lnSpc>
              <a:spcAft>
                <a:spcPts val="800"/>
              </a:spcAft>
            </a:pPr>
            <a:r>
              <a:rPr lang="en-IN" sz="1800" dirty="0">
                <a:effectLst/>
                <a:latin typeface="Aptos" panose="020B0004020202020204" pitchFamily="34" charset="0"/>
                <a:ea typeface="Aptos" panose="020B0004020202020204" pitchFamily="34" charset="0"/>
                <a:cs typeface="Times New Roman" panose="02020603050405020304" pitchFamily="18" charset="0"/>
              </a:rPr>
              <a:t>the specific name of the product that's probably what they're looking for so um what we've actually done in this sample</a:t>
            </a:r>
          </a:p>
          <a:p>
            <a:pPr>
              <a:lnSpc>
                <a:spcPct val="107000"/>
              </a:lnSpc>
              <a:spcAft>
                <a:spcPts val="800"/>
              </a:spcAft>
            </a:pPr>
            <a:r>
              <a:rPr lang="en-IN" sz="1800" dirty="0">
                <a:effectLst/>
                <a:latin typeface="Aptos" panose="020B0004020202020204" pitchFamily="34" charset="0"/>
                <a:ea typeface="Aptos" panose="020B0004020202020204" pitchFamily="34" charset="0"/>
                <a:cs typeface="Times New Roman" panose="02020603050405020304" pitchFamily="18" charset="0"/>
              </a:rPr>
              <a:t>is um when they type in the search I'm actually talking to um the GPT model uh</a:t>
            </a:r>
          </a:p>
          <a:p>
            <a:pPr>
              <a:lnSpc>
                <a:spcPct val="107000"/>
              </a:lnSpc>
              <a:spcAft>
                <a:spcPts val="800"/>
              </a:spcAft>
            </a:pPr>
            <a:r>
              <a:rPr lang="en-IN" sz="1800" dirty="0">
                <a:effectLst/>
                <a:latin typeface="Aptos" panose="020B0004020202020204" pitchFamily="34" charset="0"/>
                <a:ea typeface="Aptos" panose="020B0004020202020204" pitchFamily="34" charset="0"/>
                <a:cs typeface="Times New Roman" panose="02020603050405020304" pitchFamily="18" charset="0"/>
              </a:rPr>
              <a:t>that might seem confusing like where's the chat box why are you talking to GPT</a:t>
            </a:r>
          </a:p>
          <a:p>
            <a:pPr>
              <a:lnSpc>
                <a:spcPct val="107000"/>
              </a:lnSpc>
              <a:spcAft>
                <a:spcPts val="800"/>
              </a:spcAft>
            </a:pPr>
            <a:r>
              <a:rPr lang="en-IN" sz="1800" dirty="0">
                <a:effectLst/>
                <a:latin typeface="Aptos" panose="020B0004020202020204" pitchFamily="34" charset="0"/>
                <a:ea typeface="Aptos" panose="020B0004020202020204" pitchFamily="34" charset="0"/>
                <a:cs typeface="Times New Roman" panose="02020603050405020304" pitchFamily="18" charset="0"/>
              </a:rPr>
              <a:t>um but the reason is um I've got a special prompt um and I put this prompt</a:t>
            </a:r>
          </a:p>
          <a:p>
            <a:pPr>
              <a:lnSpc>
                <a:spcPct val="107000"/>
              </a:lnSpc>
              <a:spcAft>
                <a:spcPts val="800"/>
              </a:spcAft>
            </a:pPr>
            <a:r>
              <a:rPr lang="en-IN" sz="1800" dirty="0">
                <a:effectLst/>
                <a:latin typeface="Aptos" panose="020B0004020202020204" pitchFamily="34" charset="0"/>
                <a:ea typeface="Aptos" panose="020B0004020202020204" pitchFamily="34" charset="0"/>
                <a:cs typeface="Times New Roman" panose="02020603050405020304" pitchFamily="18" charset="0"/>
              </a:rPr>
              <a:t>together because when the user is typing a </a:t>
            </a:r>
            <a:r>
              <a:rPr lang="en-IN" sz="1800" dirty="0" err="1">
                <a:effectLst/>
                <a:latin typeface="Aptos" panose="020B0004020202020204" pitchFamily="34" charset="0"/>
                <a:ea typeface="Aptos" panose="020B0004020202020204" pitchFamily="34" charset="0"/>
                <a:cs typeface="Times New Roman" panose="02020603050405020304" pitchFamily="18" charset="0"/>
              </a:rPr>
              <a:t>a</a:t>
            </a:r>
            <a:r>
              <a:rPr lang="en-IN" sz="1800" dirty="0">
                <a:effectLst/>
                <a:latin typeface="Aptos" panose="020B0004020202020204" pitchFamily="34" charset="0"/>
                <a:ea typeface="Aptos" panose="020B0004020202020204" pitchFamily="34" charset="0"/>
                <a:cs typeface="Times New Roman" panose="02020603050405020304" pitchFamily="18" charset="0"/>
              </a:rPr>
              <a:t> question</a:t>
            </a:r>
          </a:p>
          <a:p>
            <a:pPr>
              <a:lnSpc>
                <a:spcPct val="107000"/>
              </a:lnSpc>
              <a:spcAft>
                <a:spcPts val="800"/>
              </a:spcAft>
            </a:pPr>
            <a:r>
              <a:rPr lang="en-IN" sz="1800" dirty="0">
                <a:effectLst/>
                <a:latin typeface="Aptos" panose="020B0004020202020204" pitchFamily="34" charset="0"/>
                <a:ea typeface="Aptos" panose="020B0004020202020204" pitchFamily="34" charset="0"/>
                <a:cs typeface="Times New Roman" panose="02020603050405020304" pitchFamily="18" charset="0"/>
              </a:rPr>
              <a:t>um actually let me give you another example uh I've put like a few different</a:t>
            </a:r>
          </a:p>
          <a:p>
            <a:pPr>
              <a:lnSpc>
                <a:spcPct val="107000"/>
              </a:lnSpc>
              <a:spcAft>
                <a:spcPts val="800"/>
              </a:spcAft>
            </a:pPr>
            <a:r>
              <a:rPr lang="en-IN" sz="1800" dirty="0">
                <a:effectLst/>
                <a:latin typeface="Aptos" panose="020B0004020202020204" pitchFamily="34" charset="0"/>
                <a:ea typeface="Aptos" panose="020B0004020202020204" pitchFamily="34" charset="0"/>
                <a:cs typeface="Times New Roman" panose="02020603050405020304" pitchFamily="18" charset="0"/>
              </a:rPr>
              <a:t>languages in here as well so um you can switch to uh like uh Spanish French a</a:t>
            </a:r>
          </a:p>
          <a:p>
            <a:pPr>
              <a:lnSpc>
                <a:spcPct val="107000"/>
              </a:lnSpc>
              <a:spcAft>
                <a:spcPts val="800"/>
              </a:spcAft>
            </a:pPr>
            <a:r>
              <a:rPr lang="en-IN" sz="1800" dirty="0">
                <a:effectLst/>
                <a:latin typeface="Aptos" panose="020B0004020202020204" pitchFamily="34" charset="0"/>
                <a:ea typeface="Aptos" panose="020B0004020202020204" pitchFamily="34" charset="0"/>
                <a:cs typeface="Times New Roman" panose="02020603050405020304" pitchFamily="18" charset="0"/>
              </a:rPr>
              <a:t>German and a Japanese and Hindi um now the database is in English um but like</a:t>
            </a:r>
          </a:p>
          <a:p>
            <a:pPr>
              <a:lnSpc>
                <a:spcPct val="107000"/>
              </a:lnSpc>
              <a:spcAft>
                <a:spcPts val="800"/>
              </a:spcAft>
            </a:pPr>
            <a:r>
              <a:rPr lang="en-IN" sz="1800" dirty="0">
                <a:effectLst/>
                <a:latin typeface="Aptos" panose="020B0004020202020204" pitchFamily="34" charset="0"/>
                <a:ea typeface="Aptos" panose="020B0004020202020204" pitchFamily="34" charset="0"/>
                <a:cs typeface="Times New Roman" panose="02020603050405020304" pitchFamily="18" charset="0"/>
              </a:rPr>
              <a:t>if I typed in uh switch languages</a:t>
            </a:r>
          </a:p>
          <a:p>
            <a:pPr>
              <a:lnSpc>
                <a:spcPct val="107000"/>
              </a:lnSpc>
              <a:spcAft>
                <a:spcPts val="800"/>
              </a:spcAft>
            </a:pPr>
            <a:r>
              <a:rPr lang="en-IN" sz="1800" dirty="0">
                <a:effectLst/>
                <a:latin typeface="Aptos" panose="020B0004020202020204" pitchFamily="34" charset="0"/>
                <a:ea typeface="Aptos" panose="020B0004020202020204" pitchFamily="34" charset="0"/>
                <a:cs typeface="Times New Roman" panose="02020603050405020304" pitchFamily="18" charset="0"/>
              </a:rPr>
              <a:t>um uh if I typed in uh come</a:t>
            </a:r>
          </a:p>
          <a:p>
            <a:pPr>
              <a:lnSpc>
                <a:spcPct val="107000"/>
              </a:lnSpc>
              <a:spcAft>
                <a:spcPts val="800"/>
              </a:spcAft>
            </a:pPr>
            <a:r>
              <a:rPr lang="en-IN" sz="1800" dirty="0">
                <a:effectLst/>
                <a:latin typeface="Aptos" panose="020B0004020202020204" pitchFamily="34" charset="0"/>
                <a:ea typeface="Aptos" panose="020B0004020202020204" pitchFamily="34" charset="0"/>
                <a:cs typeface="Times New Roman" panose="02020603050405020304" pitchFamily="18" charset="0"/>
              </a:rPr>
              <a:t>on uh that says some address all right in Japanese um </a:t>
            </a:r>
            <a:r>
              <a:rPr lang="en-IN" sz="1800" dirty="0" err="1">
                <a:effectLst/>
                <a:latin typeface="Aptos" panose="020B0004020202020204" pitchFamily="34" charset="0"/>
                <a:ea typeface="Aptos" panose="020B0004020202020204" pitchFamily="34" charset="0"/>
                <a:cs typeface="Times New Roman" panose="02020603050405020304" pitchFamily="18" charset="0"/>
              </a:rPr>
              <a:t>um</a:t>
            </a:r>
            <a:r>
              <a:rPr lang="en-IN" sz="1800" dirty="0">
                <a:effectLst/>
                <a:latin typeface="Aptos" panose="020B0004020202020204" pitchFamily="34" charset="0"/>
                <a:ea typeface="Aptos" panose="020B0004020202020204" pitchFamily="34" charset="0"/>
                <a:cs typeface="Times New Roman" panose="02020603050405020304" pitchFamily="18" charset="0"/>
              </a:rPr>
              <a:t> if I typed in some</a:t>
            </a:r>
          </a:p>
          <a:p>
            <a:pPr>
              <a:lnSpc>
                <a:spcPct val="107000"/>
              </a:lnSpc>
              <a:spcAft>
                <a:spcPts val="800"/>
              </a:spcAft>
            </a:pPr>
            <a:r>
              <a:rPr lang="en-IN" sz="1800" dirty="0">
                <a:effectLst/>
                <a:latin typeface="Aptos" panose="020B0004020202020204" pitchFamily="34" charset="0"/>
                <a:ea typeface="Aptos" panose="020B0004020202020204" pitchFamily="34" charset="0"/>
                <a:cs typeface="Times New Roman" panose="02020603050405020304" pitchFamily="18" charset="0"/>
              </a:rPr>
              <a:t>address  (</a:t>
            </a:r>
            <a:r>
              <a:rPr lang="ja-JP" altLang="en-US" sz="2800" b="1" dirty="0"/>
              <a:t>マフラー</a:t>
            </a:r>
            <a:r>
              <a:rPr lang="ja-JP" altLang="en-US" sz="2800" dirty="0"/>
              <a:t> </a:t>
            </a:r>
            <a:r>
              <a:rPr lang="en-IN" altLang="ja-JP" sz="2800" dirty="0"/>
              <a:t>) </a:t>
            </a:r>
            <a:r>
              <a:rPr lang="en-IN" sz="1800" dirty="0">
                <a:effectLst/>
                <a:latin typeface="Aptos" panose="020B0004020202020204" pitchFamily="34" charset="0"/>
                <a:ea typeface="Aptos" panose="020B0004020202020204" pitchFamily="34" charset="0"/>
                <a:cs typeface="Times New Roman" panose="02020603050405020304" pitchFamily="18" charset="0"/>
              </a:rPr>
              <a:t>it's going to search for some address um and it's done that because</a:t>
            </a:r>
          </a:p>
          <a:p>
            <a:pPr>
              <a:lnSpc>
                <a:spcPct val="107000"/>
              </a:lnSpc>
              <a:spcAft>
                <a:spcPts val="800"/>
              </a:spcAft>
            </a:pPr>
            <a:r>
              <a:rPr lang="en-IN" sz="1800" dirty="0">
                <a:effectLst/>
                <a:latin typeface="Aptos" panose="020B0004020202020204" pitchFamily="34" charset="0"/>
                <a:ea typeface="Aptos" panose="020B0004020202020204" pitchFamily="34" charset="0"/>
                <a:cs typeface="Times New Roman" panose="02020603050405020304" pitchFamily="18" charset="0"/>
              </a:rPr>
              <a:t>I've got this extra step in the middle and the extra step is this prompt and</a:t>
            </a:r>
          </a:p>
          <a:p>
            <a:pPr>
              <a:lnSpc>
                <a:spcPct val="107000"/>
              </a:lnSpc>
              <a:spcAft>
                <a:spcPts val="800"/>
              </a:spcAft>
            </a:pPr>
            <a:r>
              <a:rPr lang="en-IN" sz="1800" dirty="0">
                <a:effectLst/>
                <a:latin typeface="Aptos" panose="020B0004020202020204" pitchFamily="34" charset="0"/>
                <a:ea typeface="Aptos" panose="020B0004020202020204" pitchFamily="34" charset="0"/>
                <a:cs typeface="Times New Roman" panose="02020603050405020304" pitchFamily="18" charset="0"/>
              </a:rPr>
              <a:t>the prompt is basically like I was saying earlier it's like a story that you're trying to tell and it's going to finish the story for you and the opening</a:t>
            </a:r>
          </a:p>
          <a:p>
            <a:pPr>
              <a:lnSpc>
                <a:spcPct val="107000"/>
              </a:lnSpc>
              <a:spcAft>
                <a:spcPts val="800"/>
              </a:spcAft>
            </a:pPr>
            <a:r>
              <a:rPr lang="en-IN" sz="1800" dirty="0">
                <a:effectLst/>
                <a:latin typeface="Aptos" panose="020B0004020202020204" pitchFamily="34" charset="0"/>
                <a:ea typeface="Aptos" panose="020B0004020202020204" pitchFamily="34" charset="0"/>
                <a:cs typeface="Times New Roman" panose="02020603050405020304" pitchFamily="18" charset="0"/>
              </a:rPr>
              <a:t>part of the story is I want you to generate a search query for a SQL</a:t>
            </a:r>
          </a:p>
          <a:p>
            <a:pPr>
              <a:lnSpc>
                <a:spcPct val="107000"/>
              </a:lnSpc>
              <a:spcAft>
                <a:spcPts val="800"/>
              </a:spcAft>
            </a:pPr>
            <a:r>
              <a:rPr lang="en-IN" sz="1800" dirty="0">
                <a:effectLst/>
                <a:latin typeface="Aptos" panose="020B0004020202020204" pitchFamily="34" charset="0"/>
                <a:ea typeface="Aptos" panose="020B0004020202020204" pitchFamily="34" charset="0"/>
                <a:cs typeface="Times New Roman" panose="02020603050405020304" pitchFamily="18" charset="0"/>
              </a:rPr>
              <a:t>database based on a user query don't generate the whole don't generate like a</a:t>
            </a:r>
          </a:p>
          <a:p>
            <a:pPr>
              <a:lnSpc>
                <a:spcPct val="107000"/>
              </a:lnSpc>
              <a:spcAft>
                <a:spcPts val="800"/>
              </a:spcAft>
            </a:pPr>
            <a:r>
              <a:rPr lang="en-IN" sz="1800" dirty="0">
                <a:effectLst/>
                <a:latin typeface="Aptos" panose="020B0004020202020204" pitchFamily="34" charset="0"/>
                <a:ea typeface="Aptos" panose="020B0004020202020204" pitchFamily="34" charset="0"/>
                <a:cs typeface="Times New Roman" panose="02020603050405020304" pitchFamily="18" charset="0"/>
              </a:rPr>
              <a:t>SQL statement that will end really badly um only generate like some</a:t>
            </a:r>
          </a:p>
          <a:p>
            <a:pPr>
              <a:lnSpc>
                <a:spcPct val="107000"/>
              </a:lnSpc>
              <a:spcAft>
                <a:spcPts val="800"/>
              </a:spcAft>
            </a:pPr>
            <a:r>
              <a:rPr lang="en-IN" sz="1800" dirty="0">
                <a:effectLst/>
                <a:latin typeface="Aptos" panose="020B0004020202020204" pitchFamily="34" charset="0"/>
                <a:ea typeface="Aptos" panose="020B0004020202020204" pitchFamily="34" charset="0"/>
                <a:cs typeface="Times New Roman" panose="02020603050405020304" pitchFamily="18" charset="0"/>
              </a:rPr>
              <a:t>keywords uh use like Boolean operators if the user has been specific about what</a:t>
            </a:r>
          </a:p>
          <a:p>
            <a:pPr>
              <a:lnSpc>
                <a:spcPct val="107000"/>
              </a:lnSpc>
              <a:spcAft>
                <a:spcPts val="800"/>
              </a:spcAft>
            </a:pPr>
            <a:r>
              <a:rPr lang="en-IN" sz="1800" dirty="0">
                <a:effectLst/>
                <a:latin typeface="Aptos" panose="020B0004020202020204" pitchFamily="34" charset="0"/>
                <a:ea typeface="Aptos" panose="020B0004020202020204" pitchFamily="34" charset="0"/>
                <a:cs typeface="Times New Roman" panose="02020603050405020304" pitchFamily="18" charset="0"/>
              </a:rPr>
              <a:t>they want to exclude in the search so if the user says um give me something for a</a:t>
            </a:r>
          </a:p>
          <a:p>
            <a:pPr>
              <a:lnSpc>
                <a:spcPct val="107000"/>
              </a:lnSpc>
              <a:spcAft>
                <a:spcPts val="800"/>
              </a:spcAft>
            </a:pPr>
            <a:r>
              <a:rPr lang="en-IN" sz="1800" dirty="0">
                <a:effectLst/>
                <a:latin typeface="Aptos" panose="020B0004020202020204" pitchFamily="34" charset="0"/>
                <a:ea typeface="Aptos" panose="020B0004020202020204" pitchFamily="34" charset="0"/>
                <a:cs typeface="Times New Roman" panose="02020603050405020304" pitchFamily="18" charset="0"/>
              </a:rPr>
              <a:t>summer but I hate the </a:t>
            </a:r>
            <a:r>
              <a:rPr lang="en-IN" sz="1800" dirty="0" err="1">
                <a:effectLst/>
                <a:latin typeface="Aptos" panose="020B0004020202020204" pitchFamily="34" charset="0"/>
                <a:ea typeface="Aptos" panose="020B0004020202020204" pitchFamily="34" charset="0"/>
                <a:cs typeface="Times New Roman" panose="02020603050405020304" pitchFamily="18" charset="0"/>
              </a:rPr>
              <a:t>color</a:t>
            </a:r>
            <a:r>
              <a:rPr lang="en-IN" sz="1800" dirty="0">
                <a:effectLst/>
                <a:latin typeface="Aptos" panose="020B0004020202020204" pitchFamily="34" charset="0"/>
                <a:ea typeface="Aptos" panose="020B0004020202020204" pitchFamily="34" charset="0"/>
                <a:cs typeface="Times New Roman" panose="02020603050405020304" pitchFamily="18" charset="0"/>
              </a:rPr>
              <a:t> blue then I want you to explicitly say but not blue</a:t>
            </a:r>
          </a:p>
          <a:p>
            <a:pPr>
              <a:lnSpc>
                <a:spcPct val="107000"/>
              </a:lnSpc>
              <a:spcAft>
                <a:spcPts val="800"/>
              </a:spcAft>
            </a:pPr>
            <a:r>
              <a:rPr lang="en-IN" sz="1800" dirty="0">
                <a:effectLst/>
                <a:latin typeface="Aptos" panose="020B0004020202020204" pitchFamily="34" charset="0"/>
                <a:ea typeface="Aptos" panose="020B0004020202020204" pitchFamily="34" charset="0"/>
                <a:cs typeface="Times New Roman" panose="02020603050405020304" pitchFamily="18" charset="0"/>
              </a:rPr>
              <a:t>um if the query is not in English always translate the query to English if you</a:t>
            </a:r>
          </a:p>
          <a:p>
            <a:pPr>
              <a:lnSpc>
                <a:spcPct val="107000"/>
              </a:lnSpc>
              <a:spcAft>
                <a:spcPts val="800"/>
              </a:spcAft>
            </a:pPr>
            <a:r>
              <a:rPr lang="en-IN" sz="1800" dirty="0">
                <a:effectLst/>
                <a:latin typeface="Aptos" panose="020B0004020202020204" pitchFamily="34" charset="0"/>
                <a:ea typeface="Aptos" panose="020B0004020202020204" pitchFamily="34" charset="0"/>
                <a:cs typeface="Times New Roman" panose="02020603050405020304" pitchFamily="18" charset="0"/>
              </a:rPr>
              <a:t>cannot generate a search query just return the number Z so this is actually a prompt that I've</a:t>
            </a:r>
          </a:p>
          <a:p>
            <a:pPr>
              <a:lnSpc>
                <a:spcPct val="107000"/>
              </a:lnSpc>
              <a:spcAft>
                <a:spcPts val="800"/>
              </a:spcAft>
            </a:pPr>
            <a:r>
              <a:rPr lang="en-IN" sz="1800" dirty="0">
                <a:effectLst/>
                <a:latin typeface="Aptos" panose="020B0004020202020204" pitchFamily="34" charset="0"/>
                <a:ea typeface="Aptos" panose="020B0004020202020204" pitchFamily="34" charset="0"/>
                <a:cs typeface="Times New Roman" panose="02020603050405020304" pitchFamily="18" charset="0"/>
              </a:rPr>
              <a:t>given um the GPT model GPT 40 and um I kind of experimented with</a:t>
            </a:r>
          </a:p>
          <a:p>
            <a:pPr>
              <a:lnSpc>
                <a:spcPct val="107000"/>
              </a:lnSpc>
              <a:spcAft>
                <a:spcPts val="800"/>
              </a:spcAft>
            </a:pPr>
            <a:r>
              <a:rPr lang="en-IN" sz="1800" dirty="0">
                <a:effectLst/>
                <a:latin typeface="Aptos" panose="020B0004020202020204" pitchFamily="34" charset="0"/>
                <a:ea typeface="Aptos" panose="020B0004020202020204" pitchFamily="34" charset="0"/>
                <a:cs typeface="Times New Roman" panose="02020603050405020304" pitchFamily="18" charset="0"/>
              </a:rPr>
              <a:t>this prompt uh in the chat playground so I mentioned that there's lots of different types of models that you can</a:t>
            </a:r>
          </a:p>
          <a:p>
            <a:pPr>
              <a:lnSpc>
                <a:spcPct val="107000"/>
              </a:lnSpc>
              <a:spcAft>
                <a:spcPts val="800"/>
              </a:spcAft>
            </a:pPr>
            <a:r>
              <a:rPr lang="en-IN" sz="1800" dirty="0">
                <a:effectLst/>
                <a:latin typeface="Aptos" panose="020B0004020202020204" pitchFamily="34" charset="0"/>
                <a:ea typeface="Aptos" panose="020B0004020202020204" pitchFamily="34" charset="0"/>
                <a:cs typeface="Times New Roman" panose="02020603050405020304" pitchFamily="18" charset="0"/>
              </a:rPr>
              <a:t>do um and in Azure AI Studio you can come in you can deploy uh I</a:t>
            </a:r>
          </a:p>
          <a:p>
            <a:pPr>
              <a:lnSpc>
                <a:spcPct val="107000"/>
              </a:lnSpc>
              <a:spcAft>
                <a:spcPts val="800"/>
              </a:spcAft>
            </a:pPr>
            <a:r>
              <a:rPr lang="en-IN" sz="1800" dirty="0">
                <a:effectLst/>
                <a:latin typeface="Aptos" panose="020B0004020202020204" pitchFamily="34" charset="0"/>
                <a:ea typeface="Aptos" panose="020B0004020202020204" pitchFamily="34" charset="0"/>
                <a:cs typeface="Times New Roman" panose="02020603050405020304" pitchFamily="18" charset="0"/>
              </a:rPr>
              <a:t>can uh from here uh oh that's the one Sacha announced today so o1 preview and</a:t>
            </a:r>
          </a:p>
          <a:p>
            <a:pPr>
              <a:lnSpc>
                <a:spcPct val="107000"/>
              </a:lnSpc>
              <a:spcAft>
                <a:spcPts val="800"/>
              </a:spcAft>
            </a:pPr>
            <a:r>
              <a:rPr lang="en-IN" sz="1800" dirty="0">
                <a:effectLst/>
                <a:latin typeface="Aptos" panose="020B0004020202020204" pitchFamily="34" charset="0"/>
                <a:ea typeface="Aptos" panose="020B0004020202020204" pitchFamily="34" charset="0"/>
                <a:cs typeface="Times New Roman" panose="02020603050405020304" pitchFamily="18" charset="0"/>
              </a:rPr>
              <a:t>o1 mini is now available um GPT 40 and GPT 40 mini so when you're doing this</a:t>
            </a:r>
          </a:p>
          <a:p>
            <a:pPr>
              <a:lnSpc>
                <a:spcPct val="107000"/>
              </a:lnSpc>
              <a:spcAft>
                <a:spcPts val="800"/>
              </a:spcAft>
            </a:pPr>
            <a:r>
              <a:rPr lang="en-IN" sz="1800" dirty="0">
                <a:effectLst/>
                <a:latin typeface="Aptos" panose="020B0004020202020204" pitchFamily="34" charset="0"/>
                <a:ea typeface="Aptos" panose="020B0004020202020204" pitchFamily="34" charset="0"/>
                <a:cs typeface="Times New Roman" panose="02020603050405020304" pitchFamily="18" charset="0"/>
              </a:rPr>
              <a:t>kind of like query prep prompting stuff like that I'd recommend using 40 mini</a:t>
            </a:r>
          </a:p>
          <a:p>
            <a:pPr>
              <a:lnSpc>
                <a:spcPct val="107000"/>
              </a:lnSpc>
              <a:spcAft>
                <a:spcPts val="800"/>
              </a:spcAft>
            </a:pPr>
            <a:r>
              <a:rPr lang="en-IN" sz="1800" dirty="0">
                <a:effectLst/>
                <a:latin typeface="Aptos" panose="020B0004020202020204" pitchFamily="34" charset="0"/>
                <a:ea typeface="Aptos" panose="020B0004020202020204" pitchFamily="34" charset="0"/>
                <a:cs typeface="Times New Roman" panose="02020603050405020304" pitchFamily="18" charset="0"/>
              </a:rPr>
              <a:t>because it's </a:t>
            </a:r>
            <a:r>
              <a:rPr lang="en-IN" sz="1800" dirty="0" err="1">
                <a:effectLst/>
                <a:latin typeface="Aptos" panose="020B0004020202020204" pitchFamily="34" charset="0"/>
                <a:ea typeface="Aptos" panose="020B0004020202020204" pitchFamily="34" charset="0"/>
                <a:cs typeface="Times New Roman" panose="02020603050405020304" pitchFamily="18" charset="0"/>
              </a:rPr>
              <a:t>it's</a:t>
            </a:r>
            <a:r>
              <a:rPr lang="en-IN" sz="1800" dirty="0">
                <a:effectLst/>
                <a:latin typeface="Aptos" panose="020B0004020202020204" pitchFamily="34" charset="0"/>
                <a:ea typeface="Aptos" panose="020B0004020202020204" pitchFamily="34" charset="0"/>
                <a:cs typeface="Times New Roman" panose="02020603050405020304" pitchFamily="18" charset="0"/>
              </a:rPr>
              <a:t> cheap it's fast and it's effective um which is a win-win win and um that model and the I'm using 40</a:t>
            </a:r>
          </a:p>
          <a:p>
            <a:pPr>
              <a:lnSpc>
                <a:spcPct val="107000"/>
              </a:lnSpc>
              <a:spcAft>
                <a:spcPts val="800"/>
              </a:spcAft>
            </a:pPr>
            <a:r>
              <a:rPr lang="en-IN" sz="1800" dirty="0">
                <a:effectLst/>
                <a:latin typeface="Aptos" panose="020B0004020202020204" pitchFamily="34" charset="0"/>
                <a:ea typeface="Aptos" panose="020B0004020202020204" pitchFamily="34" charset="0"/>
                <a:cs typeface="Times New Roman" panose="02020603050405020304" pitchFamily="18" charset="0"/>
              </a:rPr>
              <a:t>the full 40 here um is great for this type of task which is like I want you to</a:t>
            </a:r>
          </a:p>
          <a:p>
            <a:pPr>
              <a:lnSpc>
                <a:spcPct val="107000"/>
              </a:lnSpc>
              <a:spcAft>
                <a:spcPts val="800"/>
              </a:spcAft>
            </a:pPr>
            <a:r>
              <a:rPr lang="en-IN" sz="1800" dirty="0">
                <a:effectLst/>
                <a:latin typeface="Aptos" panose="020B0004020202020204" pitchFamily="34" charset="0"/>
                <a:ea typeface="Aptos" panose="020B0004020202020204" pitchFamily="34" charset="0"/>
                <a:cs typeface="Times New Roman" panose="02020603050405020304" pitchFamily="18" charset="0"/>
              </a:rPr>
              <a:t>take a user question user query and make it into something I can search in a database for um and in the uh playground</a:t>
            </a:r>
          </a:p>
          <a:p>
            <a:pPr>
              <a:lnSpc>
                <a:spcPct val="107000"/>
              </a:lnSpc>
              <a:spcAft>
                <a:spcPts val="800"/>
              </a:spcAft>
            </a:pPr>
            <a:r>
              <a:rPr lang="en-IN" sz="1800" dirty="0">
                <a:effectLst/>
                <a:latin typeface="Aptos" panose="020B0004020202020204" pitchFamily="34" charset="0"/>
                <a:ea typeface="Aptos" panose="020B0004020202020204" pitchFamily="34" charset="0"/>
                <a:cs typeface="Times New Roman" panose="02020603050405020304" pitchFamily="18" charset="0"/>
              </a:rPr>
              <a:t>I can then say like generate uh oh I've still got Japanese keyboard</a:t>
            </a:r>
          </a:p>
          <a:p>
            <a:pPr>
              <a:lnSpc>
                <a:spcPct val="107000"/>
              </a:lnSpc>
              <a:spcAft>
                <a:spcPts val="800"/>
              </a:spcAft>
            </a:pPr>
            <a:r>
              <a:rPr lang="en-IN" sz="1800" dirty="0">
                <a:effectLst/>
                <a:latin typeface="Aptos" panose="020B0004020202020204" pitchFamily="34" charset="0"/>
                <a:ea typeface="Aptos" panose="020B0004020202020204" pitchFamily="34" charset="0"/>
                <a:cs typeface="Times New Roman" panose="02020603050405020304" pitchFamily="18" charset="0"/>
              </a:rPr>
              <a:t>on uh generate a user query for um you like best</a:t>
            </a:r>
          </a:p>
          <a:p>
            <a:pPr>
              <a:lnSpc>
                <a:spcPct val="107000"/>
              </a:lnSpc>
              <a:spcAft>
                <a:spcPts val="800"/>
              </a:spcAft>
            </a:pPr>
            <a:r>
              <a:rPr lang="en-IN" sz="1800" dirty="0">
                <a:effectLst/>
                <a:latin typeface="Aptos" panose="020B0004020202020204" pitchFamily="34" charset="0"/>
                <a:ea typeface="Aptos" panose="020B0004020202020204" pitchFamily="34" charset="0"/>
                <a:cs typeface="Times New Roman" panose="02020603050405020304" pitchFamily="18" charset="0"/>
              </a:rPr>
              <a:t>cheeses from France it's a controversial uh question um it would</a:t>
            </a:r>
          </a:p>
          <a:p>
            <a:pPr>
              <a:lnSpc>
                <a:spcPct val="107000"/>
              </a:lnSpc>
              <a:spcAft>
                <a:spcPts val="800"/>
              </a:spcAft>
            </a:pPr>
            <a:r>
              <a:rPr lang="en-IN" sz="1800" dirty="0">
                <a:effectLst/>
                <a:latin typeface="Aptos" panose="020B0004020202020204" pitchFamily="34" charset="0"/>
                <a:ea typeface="Aptos" panose="020B0004020202020204" pitchFamily="34" charset="0"/>
                <a:cs typeface="Times New Roman" panose="02020603050405020304" pitchFamily="18" charset="0"/>
              </a:rPr>
              <a:t>say best and cheeses and France like that's what it's come up with and that's kind of that's a pretty good pretty good guess</a:t>
            </a:r>
          </a:p>
          <a:p>
            <a:pPr>
              <a:lnSpc>
                <a:spcPct val="107000"/>
              </a:lnSpc>
              <a:spcAft>
                <a:spcPts val="800"/>
              </a:spcAft>
            </a:pPr>
            <a:r>
              <a:rPr lang="en-IN" sz="1800" dirty="0">
                <a:effectLst/>
                <a:latin typeface="Aptos" panose="020B0004020202020204" pitchFamily="34" charset="0"/>
                <a:ea typeface="Aptos" panose="020B0004020202020204" pitchFamily="34" charset="0"/>
                <a:cs typeface="Times New Roman" panose="02020603050405020304" pitchFamily="18" charset="0"/>
              </a:rPr>
              <a:t>as to like a keyword uh capability um I've then gone a little bit further here</a:t>
            </a:r>
          </a:p>
          <a:p>
            <a:pPr>
              <a:lnSpc>
                <a:spcPct val="107000"/>
              </a:lnSpc>
              <a:spcAft>
                <a:spcPts val="800"/>
              </a:spcAft>
            </a:pPr>
            <a:r>
              <a:rPr lang="en-IN" sz="1800" dirty="0">
                <a:effectLst/>
                <a:latin typeface="Aptos" panose="020B0004020202020204" pitchFamily="34" charset="0"/>
                <a:ea typeface="Aptos" panose="020B0004020202020204" pitchFamily="34" charset="0"/>
                <a:cs typeface="Times New Roman" panose="02020603050405020304" pitchFamily="18" charset="0"/>
              </a:rPr>
              <a:t>where I've given it a bit more of the story so I've said you know here's an interaction so when I'm talking with the</a:t>
            </a:r>
          </a:p>
          <a:p>
            <a:pPr>
              <a:lnSpc>
                <a:spcPct val="107000"/>
              </a:lnSpc>
              <a:spcAft>
                <a:spcPts val="800"/>
              </a:spcAft>
            </a:pPr>
            <a:r>
              <a:rPr lang="en-IN" sz="1800" dirty="0">
                <a:effectLst/>
                <a:latin typeface="Aptos" panose="020B0004020202020204" pitchFamily="34" charset="0"/>
                <a:ea typeface="Aptos" panose="020B0004020202020204" pitchFamily="34" charset="0"/>
                <a:cs typeface="Times New Roman" panose="02020603050405020304" pitchFamily="18" charset="0"/>
              </a:rPr>
              <a:t>with the completion you can do this in AI Studio as well if you go to uh I</a:t>
            </a:r>
          </a:p>
          <a:p>
            <a:pPr>
              <a:lnSpc>
                <a:spcPct val="107000"/>
              </a:lnSpc>
              <a:spcAft>
                <a:spcPts val="800"/>
              </a:spcAft>
            </a:pPr>
            <a:r>
              <a:rPr lang="en-IN" sz="1800" dirty="0">
                <a:effectLst/>
                <a:latin typeface="Aptos" panose="020B0004020202020204" pitchFamily="34" charset="0"/>
                <a:ea typeface="Aptos" panose="020B0004020202020204" pitchFamily="34" charset="0"/>
                <a:cs typeface="Times New Roman" panose="02020603050405020304" pitchFamily="18" charset="0"/>
              </a:rPr>
              <a:t>think it's in examples that's it that's the one you can kind of give it an</a:t>
            </a:r>
          </a:p>
          <a:p>
            <a:pPr>
              <a:lnSpc>
                <a:spcPct val="107000"/>
              </a:lnSpc>
              <a:spcAft>
                <a:spcPts val="800"/>
              </a:spcAft>
            </a:pPr>
            <a:r>
              <a:rPr lang="en-IN" sz="1800" dirty="0">
                <a:effectLst/>
                <a:latin typeface="Aptos" panose="020B0004020202020204" pitchFamily="34" charset="0"/>
                <a:ea typeface="Aptos" panose="020B0004020202020204" pitchFamily="34" charset="0"/>
                <a:cs typeface="Times New Roman" panose="02020603050405020304" pitchFamily="18" charset="0"/>
              </a:rPr>
              <a:t>example interaction so like the user said this and you should have said this like that's what you were doing here and</a:t>
            </a:r>
          </a:p>
          <a:p>
            <a:pPr>
              <a:lnSpc>
                <a:spcPct val="107000"/>
              </a:lnSpc>
              <a:spcAft>
                <a:spcPts val="800"/>
              </a:spcAft>
            </a:pPr>
            <a:r>
              <a:rPr lang="en-IN" sz="1800" dirty="0">
                <a:effectLst/>
                <a:latin typeface="Aptos" panose="020B0004020202020204" pitchFamily="34" charset="0"/>
                <a:ea typeface="Aptos" panose="020B0004020202020204" pitchFamily="34" charset="0"/>
                <a:cs typeface="Times New Roman" panose="02020603050405020304" pitchFamily="18" charset="0"/>
              </a:rPr>
              <a:t>you can add a few examples this is called f shot training and it's </a:t>
            </a:r>
            <a:r>
              <a:rPr lang="en-IN" sz="1800" dirty="0" err="1">
                <a:effectLst/>
                <a:latin typeface="Aptos" panose="020B0004020202020204" pitchFamily="34" charset="0"/>
                <a:ea typeface="Aptos" panose="020B0004020202020204" pitchFamily="34" charset="0"/>
                <a:cs typeface="Times New Roman" panose="02020603050405020304" pitchFamily="18" charset="0"/>
              </a:rPr>
              <a:t>it's</a:t>
            </a:r>
            <a:r>
              <a:rPr lang="en-IN" sz="1800" dirty="0">
                <a:effectLst/>
                <a:latin typeface="Aptos" panose="020B0004020202020204" pitchFamily="34" charset="0"/>
                <a:ea typeface="Aptos" panose="020B0004020202020204" pitchFamily="34" charset="0"/>
                <a:cs typeface="Times New Roman" panose="02020603050405020304" pitchFamily="18" charset="0"/>
              </a:rPr>
              <a:t> basically a technique where you're just</a:t>
            </a:r>
          </a:p>
          <a:p>
            <a:pPr>
              <a:lnSpc>
                <a:spcPct val="107000"/>
              </a:lnSpc>
              <a:spcAft>
                <a:spcPts val="800"/>
              </a:spcAft>
            </a:pPr>
            <a:r>
              <a:rPr lang="en-IN" sz="1800" dirty="0">
                <a:effectLst/>
                <a:latin typeface="Aptos" panose="020B0004020202020204" pitchFamily="34" charset="0"/>
                <a:ea typeface="Aptos" panose="020B0004020202020204" pitchFamily="34" charset="0"/>
                <a:cs typeface="Times New Roman" panose="02020603050405020304" pitchFamily="18" charset="0"/>
              </a:rPr>
              <a:t>adding a bit more context to it and saying like here's how I want you to behave um you know if they type in a</a:t>
            </a:r>
          </a:p>
          <a:p>
            <a:pPr>
              <a:lnSpc>
                <a:spcPct val="107000"/>
              </a:lnSpc>
              <a:spcAft>
                <a:spcPts val="800"/>
              </a:spcAft>
            </a:pPr>
            <a:r>
              <a:rPr lang="en-IN" sz="1800" dirty="0">
                <a:effectLst/>
                <a:latin typeface="Aptos" panose="020B0004020202020204" pitchFamily="34" charset="0"/>
                <a:ea typeface="Aptos" panose="020B0004020202020204" pitchFamily="34" charset="0"/>
                <a:cs typeface="Times New Roman" panose="02020603050405020304" pitchFamily="18" charset="0"/>
              </a:rPr>
              <a:t>really nice winter jacket I want you to respond winter jacket uh if they typed in sum address again then I want you to</a:t>
            </a:r>
          </a:p>
          <a:p>
            <a:pPr>
              <a:lnSpc>
                <a:spcPct val="107000"/>
              </a:lnSpc>
              <a:spcAft>
                <a:spcPts val="800"/>
              </a:spcAft>
            </a:pPr>
            <a:r>
              <a:rPr lang="en-IN" sz="1800" dirty="0">
                <a:effectLst/>
                <a:latin typeface="Aptos" panose="020B0004020202020204" pitchFamily="34" charset="0"/>
                <a:ea typeface="Aptos" panose="020B0004020202020204" pitchFamily="34" charset="0"/>
                <a:cs typeface="Times New Roman" panose="02020603050405020304" pitchFamily="18" charset="0"/>
              </a:rPr>
              <a:t>say sum address so like it it's you've giving it some examples and therefore what it's doing is going to be close to</a:t>
            </a:r>
          </a:p>
          <a:p>
            <a:pPr>
              <a:lnSpc>
                <a:spcPct val="107000"/>
              </a:lnSpc>
              <a:spcAft>
                <a:spcPts val="800"/>
              </a:spcAft>
            </a:pPr>
            <a:r>
              <a:rPr lang="en-IN" sz="1800" dirty="0">
                <a:effectLst/>
                <a:latin typeface="Aptos" panose="020B0004020202020204" pitchFamily="34" charset="0"/>
                <a:ea typeface="Aptos" panose="020B0004020202020204" pitchFamily="34" charset="0"/>
                <a:cs typeface="Times New Roman" panose="02020603050405020304" pitchFamily="18" charset="0"/>
              </a:rPr>
              <a:t>what you want so it's then spat out this um keyword for me so it's got the </a:t>
            </a:r>
            <a:r>
              <a:rPr lang="en-IN" sz="1800" dirty="0" err="1">
                <a:effectLst/>
                <a:latin typeface="Aptos" panose="020B0004020202020204" pitchFamily="34" charset="0"/>
                <a:ea typeface="Aptos" panose="020B0004020202020204" pitchFamily="34" charset="0"/>
                <a:cs typeface="Times New Roman" panose="02020603050405020304" pitchFamily="18" charset="0"/>
              </a:rPr>
              <a:t>the</a:t>
            </a:r>
            <a:endParaRPr lang="en-IN" sz="18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07000"/>
              </a:lnSpc>
              <a:spcAft>
                <a:spcPts val="800"/>
              </a:spcAft>
            </a:pPr>
            <a:r>
              <a:rPr lang="en-IN" sz="1800" dirty="0">
                <a:effectLst/>
                <a:latin typeface="Aptos" panose="020B0004020202020204" pitchFamily="34" charset="0"/>
                <a:ea typeface="Aptos" panose="020B0004020202020204" pitchFamily="34" charset="0"/>
                <a:cs typeface="Times New Roman" panose="02020603050405020304" pitchFamily="18" charset="0"/>
              </a:rPr>
              <a:t>thing that it's looking for the keyword search in our database then what we need</a:t>
            </a:r>
          </a:p>
          <a:p>
            <a:pPr>
              <a:lnSpc>
                <a:spcPct val="107000"/>
              </a:lnSpc>
              <a:spcAft>
                <a:spcPts val="800"/>
              </a:spcAft>
            </a:pPr>
            <a:r>
              <a:rPr lang="en-IN" sz="1800" dirty="0">
                <a:effectLst/>
                <a:latin typeface="Aptos" panose="020B0004020202020204" pitchFamily="34" charset="0"/>
                <a:ea typeface="Aptos" panose="020B0004020202020204" pitchFamily="34" charset="0"/>
                <a:cs typeface="Times New Roman" panose="02020603050405020304" pitchFamily="18" charset="0"/>
              </a:rPr>
              <a:t>to do is we need to calculate the </a:t>
            </a:r>
            <a:r>
              <a:rPr lang="en-IN" sz="1800" dirty="0" err="1">
                <a:effectLst/>
                <a:latin typeface="Aptos" panose="020B0004020202020204" pitchFamily="34" charset="0"/>
                <a:ea typeface="Aptos" panose="020B0004020202020204" pitchFamily="34" charset="0"/>
                <a:cs typeface="Times New Roman" panose="02020603050405020304" pitchFamily="18" charset="0"/>
              </a:rPr>
              <a:t>the</a:t>
            </a:r>
            <a:r>
              <a:rPr lang="en-IN" sz="1800" dirty="0">
                <a:effectLst/>
                <a:latin typeface="Aptos" panose="020B0004020202020204" pitchFamily="34" charset="0"/>
                <a:ea typeface="Aptos" panose="020B0004020202020204" pitchFamily="34" charset="0"/>
                <a:cs typeface="Times New Roman" panose="02020603050405020304" pitchFamily="18" charset="0"/>
              </a:rPr>
              <a:t> embeddings the vectors for like the product descriptions so like that's the</a:t>
            </a:r>
          </a:p>
          <a:p>
            <a:pPr>
              <a:lnSpc>
                <a:spcPct val="107000"/>
              </a:lnSpc>
              <a:spcAft>
                <a:spcPts val="800"/>
              </a:spcAft>
            </a:pPr>
            <a:r>
              <a:rPr lang="en-IN" sz="1800" dirty="0">
                <a:effectLst/>
                <a:latin typeface="Aptos" panose="020B0004020202020204" pitchFamily="34" charset="0"/>
                <a:ea typeface="Aptos" panose="020B0004020202020204" pitchFamily="34" charset="0"/>
                <a:cs typeface="Times New Roman" panose="02020603050405020304" pitchFamily="18" charset="0"/>
              </a:rPr>
              <a:t>the name and the description so we can do that using the text embedding model</a:t>
            </a:r>
          </a:p>
          <a:p>
            <a:pPr>
              <a:lnSpc>
                <a:spcPct val="107000"/>
              </a:lnSpc>
              <a:spcAft>
                <a:spcPts val="800"/>
              </a:spcAft>
            </a:pPr>
            <a:r>
              <a:rPr lang="en-IN" sz="1800" dirty="0">
                <a:effectLst/>
                <a:latin typeface="Aptos" panose="020B0004020202020204" pitchFamily="34" charset="0"/>
                <a:ea typeface="Aptos" panose="020B0004020202020204" pitchFamily="34" charset="0"/>
                <a:cs typeface="Times New Roman" panose="02020603050405020304" pitchFamily="18" charset="0"/>
              </a:rPr>
              <a:t>and um what we do is we basically go through the uh the database and we</a:t>
            </a:r>
          </a:p>
          <a:p>
            <a:pPr>
              <a:lnSpc>
                <a:spcPct val="107000"/>
              </a:lnSpc>
              <a:spcAft>
                <a:spcPts val="800"/>
              </a:spcAft>
            </a:pPr>
            <a:r>
              <a:rPr lang="en-IN" sz="1800" dirty="0">
                <a:effectLst/>
                <a:latin typeface="Aptos" panose="020B0004020202020204" pitchFamily="34" charset="0"/>
                <a:ea typeface="Aptos" panose="020B0004020202020204" pitchFamily="34" charset="0"/>
                <a:cs typeface="Times New Roman" panose="02020603050405020304" pitchFamily="18" charset="0"/>
              </a:rPr>
              <a:t>create a um an additional index or an additional field and we put the</a:t>
            </a:r>
          </a:p>
          <a:p>
            <a:pPr>
              <a:lnSpc>
                <a:spcPct val="107000"/>
              </a:lnSpc>
              <a:spcAft>
                <a:spcPts val="800"/>
              </a:spcAft>
            </a:pPr>
            <a:r>
              <a:rPr lang="en-IN" sz="1800" dirty="0">
                <a:effectLst/>
                <a:latin typeface="Aptos" panose="020B0004020202020204" pitchFamily="34" charset="0"/>
                <a:ea typeface="Aptos" panose="020B0004020202020204" pitchFamily="34" charset="0"/>
                <a:cs typeface="Times New Roman" panose="02020603050405020304" pitchFamily="18" charset="0"/>
              </a:rPr>
              <a:t>embedding in there um I've done that in Cosmos because um that's an easy one for</a:t>
            </a:r>
          </a:p>
          <a:p>
            <a:pPr>
              <a:lnSpc>
                <a:spcPct val="107000"/>
              </a:lnSpc>
              <a:spcAft>
                <a:spcPts val="800"/>
              </a:spcAft>
            </a:pPr>
            <a:r>
              <a:rPr lang="en-IN" sz="1800" dirty="0">
                <a:effectLst/>
                <a:latin typeface="Aptos" panose="020B0004020202020204" pitchFamily="34" charset="0"/>
                <a:ea typeface="Aptos" panose="020B0004020202020204" pitchFamily="34" charset="0"/>
                <a:cs typeface="Times New Roman" panose="02020603050405020304" pitchFamily="18" charset="0"/>
              </a:rPr>
              <a:t>me to work with and I've specified I've got two uh embedding Fields they're both</a:t>
            </a:r>
          </a:p>
          <a:p>
            <a:pPr>
              <a:lnSpc>
                <a:spcPct val="107000"/>
              </a:lnSpc>
              <a:spcAft>
                <a:spcPts val="800"/>
              </a:spcAft>
            </a:pPr>
            <a:r>
              <a:rPr lang="en-IN" sz="1800" dirty="0">
                <a:effectLst/>
                <a:latin typeface="Aptos" panose="020B0004020202020204" pitchFamily="34" charset="0"/>
                <a:ea typeface="Aptos" panose="020B0004020202020204" pitchFamily="34" charset="0"/>
                <a:cs typeface="Times New Roman" panose="02020603050405020304" pitchFamily="18" charset="0"/>
              </a:rPr>
              <a:t>floats um they're both 1,24 dimensions one of them is the description and one</a:t>
            </a:r>
          </a:p>
          <a:p>
            <a:pPr>
              <a:lnSpc>
                <a:spcPct val="107000"/>
              </a:lnSpc>
              <a:spcAft>
                <a:spcPts val="800"/>
              </a:spcAft>
            </a:pPr>
            <a:r>
              <a:rPr lang="en-IN" sz="1800" dirty="0">
                <a:effectLst/>
                <a:latin typeface="Aptos" panose="020B0004020202020204" pitchFamily="34" charset="0"/>
                <a:ea typeface="Aptos" panose="020B0004020202020204" pitchFamily="34" charset="0"/>
                <a:cs typeface="Times New Roman" panose="02020603050405020304" pitchFamily="18" charset="0"/>
              </a:rPr>
              <a:t>of them is the picture like the image and then in my code I've also said like I want you to index those um so</a:t>
            </a:r>
          </a:p>
          <a:p>
            <a:pPr>
              <a:lnSpc>
                <a:spcPct val="107000"/>
              </a:lnSpc>
              <a:spcAft>
                <a:spcPts val="800"/>
              </a:spcAft>
            </a:pPr>
            <a:r>
              <a:rPr lang="en-IN" sz="1800" dirty="0">
                <a:effectLst/>
                <a:latin typeface="Aptos" panose="020B0004020202020204" pitchFamily="34" charset="0"/>
                <a:ea typeface="Aptos" panose="020B0004020202020204" pitchFamily="34" charset="0"/>
                <a:cs typeface="Times New Roman" panose="02020603050405020304" pitchFamily="18" charset="0"/>
              </a:rPr>
              <a:t>when I do a query I basically say like use the embedding as the thing that you're measuring and um the cosine</a:t>
            </a:r>
          </a:p>
          <a:p>
            <a:pPr>
              <a:lnSpc>
                <a:spcPct val="107000"/>
              </a:lnSpc>
              <a:spcAft>
                <a:spcPts val="800"/>
              </a:spcAft>
            </a:pPr>
            <a:r>
              <a:rPr lang="en-IN" sz="1800" dirty="0">
                <a:effectLst/>
                <a:latin typeface="Aptos" panose="020B0004020202020204" pitchFamily="34" charset="0"/>
                <a:ea typeface="Aptos" panose="020B0004020202020204" pitchFamily="34" charset="0"/>
                <a:cs typeface="Times New Roman" panose="02020603050405020304" pitchFamily="18" charset="0"/>
              </a:rPr>
              <a:t>similarity is </a:t>
            </a:r>
            <a:r>
              <a:rPr lang="en-IN" sz="1800" dirty="0" err="1">
                <a:effectLst/>
                <a:latin typeface="Aptos" panose="020B0004020202020204" pitchFamily="34" charset="0"/>
                <a:ea typeface="Aptos" panose="020B0004020202020204" pitchFamily="34" charset="0"/>
                <a:cs typeface="Times New Roman" panose="02020603050405020304" pitchFamily="18" charset="0"/>
              </a:rPr>
              <a:t>is</a:t>
            </a:r>
            <a:r>
              <a:rPr lang="en-IN" sz="1800" dirty="0">
                <a:effectLst/>
                <a:latin typeface="Aptos" panose="020B0004020202020204" pitchFamily="34" charset="0"/>
                <a:ea typeface="Aptos" panose="020B0004020202020204" pitchFamily="34" charset="0"/>
                <a:cs typeface="Times New Roman" panose="02020603050405020304" pitchFamily="18" charset="0"/>
              </a:rPr>
              <a:t> one of the ways of calculating things in that area or things that are most similar to it and</a:t>
            </a:r>
          </a:p>
          <a:p>
            <a:pPr>
              <a:lnSpc>
                <a:spcPct val="107000"/>
              </a:lnSpc>
              <a:spcAft>
                <a:spcPts val="800"/>
              </a:spcAft>
            </a:pPr>
            <a:r>
              <a:rPr lang="en-IN" sz="1800" dirty="0">
                <a:effectLst/>
                <a:latin typeface="Aptos" panose="020B0004020202020204" pitchFamily="34" charset="0"/>
                <a:ea typeface="Aptos" panose="020B0004020202020204" pitchFamily="34" charset="0"/>
                <a:cs typeface="Times New Roman" panose="02020603050405020304" pitchFamily="18" charset="0"/>
              </a:rPr>
              <a:t>then in the app uh when I've got um the</a:t>
            </a:r>
          </a:p>
          <a:p>
            <a:pPr>
              <a:lnSpc>
                <a:spcPct val="107000"/>
              </a:lnSpc>
              <a:spcAft>
                <a:spcPts val="800"/>
              </a:spcAft>
            </a:pPr>
            <a:r>
              <a:rPr lang="en-IN" sz="1800" dirty="0">
                <a:effectLst/>
                <a:latin typeface="Aptos" panose="020B0004020202020204" pitchFamily="34" charset="0"/>
                <a:ea typeface="Aptos" panose="020B0004020202020204" pitchFamily="34" charset="0"/>
                <a:cs typeface="Times New Roman" panose="02020603050405020304" pitchFamily="18" charset="0"/>
              </a:rPr>
              <a:t>search feature I'm going to do like a couple of things so I've got my search query that comes in that's the thing the</a:t>
            </a:r>
          </a:p>
          <a:p>
            <a:pPr>
              <a:lnSpc>
                <a:spcPct val="107000"/>
              </a:lnSpc>
              <a:spcAft>
                <a:spcPts val="800"/>
              </a:spcAft>
            </a:pPr>
            <a:r>
              <a:rPr lang="en-IN" sz="1800" dirty="0">
                <a:effectLst/>
                <a:latin typeface="Aptos" panose="020B0004020202020204" pitchFamily="34" charset="0"/>
                <a:ea typeface="Aptos" panose="020B0004020202020204" pitchFamily="34" charset="0"/>
                <a:cs typeface="Times New Roman" panose="02020603050405020304" pitchFamily="18" charset="0"/>
              </a:rPr>
              <a:t>user typed in so it's like step one is to generate to take the query give it to</a:t>
            </a:r>
          </a:p>
          <a:p>
            <a:pPr>
              <a:lnSpc>
                <a:spcPct val="107000"/>
              </a:lnSpc>
              <a:spcAft>
                <a:spcPts val="800"/>
              </a:spcAft>
            </a:pPr>
            <a:r>
              <a:rPr lang="en-IN" sz="1800" dirty="0">
                <a:effectLst/>
                <a:latin typeface="Aptos" panose="020B0004020202020204" pitchFamily="34" charset="0"/>
                <a:ea typeface="Aptos" panose="020B0004020202020204" pitchFamily="34" charset="0"/>
                <a:cs typeface="Times New Roman" panose="02020603050405020304" pitchFamily="18" charset="0"/>
              </a:rPr>
              <a:t>GPT so it does that stage where it kind of rewrites the query to make it more keyword looking um step two which is</a:t>
            </a:r>
          </a:p>
          <a:p>
            <a:pPr>
              <a:lnSpc>
                <a:spcPct val="107000"/>
              </a:lnSpc>
              <a:spcAft>
                <a:spcPts val="800"/>
              </a:spcAft>
            </a:pPr>
            <a:r>
              <a:rPr lang="en-IN" sz="1800" dirty="0">
                <a:effectLst/>
                <a:latin typeface="Aptos" panose="020B0004020202020204" pitchFamily="34" charset="0"/>
                <a:ea typeface="Aptos" panose="020B0004020202020204" pitchFamily="34" charset="0"/>
                <a:cs typeface="Times New Roman" panose="02020603050405020304" pitchFamily="18" charset="0"/>
              </a:rPr>
              <a:t>where I get the embedding uh which is you just call an API like that's there's</a:t>
            </a:r>
          </a:p>
          <a:p>
            <a:pPr>
              <a:lnSpc>
                <a:spcPct val="107000"/>
              </a:lnSpc>
              <a:spcAft>
                <a:spcPts val="800"/>
              </a:spcAft>
            </a:pPr>
            <a:r>
              <a:rPr lang="en-IN" sz="1800" dirty="0">
                <a:effectLst/>
                <a:latin typeface="Aptos" panose="020B0004020202020204" pitchFamily="34" charset="0"/>
                <a:ea typeface="Aptos" panose="020B0004020202020204" pitchFamily="34" charset="0"/>
                <a:cs typeface="Times New Roman" panose="02020603050405020304" pitchFamily="18" charset="0"/>
              </a:rPr>
              <a:t>no maths involved this is great like you just say okay I want you to use uh</a:t>
            </a:r>
          </a:p>
          <a:p>
            <a:pPr>
              <a:lnSpc>
                <a:spcPct val="107000"/>
              </a:lnSpc>
              <a:spcAft>
                <a:spcPts val="800"/>
              </a:spcAft>
            </a:pPr>
            <a:r>
              <a:rPr lang="en-IN" sz="1800" dirty="0">
                <a:effectLst/>
                <a:latin typeface="Aptos" panose="020B0004020202020204" pitchFamily="34" charset="0"/>
                <a:ea typeface="Aptos" panose="020B0004020202020204" pitchFamily="34" charset="0"/>
                <a:cs typeface="Times New Roman" panose="02020603050405020304" pitchFamily="18" charset="0"/>
              </a:rPr>
              <a:t>texting Bing 3 small I think I'm using here call the API get the data uh and</a:t>
            </a:r>
          </a:p>
          <a:p>
            <a:pPr>
              <a:lnSpc>
                <a:spcPct val="107000"/>
              </a:lnSpc>
              <a:spcAft>
                <a:spcPts val="800"/>
              </a:spcAft>
            </a:pPr>
            <a:r>
              <a:rPr lang="en-IN" sz="1800" dirty="0">
                <a:effectLst/>
                <a:latin typeface="Aptos" panose="020B0004020202020204" pitchFamily="34" charset="0"/>
                <a:ea typeface="Aptos" panose="020B0004020202020204" pitchFamily="34" charset="0"/>
                <a:cs typeface="Times New Roman" panose="02020603050405020304" pitchFamily="18" charset="0"/>
              </a:rPr>
              <a:t>then get that back and then the last thing I've got is search products which uh in my case I'm using</a:t>
            </a:r>
          </a:p>
          <a:p>
            <a:pPr>
              <a:lnSpc>
                <a:spcPct val="107000"/>
              </a:lnSpc>
              <a:spcAft>
                <a:spcPts val="800"/>
              </a:spcAft>
            </a:pPr>
            <a:r>
              <a:rPr lang="en-IN" sz="1800" dirty="0">
                <a:effectLst/>
                <a:latin typeface="Aptos" panose="020B0004020202020204" pitchFamily="34" charset="0"/>
                <a:ea typeface="Aptos" panose="020B0004020202020204" pitchFamily="34" charset="0"/>
                <a:cs typeface="Times New Roman" panose="02020603050405020304" pitchFamily="18" charset="0"/>
              </a:rPr>
              <a:t>Cosmos uh to do a search which is just down here um basically it's a it's a SQL</a:t>
            </a:r>
          </a:p>
          <a:p>
            <a:pPr>
              <a:lnSpc>
                <a:spcPct val="107000"/>
              </a:lnSpc>
              <a:spcAft>
                <a:spcPts val="800"/>
              </a:spcAft>
            </a:pPr>
            <a:r>
              <a:rPr lang="en-IN" sz="1800" dirty="0">
                <a:effectLst/>
                <a:latin typeface="Aptos" panose="020B0004020202020204" pitchFamily="34" charset="0"/>
                <a:ea typeface="Aptos" panose="020B0004020202020204" pitchFamily="34" charset="0"/>
                <a:cs typeface="Times New Roman" panose="02020603050405020304" pitchFamily="18" charset="0"/>
              </a:rPr>
              <a:t>query um where there's a special field that's called that's the keyword search</a:t>
            </a:r>
          </a:p>
          <a:p>
            <a:pPr>
              <a:lnSpc>
                <a:spcPct val="107000"/>
              </a:lnSpc>
              <a:spcAft>
                <a:spcPts val="800"/>
              </a:spcAft>
            </a:pPr>
            <a:r>
              <a:rPr lang="en-IN" sz="1800" dirty="0">
                <a:effectLst/>
                <a:latin typeface="Aptos" panose="020B0004020202020204" pitchFamily="34" charset="0"/>
                <a:ea typeface="Aptos" panose="020B0004020202020204" pitchFamily="34" charset="0"/>
                <a:cs typeface="Times New Roman" panose="02020603050405020304" pitchFamily="18" charset="0"/>
              </a:rPr>
              <a:t>and then I've got a vector search which is um basically calculate the distance it's like a function you put in the SQL</a:t>
            </a:r>
          </a:p>
          <a:p>
            <a:pPr>
              <a:lnSpc>
                <a:spcPct val="107000"/>
              </a:lnSpc>
              <a:spcAft>
                <a:spcPts val="800"/>
              </a:spcAft>
            </a:pPr>
            <a:r>
              <a:rPr lang="en-IN" sz="1800" dirty="0">
                <a:effectLst/>
                <a:latin typeface="Aptos" panose="020B0004020202020204" pitchFamily="34" charset="0"/>
                <a:ea typeface="Aptos" panose="020B0004020202020204" pitchFamily="34" charset="0"/>
                <a:cs typeface="Times New Roman" panose="02020603050405020304" pitchFamily="18" charset="0"/>
              </a:rPr>
              <a:t>query in the in the sample as well yeah sorry to jump in if uh we do have about</a:t>
            </a:r>
          </a:p>
          <a:p>
            <a:pPr>
              <a:lnSpc>
                <a:spcPct val="107000"/>
              </a:lnSpc>
              <a:spcAft>
                <a:spcPts val="800"/>
              </a:spcAft>
            </a:pPr>
            <a:r>
              <a:rPr lang="en-IN" sz="1800" dirty="0">
                <a:effectLst/>
                <a:latin typeface="Aptos" panose="020B0004020202020204" pitchFamily="34" charset="0"/>
                <a:ea typeface="Aptos" panose="020B0004020202020204" pitchFamily="34" charset="0"/>
                <a:cs typeface="Times New Roman" panose="02020603050405020304" pitchFamily="18" charset="0"/>
              </a:rPr>
              <a:t>10 minutes left we did have another question is it okay to </a:t>
            </a:r>
            <a:r>
              <a:rPr lang="en-IN" sz="1800" dirty="0" err="1">
                <a:effectLst/>
                <a:latin typeface="Aptos" panose="020B0004020202020204" pitchFamily="34" charset="0"/>
                <a:ea typeface="Aptos" panose="020B0004020202020204" pitchFamily="34" charset="0"/>
                <a:cs typeface="Times New Roman" panose="02020603050405020304" pitchFamily="18" charset="0"/>
              </a:rPr>
              <a:t>to</a:t>
            </a:r>
            <a:r>
              <a:rPr lang="en-IN" sz="1800" dirty="0">
                <a:effectLst/>
                <a:latin typeface="Aptos" panose="020B0004020202020204" pitchFamily="34" charset="0"/>
                <a:ea typeface="Aptos" panose="020B0004020202020204" pitchFamily="34" charset="0"/>
                <a:cs typeface="Times New Roman" panose="02020603050405020304" pitchFamily="18" charset="0"/>
              </a:rPr>
              <a:t> ask perfect and apologies in advance if I AB butcher</a:t>
            </a:r>
          </a:p>
          <a:p>
            <a:pPr>
              <a:lnSpc>
                <a:spcPct val="107000"/>
              </a:lnSpc>
              <a:spcAft>
                <a:spcPts val="800"/>
              </a:spcAft>
            </a:pPr>
            <a:r>
              <a:rPr lang="en-IN" sz="1800" dirty="0">
                <a:effectLst/>
                <a:latin typeface="Aptos" panose="020B0004020202020204" pitchFamily="34" charset="0"/>
                <a:ea typeface="Aptos" panose="020B0004020202020204" pitchFamily="34" charset="0"/>
                <a:cs typeface="Times New Roman" panose="02020603050405020304" pitchFamily="18" charset="0"/>
              </a:rPr>
              <a:t>any parts of these questions um so uh Nicola is asking Microsoft research and Intel Labs used </a:t>
            </a:r>
            <a:r>
              <a:rPr lang="en-IN" sz="1800" dirty="0" err="1">
                <a:effectLst/>
                <a:latin typeface="Aptos" panose="020B0004020202020204" pitchFamily="34" charset="0"/>
                <a:ea typeface="Aptos" panose="020B0004020202020204" pitchFamily="34" charset="0"/>
                <a:cs typeface="Times New Roman" panose="02020603050405020304" pitchFamily="18" charset="0"/>
              </a:rPr>
              <a:t>lanb</a:t>
            </a:r>
            <a:r>
              <a:rPr lang="en-IN" sz="1800" dirty="0">
                <a:effectLst/>
                <a:latin typeface="Aptos" panose="020B0004020202020204" pitchFamily="34" charset="0"/>
                <a:ea typeface="Aptos" panose="020B0004020202020204" pitchFamily="34" charset="0"/>
                <a:cs typeface="Times New Roman" panose="02020603050405020304" pitchFamily="18" charset="0"/>
              </a:rPr>
              <a:t> op SRC Vector</a:t>
            </a:r>
          </a:p>
          <a:p>
            <a:pPr>
              <a:lnSpc>
                <a:spcPct val="107000"/>
              </a:lnSpc>
              <a:spcAft>
                <a:spcPts val="800"/>
              </a:spcAft>
            </a:pPr>
            <a:r>
              <a:rPr lang="en-IN" sz="1800" dirty="0">
                <a:effectLst/>
                <a:latin typeface="Aptos" panose="020B0004020202020204" pitchFamily="34" charset="0"/>
                <a:ea typeface="Aptos" panose="020B0004020202020204" pitchFamily="34" charset="0"/>
                <a:cs typeface="Times New Roman" panose="02020603050405020304" pitchFamily="18" charset="0"/>
              </a:rPr>
              <a:t>database implemented in Rust for low latency searches of image frames and</a:t>
            </a:r>
          </a:p>
          <a:p>
            <a:pPr>
              <a:lnSpc>
                <a:spcPct val="107000"/>
              </a:lnSpc>
              <a:spcAft>
                <a:spcPts val="800"/>
              </a:spcAft>
            </a:pPr>
            <a:r>
              <a:rPr lang="en-IN" sz="1800" dirty="0">
                <a:effectLst/>
                <a:latin typeface="Aptos" panose="020B0004020202020204" pitchFamily="34" charset="0"/>
                <a:ea typeface="Aptos" panose="020B0004020202020204" pitchFamily="34" charset="0"/>
                <a:cs typeface="Times New Roman" panose="02020603050405020304" pitchFamily="18" charset="0"/>
              </a:rPr>
              <a:t>videos have you done benchmarks comparing Cosmos </a:t>
            </a:r>
            <a:r>
              <a:rPr lang="en-IN" sz="1800" dirty="0" err="1">
                <a:effectLst/>
                <a:latin typeface="Aptos" panose="020B0004020202020204" pitchFamily="34" charset="0"/>
                <a:ea typeface="Aptos" panose="020B0004020202020204" pitchFamily="34" charset="0"/>
                <a:cs typeface="Times New Roman" panose="02020603050405020304" pitchFamily="18" charset="0"/>
              </a:rPr>
              <a:t>pgms</a:t>
            </a:r>
            <a:endParaRPr lang="en-IN" sz="18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07000"/>
              </a:lnSpc>
              <a:spcAft>
                <a:spcPts val="800"/>
              </a:spcAft>
            </a:pPr>
            <a:r>
              <a:rPr lang="en-IN" sz="1800" dirty="0">
                <a:effectLst/>
                <a:latin typeface="Aptos" panose="020B0004020202020204" pitchFamily="34" charset="0"/>
                <a:ea typeface="Aptos" panose="020B0004020202020204" pitchFamily="34" charset="0"/>
                <a:cs typeface="Times New Roman" panose="02020603050405020304" pitchFamily="18" charset="0"/>
              </a:rPr>
              <a:t>SQL um okay so comparing those three Technologies I guess you your um I think</a:t>
            </a:r>
          </a:p>
          <a:p>
            <a:pPr>
              <a:lnSpc>
                <a:spcPct val="107000"/>
              </a:lnSpc>
              <a:spcAft>
                <a:spcPts val="800"/>
              </a:spcAft>
            </a:pPr>
            <a:r>
              <a:rPr lang="en-IN" sz="1800" dirty="0">
                <a:effectLst/>
                <a:latin typeface="Aptos" panose="020B0004020202020204" pitchFamily="34" charset="0"/>
                <a:ea typeface="Aptos" panose="020B0004020202020204" pitchFamily="34" charset="0"/>
                <a:cs typeface="Times New Roman" panose="02020603050405020304" pitchFamily="18" charset="0"/>
              </a:rPr>
              <a:t>your question is like the comparing them like how quickly they can calculate the distances uh I have not somebody may</a:t>
            </a:r>
          </a:p>
          <a:p>
            <a:pPr>
              <a:lnSpc>
                <a:spcPct val="107000"/>
              </a:lnSpc>
              <a:spcAft>
                <a:spcPts val="800"/>
              </a:spcAft>
            </a:pPr>
            <a:r>
              <a:rPr lang="en-IN" sz="1800" dirty="0">
                <a:effectLst/>
                <a:latin typeface="Aptos" panose="020B0004020202020204" pitchFamily="34" charset="0"/>
                <a:ea typeface="Aptos" panose="020B0004020202020204" pitchFamily="34" charset="0"/>
                <a:cs typeface="Times New Roman" panose="02020603050405020304" pitchFamily="18" charset="0"/>
              </a:rPr>
              <a:t>have done already I'll I can have a look later and maybe I'll share with you </a:t>
            </a:r>
            <a:r>
              <a:rPr lang="en-IN" sz="1800" dirty="0" err="1">
                <a:effectLst/>
                <a:latin typeface="Aptos" panose="020B0004020202020204" pitchFamily="34" charset="0"/>
                <a:ea typeface="Aptos" panose="020B0004020202020204" pitchFamily="34" charset="0"/>
                <a:cs typeface="Times New Roman" panose="02020603050405020304" pitchFamily="18" charset="0"/>
              </a:rPr>
              <a:t>anest</a:t>
            </a:r>
            <a:r>
              <a:rPr lang="en-IN" sz="1800" dirty="0">
                <a:effectLst/>
                <a:latin typeface="Aptos" panose="020B0004020202020204" pitchFamily="34" charset="0"/>
                <a:ea typeface="Aptos" panose="020B0004020202020204" pitchFamily="34" charset="0"/>
                <a:cs typeface="Times New Roman" panose="02020603050405020304" pitchFamily="18" charset="0"/>
              </a:rPr>
              <a:t> like if I'll find any resources</a:t>
            </a:r>
          </a:p>
          <a:p>
            <a:pPr>
              <a:lnSpc>
                <a:spcPct val="107000"/>
              </a:lnSpc>
              <a:spcAft>
                <a:spcPts val="800"/>
              </a:spcAft>
            </a:pPr>
            <a:r>
              <a:rPr lang="en-IN" sz="1800" dirty="0">
                <a:effectLst/>
                <a:latin typeface="Aptos" panose="020B0004020202020204" pitchFamily="34" charset="0"/>
                <a:ea typeface="Aptos" panose="020B0004020202020204" pitchFamily="34" charset="0"/>
                <a:cs typeface="Times New Roman" panose="02020603050405020304" pitchFamily="18" charset="0"/>
              </a:rPr>
              <a:t>like um whether someone has done that as far as the vector database is concerned</a:t>
            </a:r>
          </a:p>
          <a:p>
            <a:pPr>
              <a:lnSpc>
                <a:spcPct val="107000"/>
              </a:lnSpc>
              <a:spcAft>
                <a:spcPts val="800"/>
              </a:spcAft>
            </a:pPr>
            <a:r>
              <a:rPr lang="en-IN" sz="1800" dirty="0">
                <a:effectLst/>
                <a:latin typeface="Aptos" panose="020B0004020202020204" pitchFamily="34" charset="0"/>
                <a:ea typeface="Aptos" panose="020B0004020202020204" pitchFamily="34" charset="0"/>
                <a:cs typeface="Times New Roman" panose="02020603050405020304" pitchFamily="18" charset="0"/>
              </a:rPr>
              <a:t>they're all using the same set of algorithms they all use the same calculation and the vector like you have</a:t>
            </a:r>
          </a:p>
          <a:p>
            <a:pPr>
              <a:lnSpc>
                <a:spcPct val="107000"/>
              </a:lnSpc>
              <a:spcAft>
                <a:spcPts val="800"/>
              </a:spcAft>
            </a:pPr>
            <a:r>
              <a:rPr lang="en-IN" sz="1800" dirty="0">
                <a:effectLst/>
                <a:latin typeface="Aptos" panose="020B0004020202020204" pitchFamily="34" charset="0"/>
                <a:ea typeface="Aptos" panose="020B0004020202020204" pitchFamily="34" charset="0"/>
                <a:cs typeface="Times New Roman" panose="02020603050405020304" pitchFamily="18" charset="0"/>
              </a:rPr>
              <a:t>to compute the vector so like in the code here I'm fetching the embedding by</a:t>
            </a:r>
          </a:p>
          <a:p>
            <a:pPr>
              <a:lnSpc>
                <a:spcPct val="107000"/>
              </a:lnSpc>
              <a:spcAft>
                <a:spcPts val="800"/>
              </a:spcAft>
            </a:pPr>
            <a:r>
              <a:rPr lang="en-IN" sz="1800" dirty="0">
                <a:effectLst/>
                <a:latin typeface="Aptos" panose="020B0004020202020204" pitchFamily="34" charset="0"/>
                <a:ea typeface="Aptos" panose="020B0004020202020204" pitchFamily="34" charset="0"/>
                <a:cs typeface="Times New Roman" panose="02020603050405020304" pitchFamily="18" charset="0"/>
              </a:rPr>
              <a:t>calling </a:t>
            </a:r>
            <a:r>
              <a:rPr lang="en-IN" sz="1800" dirty="0" err="1">
                <a:effectLst/>
                <a:latin typeface="Aptos" panose="020B0004020202020204" pitchFamily="34" charset="0"/>
                <a:ea typeface="Aptos" panose="020B0004020202020204" pitchFamily="34" charset="0"/>
                <a:cs typeface="Times New Roman" panose="02020603050405020304" pitchFamily="18" charset="0"/>
              </a:rPr>
              <a:t>openi</a:t>
            </a:r>
            <a:r>
              <a:rPr lang="en-IN" sz="1800" dirty="0">
                <a:effectLst/>
                <a:latin typeface="Aptos" panose="020B0004020202020204" pitchFamily="34" charset="0"/>
                <a:ea typeface="Aptos" panose="020B0004020202020204" pitchFamily="34" charset="0"/>
                <a:cs typeface="Times New Roman" panose="02020603050405020304" pitchFamily="18" charset="0"/>
              </a:rPr>
              <a:t> API um like </a:t>
            </a:r>
            <a:r>
              <a:rPr lang="en-IN" sz="1800" dirty="0" err="1">
                <a:effectLst/>
                <a:latin typeface="Aptos" panose="020B0004020202020204" pitchFamily="34" charset="0"/>
                <a:ea typeface="Aptos" panose="020B0004020202020204" pitchFamily="34" charset="0"/>
                <a:cs typeface="Times New Roman" panose="02020603050405020304" pitchFamily="18" charset="0"/>
              </a:rPr>
              <a:t>cosos</a:t>
            </a:r>
            <a:r>
              <a:rPr lang="en-IN" sz="1800" dirty="0">
                <a:effectLst/>
                <a:latin typeface="Aptos" panose="020B0004020202020204" pitchFamily="34" charset="0"/>
                <a:ea typeface="Aptos" panose="020B0004020202020204" pitchFamily="34" charset="0"/>
                <a:cs typeface="Times New Roman" panose="02020603050405020304" pitchFamily="18" charset="0"/>
              </a:rPr>
              <a:t> is not doing that uh for me I have to go and</a:t>
            </a:r>
          </a:p>
          <a:p>
            <a:pPr>
              <a:lnSpc>
                <a:spcPct val="107000"/>
              </a:lnSpc>
              <a:spcAft>
                <a:spcPts val="800"/>
              </a:spcAft>
            </a:pPr>
            <a:r>
              <a:rPr lang="en-IN" sz="1800" dirty="0">
                <a:effectLst/>
                <a:latin typeface="Aptos" panose="020B0004020202020204" pitchFamily="34" charset="0"/>
                <a:ea typeface="Aptos" panose="020B0004020202020204" pitchFamily="34" charset="0"/>
                <a:cs typeface="Times New Roman" panose="02020603050405020304" pitchFamily="18" charset="0"/>
              </a:rPr>
              <a:t>get that from the API and give it to the database so in my database I've got the</a:t>
            </a:r>
          </a:p>
          <a:p>
            <a:pPr>
              <a:lnSpc>
                <a:spcPct val="107000"/>
              </a:lnSpc>
              <a:spcAft>
                <a:spcPts val="800"/>
              </a:spcAft>
            </a:pPr>
            <a:r>
              <a:rPr lang="en-IN" sz="1800" dirty="0">
                <a:effectLst/>
                <a:latin typeface="Aptos" panose="020B0004020202020204" pitchFamily="34" charset="0"/>
                <a:ea typeface="Aptos" panose="020B0004020202020204" pitchFamily="34" charset="0"/>
                <a:cs typeface="Times New Roman" panose="02020603050405020304" pitchFamily="18" charset="0"/>
              </a:rPr>
              <a:t>uh the vector information for the products and I've created that ahead of time so I've you know basically copied</a:t>
            </a:r>
          </a:p>
          <a:p>
            <a:pPr>
              <a:lnSpc>
                <a:spcPct val="107000"/>
              </a:lnSpc>
              <a:spcAft>
                <a:spcPts val="800"/>
              </a:spcAft>
            </a:pPr>
            <a:r>
              <a:rPr lang="en-IN" sz="1800" dirty="0">
                <a:effectLst/>
                <a:latin typeface="Aptos" panose="020B0004020202020204" pitchFamily="34" charset="0"/>
                <a:ea typeface="Aptos" panose="020B0004020202020204" pitchFamily="34" charset="0"/>
                <a:cs typeface="Times New Roman" panose="02020603050405020304" pitchFamily="18" charset="0"/>
              </a:rPr>
              <a:t>that text got the embedding put it in the database um now the </a:t>
            </a:r>
            <a:r>
              <a:rPr lang="en-IN" sz="1800" dirty="0" err="1">
                <a:effectLst/>
                <a:latin typeface="Aptos" panose="020B0004020202020204" pitchFamily="34" charset="0"/>
                <a:ea typeface="Aptos" panose="020B0004020202020204" pitchFamily="34" charset="0"/>
                <a:cs typeface="Times New Roman" panose="02020603050405020304" pitchFamily="18" charset="0"/>
              </a:rPr>
              <a:t>the</a:t>
            </a:r>
            <a:r>
              <a:rPr lang="en-IN" sz="1800" dirty="0">
                <a:effectLst/>
                <a:latin typeface="Aptos" panose="020B0004020202020204" pitchFamily="34" charset="0"/>
                <a:ea typeface="Aptos" panose="020B0004020202020204" pitchFamily="34" charset="0"/>
                <a:cs typeface="Times New Roman" panose="02020603050405020304" pitchFamily="18" charset="0"/>
              </a:rPr>
              <a:t> </a:t>
            </a:r>
            <a:r>
              <a:rPr lang="en-IN" sz="1800" dirty="0" err="1">
                <a:effectLst/>
                <a:latin typeface="Aptos" panose="020B0004020202020204" pitchFamily="34" charset="0"/>
                <a:ea typeface="Aptos" panose="020B0004020202020204" pitchFamily="34" charset="0"/>
                <a:cs typeface="Times New Roman" panose="02020603050405020304" pitchFamily="18" charset="0"/>
              </a:rPr>
              <a:t>the</a:t>
            </a:r>
            <a:r>
              <a:rPr lang="en-IN" sz="1800" dirty="0">
                <a:effectLst/>
                <a:latin typeface="Aptos" panose="020B0004020202020204" pitchFamily="34" charset="0"/>
                <a:ea typeface="Aptos" panose="020B0004020202020204" pitchFamily="34" charset="0"/>
                <a:cs typeface="Times New Roman" panose="02020603050405020304" pitchFamily="18" charset="0"/>
              </a:rPr>
              <a:t> other thing</a:t>
            </a:r>
          </a:p>
          <a:p>
            <a:pPr>
              <a:lnSpc>
                <a:spcPct val="107000"/>
              </a:lnSpc>
              <a:spcAft>
                <a:spcPts val="800"/>
              </a:spcAft>
            </a:pPr>
            <a:r>
              <a:rPr lang="en-IN" sz="1800" dirty="0">
                <a:effectLst/>
                <a:latin typeface="Aptos" panose="020B0004020202020204" pitchFamily="34" charset="0"/>
                <a:ea typeface="Aptos" panose="020B0004020202020204" pitchFamily="34" charset="0"/>
                <a:cs typeface="Times New Roman" panose="02020603050405020304" pitchFamily="18" charset="0"/>
              </a:rPr>
              <a:t>we've got in here is how it still open no I didn't um the</a:t>
            </a:r>
          </a:p>
          <a:p>
            <a:pPr>
              <a:lnSpc>
                <a:spcPct val="107000"/>
              </a:lnSpc>
              <a:spcAft>
                <a:spcPts val="800"/>
              </a:spcAft>
            </a:pPr>
            <a:r>
              <a:rPr lang="en-IN" sz="1800" dirty="0">
                <a:effectLst/>
                <a:latin typeface="Aptos" panose="020B0004020202020204" pitchFamily="34" charset="0"/>
                <a:ea typeface="Aptos" panose="020B0004020202020204" pitchFamily="34" charset="0"/>
                <a:cs typeface="Times New Roman" panose="02020603050405020304" pitchFamily="18" charset="0"/>
              </a:rPr>
              <a:t>other consideration I wanted to mention is that if somebody changes the description or changes the product um</a:t>
            </a:r>
          </a:p>
          <a:p>
            <a:pPr>
              <a:lnSpc>
                <a:spcPct val="107000"/>
              </a:lnSpc>
              <a:spcAft>
                <a:spcPts val="800"/>
              </a:spcAft>
            </a:pPr>
            <a:r>
              <a:rPr lang="en-IN" sz="1800" dirty="0">
                <a:effectLst/>
                <a:latin typeface="Aptos" panose="020B0004020202020204" pitchFamily="34" charset="0"/>
                <a:ea typeface="Aptos" panose="020B0004020202020204" pitchFamily="34" charset="0"/>
                <a:cs typeface="Times New Roman" panose="02020603050405020304" pitchFamily="18" charset="0"/>
              </a:rPr>
              <a:t>like you want to update the vector uh and this is kind of an additional step</a:t>
            </a:r>
          </a:p>
          <a:p>
            <a:pPr>
              <a:lnSpc>
                <a:spcPct val="107000"/>
              </a:lnSpc>
              <a:spcAft>
                <a:spcPts val="800"/>
              </a:spcAft>
            </a:pPr>
            <a:r>
              <a:rPr lang="en-IN" sz="1800" dirty="0">
                <a:effectLst/>
                <a:latin typeface="Aptos" panose="020B0004020202020204" pitchFamily="34" charset="0"/>
                <a:ea typeface="Aptos" panose="020B0004020202020204" pitchFamily="34" charset="0"/>
                <a:cs typeface="Times New Roman" panose="02020603050405020304" pitchFamily="18" charset="0"/>
              </a:rPr>
              <a:t>which is like um in Azure functions this is why I've picked Azure functions because um if I go down a bit I've got</a:t>
            </a:r>
          </a:p>
          <a:p>
            <a:pPr>
              <a:lnSpc>
                <a:spcPct val="107000"/>
              </a:lnSpc>
              <a:spcAft>
                <a:spcPts val="800"/>
              </a:spcAft>
            </a:pPr>
            <a:r>
              <a:rPr lang="en-IN" sz="1800" dirty="0">
                <a:effectLst/>
                <a:latin typeface="Aptos" panose="020B0004020202020204" pitchFamily="34" charset="0"/>
                <a:ea typeface="Aptos" panose="020B0004020202020204" pitchFamily="34" charset="0"/>
                <a:cs typeface="Times New Roman" panose="02020603050405020304" pitchFamily="18" charset="0"/>
              </a:rPr>
              <a:t>some extra code here okay so this is an extra bit of code that I've got which is a cosmos DB trigger which is called</a:t>
            </a:r>
          </a:p>
          <a:p>
            <a:pPr>
              <a:lnSpc>
                <a:spcPct val="107000"/>
              </a:lnSpc>
              <a:spcAft>
                <a:spcPts val="800"/>
              </a:spcAft>
            </a:pPr>
            <a:r>
              <a:rPr lang="en-IN" sz="1800" dirty="0">
                <a:effectLst/>
                <a:latin typeface="Aptos" panose="020B0004020202020204" pitchFamily="34" charset="0"/>
                <a:ea typeface="Aptos" panose="020B0004020202020204" pitchFamily="34" charset="0"/>
                <a:cs typeface="Times New Roman" panose="02020603050405020304" pitchFamily="18" charset="0"/>
              </a:rPr>
              <a:t>whenever someone changes the data in the database um so like I'm assuming that</a:t>
            </a:r>
          </a:p>
          <a:p>
            <a:pPr>
              <a:lnSpc>
                <a:spcPct val="107000"/>
              </a:lnSpc>
              <a:spcAft>
                <a:spcPts val="800"/>
              </a:spcAft>
            </a:pPr>
            <a:r>
              <a:rPr lang="en-IN" sz="1800" dirty="0">
                <a:effectLst/>
                <a:latin typeface="Aptos" panose="020B0004020202020204" pitchFamily="34" charset="0"/>
                <a:ea typeface="Aptos" panose="020B0004020202020204" pitchFamily="34" charset="0"/>
                <a:cs typeface="Times New Roman" panose="02020603050405020304" pitchFamily="18" charset="0"/>
              </a:rPr>
              <a:t>they've changed like the name or the description of the product and therefore like the </a:t>
            </a:r>
            <a:r>
              <a:rPr lang="en-IN" sz="1800" dirty="0" err="1">
                <a:effectLst/>
                <a:latin typeface="Aptos" panose="020B0004020202020204" pitchFamily="34" charset="0"/>
                <a:ea typeface="Aptos" panose="020B0004020202020204" pitchFamily="34" charset="0"/>
                <a:cs typeface="Times New Roman" panose="02020603050405020304" pitchFamily="18" charset="0"/>
              </a:rPr>
              <a:t>the</a:t>
            </a:r>
            <a:r>
              <a:rPr lang="en-IN" sz="1800" dirty="0">
                <a:effectLst/>
                <a:latin typeface="Aptos" panose="020B0004020202020204" pitchFamily="34" charset="0"/>
                <a:ea typeface="Aptos" panose="020B0004020202020204" pitchFamily="34" charset="0"/>
                <a:cs typeface="Times New Roman" panose="02020603050405020304" pitchFamily="18" charset="0"/>
              </a:rPr>
              <a:t> coordinates the vector</a:t>
            </a:r>
          </a:p>
          <a:p>
            <a:pPr>
              <a:lnSpc>
                <a:spcPct val="107000"/>
              </a:lnSpc>
              <a:spcAft>
                <a:spcPts val="800"/>
              </a:spcAft>
            </a:pPr>
            <a:r>
              <a:rPr lang="en-IN" sz="1800" dirty="0">
                <a:effectLst/>
                <a:latin typeface="Aptos" panose="020B0004020202020204" pitchFamily="34" charset="0"/>
                <a:ea typeface="Aptos" panose="020B0004020202020204" pitchFamily="34" charset="0"/>
                <a:cs typeface="Times New Roman" panose="02020603050405020304" pitchFamily="18" charset="0"/>
              </a:rPr>
              <a:t>needs to be updated so um this is basically a callback uh code which is like Cosmos</a:t>
            </a:r>
          </a:p>
          <a:p>
            <a:pPr>
              <a:lnSpc>
                <a:spcPct val="107000"/>
              </a:lnSpc>
              <a:spcAft>
                <a:spcPts val="800"/>
              </a:spcAft>
            </a:pPr>
            <a:r>
              <a:rPr lang="en-IN" sz="1800" dirty="0">
                <a:effectLst/>
                <a:latin typeface="Aptos" panose="020B0004020202020204" pitchFamily="34" charset="0"/>
                <a:ea typeface="Aptos" panose="020B0004020202020204" pitchFamily="34" charset="0"/>
                <a:cs typeface="Times New Roman" panose="02020603050405020304" pitchFamily="18" charset="0"/>
              </a:rPr>
              <a:t>will call my function and it will run this custom bit of code to and fetch the embedding again um from </a:t>
            </a:r>
            <a:r>
              <a:rPr lang="en-IN" sz="1800" dirty="0" err="1">
                <a:effectLst/>
                <a:latin typeface="Aptos" panose="020B0004020202020204" pitchFamily="34" charset="0"/>
                <a:ea typeface="Aptos" panose="020B0004020202020204" pitchFamily="34" charset="0"/>
                <a:cs typeface="Times New Roman" panose="02020603050405020304" pitchFamily="18" charset="0"/>
              </a:rPr>
              <a:t>openai</a:t>
            </a:r>
            <a:r>
              <a:rPr lang="en-IN" sz="1800" dirty="0">
                <a:effectLst/>
                <a:latin typeface="Aptos" panose="020B0004020202020204" pitchFamily="34" charset="0"/>
                <a:ea typeface="Aptos" panose="020B0004020202020204" pitchFamily="34" charset="0"/>
                <a:cs typeface="Times New Roman" panose="02020603050405020304" pitchFamily="18" charset="0"/>
              </a:rPr>
              <a:t> if it's</a:t>
            </a:r>
          </a:p>
          <a:p>
            <a:pPr>
              <a:lnSpc>
                <a:spcPct val="107000"/>
              </a:lnSpc>
              <a:spcAft>
                <a:spcPts val="800"/>
              </a:spcAft>
            </a:pPr>
            <a:r>
              <a:rPr lang="en-IN" sz="1800" dirty="0">
                <a:effectLst/>
                <a:latin typeface="Aptos" panose="020B0004020202020204" pitchFamily="34" charset="0"/>
                <a:ea typeface="Aptos" panose="020B0004020202020204" pitchFamily="34" charset="0"/>
                <a:cs typeface="Times New Roman" panose="02020603050405020304" pitchFamily="18" charset="0"/>
              </a:rPr>
              <a:t>changed so like it sees okay did you change the name or the description of the product if you did let's go and</a:t>
            </a:r>
          </a:p>
          <a:p>
            <a:pPr>
              <a:lnSpc>
                <a:spcPct val="107000"/>
              </a:lnSpc>
              <a:spcAft>
                <a:spcPts val="800"/>
              </a:spcAft>
            </a:pPr>
            <a:r>
              <a:rPr lang="en-IN" sz="1800" dirty="0">
                <a:effectLst/>
                <a:latin typeface="Aptos" panose="020B0004020202020204" pitchFamily="34" charset="0"/>
                <a:ea typeface="Aptos" panose="020B0004020202020204" pitchFamily="34" charset="0"/>
                <a:cs typeface="Times New Roman" panose="02020603050405020304" pitchFamily="18" charset="0"/>
              </a:rPr>
              <a:t>update the embeddings and store that back in the database so that next time you do a vector similarity search it's</a:t>
            </a:r>
          </a:p>
          <a:p>
            <a:pPr>
              <a:lnSpc>
                <a:spcPct val="107000"/>
              </a:lnSpc>
              <a:spcAft>
                <a:spcPts val="800"/>
              </a:spcAft>
            </a:pPr>
            <a:r>
              <a:rPr lang="en-IN" sz="1800" dirty="0">
                <a:effectLst/>
                <a:latin typeface="Aptos" panose="020B0004020202020204" pitchFamily="34" charset="0"/>
                <a:ea typeface="Aptos" panose="020B0004020202020204" pitchFamily="34" charset="0"/>
                <a:cs typeface="Times New Roman" panose="02020603050405020304" pitchFamily="18" charset="0"/>
              </a:rPr>
              <a:t>going to give you the right results um so considering we've only got a few more minutes left so that is the</a:t>
            </a:r>
          </a:p>
          <a:p>
            <a:pPr>
              <a:lnSpc>
                <a:spcPct val="107000"/>
              </a:lnSpc>
              <a:spcAft>
                <a:spcPts val="800"/>
              </a:spcAft>
            </a:pPr>
            <a:r>
              <a:rPr lang="en-IN" sz="1800" dirty="0">
                <a:effectLst/>
                <a:latin typeface="Aptos" panose="020B0004020202020204" pitchFamily="34" charset="0"/>
                <a:ea typeface="Aptos" panose="020B0004020202020204" pitchFamily="34" charset="0"/>
                <a:cs typeface="Times New Roman" panose="02020603050405020304" pitchFamily="18" charset="0"/>
              </a:rPr>
              <a:t>that's the kind of query prep and the similarity search stage now the other one let me change</a:t>
            </a:r>
          </a:p>
          <a:p>
            <a:pPr>
              <a:lnSpc>
                <a:spcPct val="107000"/>
              </a:lnSpc>
              <a:spcAft>
                <a:spcPts val="800"/>
              </a:spcAft>
            </a:pPr>
            <a:r>
              <a:rPr lang="en-IN" sz="1800" dirty="0">
                <a:effectLst/>
                <a:latin typeface="Aptos" panose="020B0004020202020204" pitchFamily="34" charset="0"/>
                <a:ea typeface="Aptos" panose="020B0004020202020204" pitchFamily="34" charset="0"/>
                <a:cs typeface="Times New Roman" panose="02020603050405020304" pitchFamily="18" charset="0"/>
              </a:rPr>
              <a:t>back to English um is </a:t>
            </a:r>
            <a:r>
              <a:rPr lang="en-IN" sz="1800" dirty="0" err="1">
                <a:effectLst/>
                <a:latin typeface="Aptos" panose="020B0004020202020204" pitchFamily="34" charset="0"/>
                <a:ea typeface="Aptos" panose="020B0004020202020204" pitchFamily="34" charset="0"/>
                <a:cs typeface="Times New Roman" panose="02020603050405020304" pitchFamily="18" charset="0"/>
              </a:rPr>
              <a:t>is</a:t>
            </a:r>
            <a:r>
              <a:rPr lang="en-IN" sz="1800" dirty="0">
                <a:effectLst/>
                <a:latin typeface="Aptos" panose="020B0004020202020204" pitchFamily="34" charset="0"/>
                <a:ea typeface="Aptos" panose="020B0004020202020204" pitchFamily="34" charset="0"/>
                <a:cs typeface="Times New Roman" panose="02020603050405020304" pitchFamily="18" charset="0"/>
              </a:rPr>
              <a:t> the matching so this one um we've kind of got I've done</a:t>
            </a:r>
          </a:p>
          <a:p>
            <a:pPr>
              <a:lnSpc>
                <a:spcPct val="107000"/>
              </a:lnSpc>
              <a:spcAft>
                <a:spcPts val="800"/>
              </a:spcAft>
            </a:pPr>
            <a:r>
              <a:rPr lang="en-IN" sz="1800" dirty="0">
                <a:effectLst/>
                <a:latin typeface="Aptos" panose="020B0004020202020204" pitchFamily="34" charset="0"/>
                <a:ea typeface="Aptos" panose="020B0004020202020204" pitchFamily="34" charset="0"/>
                <a:cs typeface="Times New Roman" panose="02020603050405020304" pitchFamily="18" charset="0"/>
              </a:rPr>
              <a:t>two implementations of this um to kind of show you a difference between because we said we're doing multimodal search so</a:t>
            </a:r>
          </a:p>
          <a:p>
            <a:pPr>
              <a:lnSpc>
                <a:spcPct val="107000"/>
              </a:lnSpc>
              <a:spcAft>
                <a:spcPts val="800"/>
              </a:spcAft>
            </a:pPr>
            <a:r>
              <a:rPr lang="en-IN" sz="1800" dirty="0">
                <a:effectLst/>
                <a:latin typeface="Aptos" panose="020B0004020202020204" pitchFamily="34" charset="0"/>
                <a:ea typeface="Aptos" panose="020B0004020202020204" pitchFamily="34" charset="0"/>
                <a:cs typeface="Times New Roman" panose="02020603050405020304" pitchFamily="18" charset="0"/>
              </a:rPr>
              <a:t>multimodal search basically means that you've got not just text uh you can do images you can do videos you can do</a:t>
            </a:r>
          </a:p>
          <a:p>
            <a:pPr>
              <a:lnSpc>
                <a:spcPct val="107000"/>
              </a:lnSpc>
              <a:spcAft>
                <a:spcPts val="800"/>
              </a:spcAft>
            </a:pPr>
            <a:r>
              <a:rPr lang="en-IN" sz="1800" dirty="0">
                <a:effectLst/>
                <a:latin typeface="Aptos" panose="020B0004020202020204" pitchFamily="34" charset="0"/>
                <a:ea typeface="Aptos" panose="020B0004020202020204" pitchFamily="34" charset="0"/>
                <a:cs typeface="Times New Roman" panose="02020603050405020304" pitchFamily="18" charset="0"/>
              </a:rPr>
              <a:t>audio uh whatever that whatever that looks like and so in this image here um</a:t>
            </a:r>
          </a:p>
          <a:p>
            <a:pPr>
              <a:lnSpc>
                <a:spcPct val="107000"/>
              </a:lnSpc>
              <a:spcAft>
                <a:spcPts val="800"/>
              </a:spcAft>
            </a:pPr>
            <a:r>
              <a:rPr lang="en-IN" sz="1800" dirty="0">
                <a:effectLst/>
                <a:latin typeface="Aptos" panose="020B0004020202020204" pitchFamily="34" charset="0"/>
                <a:ea typeface="Aptos" panose="020B0004020202020204" pitchFamily="34" charset="0"/>
                <a:cs typeface="Times New Roman" panose="02020603050405020304" pitchFamily="18" charset="0"/>
              </a:rPr>
              <a:t>there's two ways of doing this uh this search one is that in the playground we can uh um we can actually do attachments</a:t>
            </a:r>
          </a:p>
          <a:p>
            <a:pPr>
              <a:lnSpc>
                <a:spcPct val="107000"/>
              </a:lnSpc>
              <a:spcAft>
                <a:spcPts val="800"/>
              </a:spcAft>
            </a:pPr>
            <a:r>
              <a:rPr lang="en-IN" sz="1800" dirty="0">
                <a:effectLst/>
                <a:latin typeface="Aptos" panose="020B0004020202020204" pitchFamily="34" charset="0"/>
                <a:ea typeface="Aptos" panose="020B0004020202020204" pitchFamily="34" charset="0"/>
                <a:cs typeface="Times New Roman" panose="02020603050405020304" pitchFamily="18" charset="0"/>
              </a:rPr>
              <a:t>so like if I do attach that um describe</a:t>
            </a:r>
          </a:p>
          <a:p>
            <a:pPr>
              <a:lnSpc>
                <a:spcPct val="107000"/>
              </a:lnSpc>
              <a:spcAft>
                <a:spcPts val="800"/>
              </a:spcAft>
            </a:pPr>
            <a:r>
              <a:rPr lang="en-IN" sz="1800" dirty="0">
                <a:effectLst/>
                <a:latin typeface="Aptos" panose="020B0004020202020204" pitchFamily="34" charset="0"/>
                <a:ea typeface="Aptos" panose="020B0004020202020204" pitchFamily="34" charset="0"/>
                <a:cs typeface="Times New Roman" panose="02020603050405020304" pitchFamily="18" charset="0"/>
              </a:rPr>
              <a:t>what the person is wearing like this is a prompt um GPT</a:t>
            </a:r>
          </a:p>
          <a:p>
            <a:pPr>
              <a:lnSpc>
                <a:spcPct val="107000"/>
              </a:lnSpc>
              <a:spcAft>
                <a:spcPts val="800"/>
              </a:spcAft>
            </a:pPr>
            <a:r>
              <a:rPr lang="en-IN" sz="1800" dirty="0">
                <a:effectLst/>
                <a:latin typeface="Aptos" panose="020B0004020202020204" pitchFamily="34" charset="0"/>
                <a:ea typeface="Aptos" panose="020B0004020202020204" pitchFamily="34" charset="0"/>
                <a:cs typeface="Times New Roman" panose="02020603050405020304" pitchFamily="18" charset="0"/>
              </a:rPr>
              <a:t>40 uh the new Omni model will um like look at the image and then using</a:t>
            </a:r>
          </a:p>
          <a:p>
            <a:pPr>
              <a:lnSpc>
                <a:spcPct val="107000"/>
              </a:lnSpc>
              <a:spcAft>
                <a:spcPts val="800"/>
              </a:spcAft>
            </a:pPr>
            <a:r>
              <a:rPr lang="en-IN" sz="1800" dirty="0">
                <a:effectLst/>
                <a:latin typeface="Aptos" panose="020B0004020202020204" pitchFamily="34" charset="0"/>
                <a:ea typeface="Aptos" panose="020B0004020202020204" pitchFamily="34" charset="0"/>
                <a:cs typeface="Times New Roman" panose="02020603050405020304" pitchFamily="18" charset="0"/>
              </a:rPr>
              <a:t>like </a:t>
            </a:r>
            <a:r>
              <a:rPr lang="en-IN" sz="1800" dirty="0" err="1">
                <a:effectLst/>
                <a:latin typeface="Aptos" panose="020B0004020202020204" pitchFamily="34" charset="0"/>
                <a:ea typeface="Aptos" panose="020B0004020202020204" pitchFamily="34" charset="0"/>
                <a:cs typeface="Times New Roman" panose="02020603050405020304" pitchFamily="18" charset="0"/>
              </a:rPr>
              <a:t>like</a:t>
            </a:r>
            <a:r>
              <a:rPr lang="en-IN" sz="1800" dirty="0">
                <a:effectLst/>
                <a:latin typeface="Aptos" panose="020B0004020202020204" pitchFamily="34" charset="0"/>
                <a:ea typeface="Aptos" panose="020B0004020202020204" pitchFamily="34" charset="0"/>
                <a:cs typeface="Times New Roman" panose="02020603050405020304" pitchFamily="18" charset="0"/>
              </a:rPr>
              <a:t> classification how it's been trained it will then come back and say like they're wearing a light blue thin</a:t>
            </a:r>
          </a:p>
          <a:p>
            <a:pPr>
              <a:lnSpc>
                <a:spcPct val="107000"/>
              </a:lnSpc>
              <a:spcAft>
                <a:spcPts val="800"/>
              </a:spcAft>
            </a:pPr>
            <a:r>
              <a:rPr lang="en-IN" sz="1800" dirty="0">
                <a:effectLst/>
                <a:latin typeface="Aptos" panose="020B0004020202020204" pitchFamily="34" charset="0"/>
                <a:ea typeface="Aptos" panose="020B0004020202020204" pitchFamily="34" charset="0"/>
                <a:cs typeface="Times New Roman" panose="02020603050405020304" pitchFamily="18" charset="0"/>
              </a:rPr>
              <a:t>jacket with a patch on the front they have a green back backpack with a pink fluffy keychain attached to it they're</a:t>
            </a:r>
          </a:p>
          <a:p>
            <a:pPr>
              <a:lnSpc>
                <a:spcPct val="107000"/>
              </a:lnSpc>
              <a:spcAft>
                <a:spcPts val="800"/>
              </a:spcAft>
            </a:pPr>
            <a:r>
              <a:rPr lang="en-IN" sz="1800" dirty="0">
                <a:effectLst/>
                <a:latin typeface="Aptos" panose="020B0004020202020204" pitchFamily="34" charset="0"/>
                <a:ea typeface="Aptos" panose="020B0004020202020204" pitchFamily="34" charset="0"/>
                <a:cs typeface="Times New Roman" panose="02020603050405020304" pitchFamily="18" charset="0"/>
              </a:rPr>
              <a:t>also wearing a wristwatch so it's described that for me now what I wanted to do in my search was um search for</a:t>
            </a:r>
          </a:p>
          <a:p>
            <a:pPr>
              <a:lnSpc>
                <a:spcPct val="107000"/>
              </a:lnSpc>
              <a:spcAft>
                <a:spcPts val="800"/>
              </a:spcAft>
            </a:pPr>
            <a:r>
              <a:rPr lang="en-IN" sz="1800" dirty="0">
                <a:effectLst/>
                <a:latin typeface="Aptos" panose="020B0004020202020204" pitchFamily="34" charset="0"/>
                <a:ea typeface="Aptos" panose="020B0004020202020204" pitchFamily="34" charset="0"/>
                <a:cs typeface="Times New Roman" panose="02020603050405020304" pitchFamily="18" charset="0"/>
              </a:rPr>
              <a:t>products like what the person is wearing so when I do a match uh what I actually</a:t>
            </a:r>
          </a:p>
          <a:p>
            <a:pPr>
              <a:lnSpc>
                <a:spcPct val="107000"/>
              </a:lnSpc>
              <a:spcAft>
                <a:spcPts val="800"/>
              </a:spcAft>
            </a:pPr>
            <a:r>
              <a:rPr lang="en-IN" sz="1800" dirty="0">
                <a:effectLst/>
                <a:latin typeface="Aptos" panose="020B0004020202020204" pitchFamily="34" charset="0"/>
                <a:ea typeface="Aptos" panose="020B0004020202020204" pitchFamily="34" charset="0"/>
                <a:cs typeface="Times New Roman" panose="02020603050405020304" pitchFamily="18" charset="0"/>
              </a:rPr>
              <a:t>did in the code was to do what I just showed you in the uh in the studio so in</a:t>
            </a:r>
          </a:p>
          <a:p>
            <a:pPr>
              <a:lnSpc>
                <a:spcPct val="107000"/>
              </a:lnSpc>
              <a:spcAft>
                <a:spcPts val="800"/>
              </a:spcAft>
            </a:pPr>
            <a:r>
              <a:rPr lang="en-IN" sz="1800" dirty="0">
                <a:effectLst/>
                <a:latin typeface="Aptos" panose="020B0004020202020204" pitchFamily="34" charset="0"/>
                <a:ea typeface="Aptos" panose="020B0004020202020204" pitchFamily="34" charset="0"/>
                <a:cs typeface="Times New Roman" panose="02020603050405020304" pitchFamily="18" charset="0"/>
              </a:rPr>
              <a:t>the playground um was to basically just make a call to gp4 and say </a:t>
            </a:r>
            <a:r>
              <a:rPr lang="en-IN" sz="1800" dirty="0" err="1">
                <a:effectLst/>
                <a:latin typeface="Aptos" panose="020B0004020202020204" pitchFamily="34" charset="0"/>
                <a:ea typeface="Aptos" panose="020B0004020202020204" pitchFamily="34" charset="0"/>
                <a:cs typeface="Times New Roman" panose="02020603050405020304" pitchFamily="18" charset="0"/>
              </a:rPr>
              <a:t>say</a:t>
            </a:r>
            <a:r>
              <a:rPr lang="en-IN" sz="1800" dirty="0">
                <a:effectLst/>
                <a:latin typeface="Aptos" panose="020B0004020202020204" pitchFamily="34" charset="0"/>
                <a:ea typeface="Aptos" panose="020B0004020202020204" pitchFamily="34" charset="0"/>
                <a:cs typeface="Times New Roman" panose="02020603050405020304" pitchFamily="18" charset="0"/>
              </a:rPr>
              <a:t> describe</a:t>
            </a:r>
          </a:p>
          <a:p>
            <a:pPr>
              <a:lnSpc>
                <a:spcPct val="107000"/>
              </a:lnSpc>
              <a:spcAft>
                <a:spcPts val="800"/>
              </a:spcAft>
            </a:pPr>
            <a:r>
              <a:rPr lang="en-IN" sz="1800" dirty="0">
                <a:effectLst/>
                <a:latin typeface="Aptos" panose="020B0004020202020204" pitchFamily="34" charset="0"/>
                <a:ea typeface="Aptos" panose="020B0004020202020204" pitchFamily="34" charset="0"/>
                <a:cs typeface="Times New Roman" panose="02020603050405020304" pitchFamily="18" charset="0"/>
              </a:rPr>
              <a:t>what the person is wearing and attach the picture so that's all I've done I've just done that behind the scenes um so</a:t>
            </a:r>
          </a:p>
          <a:p>
            <a:pPr>
              <a:lnSpc>
                <a:spcPct val="107000"/>
              </a:lnSpc>
              <a:spcAft>
                <a:spcPts val="800"/>
              </a:spcAft>
            </a:pPr>
            <a:r>
              <a:rPr lang="en-IN" sz="1800" dirty="0">
                <a:effectLst/>
                <a:latin typeface="Aptos" panose="020B0004020202020204" pitchFamily="34" charset="0"/>
                <a:ea typeface="Aptos" panose="020B0004020202020204" pitchFamily="34" charset="0"/>
                <a:cs typeface="Times New Roman" panose="02020603050405020304" pitchFamily="18" charset="0"/>
              </a:rPr>
              <a:t>in this in this match I've said generate a text description of the clothes worn by the person in the image and then I've</a:t>
            </a:r>
          </a:p>
          <a:p>
            <a:pPr>
              <a:lnSpc>
                <a:spcPct val="107000"/>
              </a:lnSpc>
              <a:spcAft>
                <a:spcPts val="800"/>
              </a:spcAft>
            </a:pPr>
            <a:r>
              <a:rPr lang="en-IN" sz="1800" dirty="0">
                <a:effectLst/>
                <a:latin typeface="Aptos" panose="020B0004020202020204" pitchFamily="34" charset="0"/>
                <a:ea typeface="Aptos" panose="020B0004020202020204" pitchFamily="34" charset="0"/>
                <a:cs typeface="Times New Roman" panose="02020603050405020304" pitchFamily="18" charset="0"/>
              </a:rPr>
              <a:t>included the image that the user uploaded so it comes back with some text</a:t>
            </a:r>
          </a:p>
          <a:p>
            <a:pPr>
              <a:lnSpc>
                <a:spcPct val="107000"/>
              </a:lnSpc>
              <a:spcAft>
                <a:spcPts val="800"/>
              </a:spcAft>
            </a:pPr>
            <a:r>
              <a:rPr lang="en-IN" sz="1800" dirty="0">
                <a:effectLst/>
                <a:latin typeface="Aptos" panose="020B0004020202020204" pitchFamily="34" charset="0"/>
                <a:ea typeface="Aptos" panose="020B0004020202020204" pitchFamily="34" charset="0"/>
                <a:cs typeface="Times New Roman" panose="02020603050405020304" pitchFamily="18" charset="0"/>
              </a:rPr>
              <a:t>we calculate the embedding of that text like the position of the text and then we do another similarity search so we're</a:t>
            </a:r>
          </a:p>
          <a:p>
            <a:pPr>
              <a:lnSpc>
                <a:spcPct val="107000"/>
              </a:lnSpc>
              <a:spcAft>
                <a:spcPts val="800"/>
              </a:spcAft>
            </a:pPr>
            <a:r>
              <a:rPr lang="en-IN" sz="1800" dirty="0">
                <a:effectLst/>
                <a:latin typeface="Aptos" panose="020B0004020202020204" pitchFamily="34" charset="0"/>
                <a:ea typeface="Aptos" panose="020B0004020202020204" pitchFamily="34" charset="0"/>
                <a:cs typeface="Times New Roman" panose="02020603050405020304" pitchFamily="18" charset="0"/>
              </a:rPr>
              <a:t>basically doing the same thing that we had on the search page um but this time the text that we're using to search is</a:t>
            </a:r>
          </a:p>
          <a:p>
            <a:pPr>
              <a:lnSpc>
                <a:spcPct val="107000"/>
              </a:lnSpc>
              <a:spcAft>
                <a:spcPts val="800"/>
              </a:spcAft>
            </a:pPr>
            <a:r>
              <a:rPr lang="en-IN" sz="1800" dirty="0">
                <a:effectLst/>
                <a:latin typeface="Aptos" panose="020B0004020202020204" pitchFamily="34" charset="0"/>
                <a:ea typeface="Aptos" panose="020B0004020202020204" pitchFamily="34" charset="0"/>
                <a:cs typeface="Times New Roman" panose="02020603050405020304" pitchFamily="18" charset="0"/>
              </a:rPr>
              <a:t>this text which is the person who's wearing a den jacket so it's going to</a:t>
            </a:r>
          </a:p>
          <a:p>
            <a:pPr>
              <a:lnSpc>
                <a:spcPct val="107000"/>
              </a:lnSpc>
              <a:spcAft>
                <a:spcPts val="800"/>
              </a:spcAft>
            </a:pPr>
            <a:r>
              <a:rPr lang="en-IN" sz="1800" dirty="0">
                <a:effectLst/>
                <a:latin typeface="Aptos" panose="020B0004020202020204" pitchFamily="34" charset="0"/>
                <a:ea typeface="Aptos" panose="020B0004020202020204" pitchFamily="34" charset="0"/>
                <a:cs typeface="Times New Roman" panose="02020603050405020304" pitchFamily="18" charset="0"/>
              </a:rPr>
              <a:t>match it's going to match the green backpack it's going to match the denim jacket um so that is like the text</a:t>
            </a:r>
          </a:p>
          <a:p>
            <a:pPr>
              <a:lnSpc>
                <a:spcPct val="107000"/>
              </a:lnSpc>
              <a:spcAft>
                <a:spcPts val="800"/>
              </a:spcAft>
            </a:pPr>
            <a:r>
              <a:rPr lang="en-IN" sz="1800" dirty="0">
                <a:effectLst/>
                <a:latin typeface="Aptos" panose="020B0004020202020204" pitchFamily="34" charset="0"/>
                <a:ea typeface="Aptos" panose="020B0004020202020204" pitchFamily="34" charset="0"/>
                <a:cs typeface="Times New Roman" panose="02020603050405020304" pitchFamily="18" charset="0"/>
              </a:rPr>
              <a:t>version of this um I've seen some limitations like it um if you're just</a:t>
            </a:r>
          </a:p>
          <a:p>
            <a:pPr>
              <a:lnSpc>
                <a:spcPct val="107000"/>
              </a:lnSpc>
              <a:spcAft>
                <a:spcPts val="800"/>
              </a:spcAft>
            </a:pPr>
            <a:r>
              <a:rPr lang="en-IN" sz="1800" dirty="0">
                <a:effectLst/>
                <a:latin typeface="Aptos" panose="020B0004020202020204" pitchFamily="34" charset="0"/>
                <a:ea typeface="Aptos" panose="020B0004020202020204" pitchFamily="34" charset="0"/>
                <a:cs typeface="Times New Roman" panose="02020603050405020304" pitchFamily="18" charset="0"/>
              </a:rPr>
              <a:t>doing text descriptions to do search it won't necessarily find like all the characteristics or if you uh actually</a:t>
            </a:r>
          </a:p>
          <a:p>
            <a:pPr>
              <a:lnSpc>
                <a:spcPct val="107000"/>
              </a:lnSpc>
              <a:spcAft>
                <a:spcPts val="800"/>
              </a:spcAft>
            </a:pPr>
            <a:r>
              <a:rPr lang="en-IN" sz="1800" dirty="0">
                <a:effectLst/>
                <a:latin typeface="Aptos" panose="020B0004020202020204" pitchFamily="34" charset="0"/>
                <a:ea typeface="Aptos" panose="020B0004020202020204" pitchFamily="34" charset="0"/>
                <a:cs typeface="Times New Roman" panose="02020603050405020304" pitchFamily="18" charset="0"/>
              </a:rPr>
              <a:t>sorry that was doing images but if text then it will give me slightly</a:t>
            </a:r>
          </a:p>
          <a:p>
            <a:pPr>
              <a:lnSpc>
                <a:spcPct val="107000"/>
              </a:lnSpc>
              <a:spcAft>
                <a:spcPts val="800"/>
              </a:spcAft>
            </a:pPr>
            <a:r>
              <a:rPr lang="en-IN" sz="1800" dirty="0">
                <a:effectLst/>
                <a:latin typeface="Aptos" panose="020B0004020202020204" pitchFamily="34" charset="0"/>
                <a:ea typeface="Aptos" panose="020B0004020202020204" pitchFamily="34" charset="0"/>
                <a:cs typeface="Times New Roman" panose="02020603050405020304" pitchFamily="18" charset="0"/>
              </a:rPr>
              <a:t>different results I think Okay so we've got it's if we just</a:t>
            </a:r>
          </a:p>
          <a:p>
            <a:pPr>
              <a:lnSpc>
                <a:spcPct val="107000"/>
              </a:lnSpc>
              <a:spcAft>
                <a:spcPts val="800"/>
              </a:spcAft>
            </a:pPr>
            <a:r>
              <a:rPr lang="en-IN" sz="1800" dirty="0">
                <a:effectLst/>
                <a:latin typeface="Aptos" panose="020B0004020202020204" pitchFamily="34" charset="0"/>
                <a:ea typeface="Aptos" panose="020B0004020202020204" pitchFamily="34" charset="0"/>
                <a:cs typeface="Times New Roman" panose="02020603050405020304" pitchFamily="18" charset="0"/>
              </a:rPr>
              <a:t>do text um and we use this this implementation it's overemphasized blue</a:t>
            </a:r>
          </a:p>
          <a:p>
            <a:pPr>
              <a:lnSpc>
                <a:spcPct val="107000"/>
              </a:lnSpc>
              <a:spcAft>
                <a:spcPts val="800"/>
              </a:spcAft>
            </a:pPr>
            <a:r>
              <a:rPr lang="en-IN" sz="1800" dirty="0">
                <a:effectLst/>
                <a:latin typeface="Aptos" panose="020B0004020202020204" pitchFamily="34" charset="0"/>
                <a:ea typeface="Aptos" panose="020B0004020202020204" pitchFamily="34" charset="0"/>
                <a:cs typeface="Times New Roman" panose="02020603050405020304" pitchFamily="18" charset="0"/>
              </a:rPr>
              <a:t>denim so it's got a denim jacket and some jeans um so that is like GPT 40 to</a:t>
            </a:r>
          </a:p>
          <a:p>
            <a:pPr>
              <a:lnSpc>
                <a:spcPct val="107000"/>
              </a:lnSpc>
              <a:spcAft>
                <a:spcPts val="800"/>
              </a:spcAft>
            </a:pPr>
            <a:r>
              <a:rPr lang="en-IN" sz="1800" dirty="0">
                <a:effectLst/>
                <a:latin typeface="Aptos" panose="020B0004020202020204" pitchFamily="34" charset="0"/>
                <a:ea typeface="Aptos" panose="020B0004020202020204" pitchFamily="34" charset="0"/>
                <a:cs typeface="Times New Roman" panose="02020603050405020304" pitchFamily="18" charset="0"/>
              </a:rPr>
              <a:t>describe the image to get the embedding of the description and then to sech search for it there is another model you</a:t>
            </a:r>
          </a:p>
          <a:p>
            <a:pPr>
              <a:lnSpc>
                <a:spcPct val="107000"/>
              </a:lnSpc>
              <a:spcAft>
                <a:spcPts val="800"/>
              </a:spcAft>
            </a:pPr>
            <a:r>
              <a:rPr lang="en-IN" sz="1800" dirty="0">
                <a:effectLst/>
                <a:latin typeface="Aptos" panose="020B0004020202020204" pitchFamily="34" charset="0"/>
                <a:ea typeface="Aptos" panose="020B0004020202020204" pitchFamily="34" charset="0"/>
                <a:cs typeface="Times New Roman" panose="02020603050405020304" pitchFamily="18" charset="0"/>
              </a:rPr>
              <a:t>can use um which is called Florence and this is part of azure computer vision um</a:t>
            </a:r>
          </a:p>
          <a:p>
            <a:pPr>
              <a:lnSpc>
                <a:spcPct val="107000"/>
              </a:lnSpc>
              <a:spcAft>
                <a:spcPts val="800"/>
              </a:spcAft>
            </a:pPr>
            <a:r>
              <a:rPr lang="en-IN" sz="1800" dirty="0">
                <a:effectLst/>
                <a:latin typeface="Aptos" panose="020B0004020202020204" pitchFamily="34" charset="0"/>
                <a:ea typeface="Aptos" panose="020B0004020202020204" pitchFamily="34" charset="0"/>
                <a:cs typeface="Times New Roman" panose="02020603050405020304" pitchFamily="18" charset="0"/>
              </a:rPr>
              <a:t>and that one is actually a special embedding model specifically for images</a:t>
            </a:r>
          </a:p>
          <a:p>
            <a:pPr>
              <a:lnSpc>
                <a:spcPct val="107000"/>
              </a:lnSpc>
              <a:spcAft>
                <a:spcPts val="800"/>
              </a:spcAft>
            </a:pPr>
            <a:r>
              <a:rPr lang="en-IN" sz="1800" dirty="0">
                <a:effectLst/>
                <a:latin typeface="Aptos" panose="020B0004020202020204" pitchFamily="34" charset="0"/>
                <a:ea typeface="Aptos" panose="020B0004020202020204" pitchFamily="34" charset="0"/>
                <a:cs typeface="Times New Roman" panose="02020603050405020304" pitchFamily="18" charset="0"/>
              </a:rPr>
              <a:t>and so if I use the um the same picture it will actually </a:t>
            </a:r>
            <a:r>
              <a:rPr lang="en-IN" sz="1800" dirty="0" err="1">
                <a:effectLst/>
                <a:latin typeface="Aptos" panose="020B0004020202020204" pitchFamily="34" charset="0"/>
                <a:ea typeface="Aptos" panose="020B0004020202020204" pitchFamily="34" charset="0"/>
                <a:cs typeface="Times New Roman" panose="02020603050405020304" pitchFamily="18" charset="0"/>
              </a:rPr>
              <a:t>analyze</a:t>
            </a:r>
            <a:r>
              <a:rPr lang="en-IN" sz="1800" dirty="0">
                <a:effectLst/>
                <a:latin typeface="Aptos" panose="020B0004020202020204" pitchFamily="34" charset="0"/>
                <a:ea typeface="Aptos" panose="020B0004020202020204" pitchFamily="34" charset="0"/>
                <a:cs typeface="Times New Roman" panose="02020603050405020304" pitchFamily="18" charset="0"/>
              </a:rPr>
              <a:t> different parts</a:t>
            </a:r>
          </a:p>
          <a:p>
            <a:pPr>
              <a:lnSpc>
                <a:spcPct val="107000"/>
              </a:lnSpc>
              <a:spcAft>
                <a:spcPts val="800"/>
              </a:spcAft>
            </a:pPr>
            <a:r>
              <a:rPr lang="en-IN" sz="1800" dirty="0">
                <a:effectLst/>
                <a:latin typeface="Aptos" panose="020B0004020202020204" pitchFamily="34" charset="0"/>
                <a:ea typeface="Aptos" panose="020B0004020202020204" pitchFamily="34" charset="0"/>
                <a:cs typeface="Times New Roman" panose="02020603050405020304" pitchFamily="18" charset="0"/>
              </a:rPr>
              <a:t>of the image uh and then find things which are similar so if I use that model</a:t>
            </a:r>
          </a:p>
          <a:p>
            <a:pPr>
              <a:lnSpc>
                <a:spcPct val="107000"/>
              </a:lnSpc>
              <a:spcAft>
                <a:spcPts val="800"/>
              </a:spcAft>
            </a:pPr>
            <a:r>
              <a:rPr lang="en-IN" sz="1800" dirty="0">
                <a:effectLst/>
                <a:latin typeface="Aptos" panose="020B0004020202020204" pitchFamily="34" charset="0"/>
                <a:ea typeface="Aptos" panose="020B0004020202020204" pitchFamily="34" charset="0"/>
                <a:cs typeface="Times New Roman" panose="02020603050405020304" pitchFamily="18" charset="0"/>
              </a:rPr>
              <a:t>it gives me the backpack and the and jacket whereas if I just use the </a:t>
            </a:r>
            <a:r>
              <a:rPr lang="en-IN" sz="1800" dirty="0" err="1">
                <a:effectLst/>
                <a:latin typeface="Aptos" panose="020B0004020202020204" pitchFamily="34" charset="0"/>
                <a:ea typeface="Aptos" panose="020B0004020202020204" pitchFamily="34" charset="0"/>
                <a:cs typeface="Times New Roman" panose="02020603050405020304" pitchFamily="18" charset="0"/>
              </a:rPr>
              <a:t>textt</a:t>
            </a:r>
            <a:r>
              <a:rPr lang="en-IN" sz="1800" dirty="0">
                <a:effectLst/>
                <a:latin typeface="Aptos" panose="020B0004020202020204" pitchFamily="34" charset="0"/>
                <a:ea typeface="Aptos" panose="020B0004020202020204" pitchFamily="34" charset="0"/>
                <a:cs typeface="Times New Roman" panose="02020603050405020304" pitchFamily="18" charset="0"/>
              </a:rPr>
              <a:t> descriptions it will</a:t>
            </a:r>
          </a:p>
          <a:p>
            <a:pPr>
              <a:lnSpc>
                <a:spcPct val="107000"/>
              </a:lnSpc>
              <a:spcAft>
                <a:spcPts val="800"/>
              </a:spcAft>
            </a:pPr>
            <a:r>
              <a:rPr lang="en-IN" sz="1800" dirty="0">
                <a:effectLst/>
                <a:latin typeface="Aptos" panose="020B0004020202020204" pitchFamily="34" charset="0"/>
                <a:ea typeface="Aptos" panose="020B0004020202020204" pitchFamily="34" charset="0"/>
                <a:cs typeface="Times New Roman" panose="02020603050405020304" pitchFamily="18" charset="0"/>
              </a:rPr>
              <a:t>overemphasize um like the denim part and it will just give you denim products uh it doesn't look at like all the</a:t>
            </a:r>
          </a:p>
          <a:p>
            <a:pPr>
              <a:lnSpc>
                <a:spcPct val="107000"/>
              </a:lnSpc>
              <a:spcAft>
                <a:spcPts val="800"/>
              </a:spcAft>
            </a:pPr>
            <a:r>
              <a:rPr lang="en-IN" sz="1800" dirty="0">
                <a:effectLst/>
                <a:latin typeface="Aptos" panose="020B0004020202020204" pitchFamily="34" charset="0"/>
                <a:ea typeface="Aptos" panose="020B0004020202020204" pitchFamily="34" charset="0"/>
                <a:cs typeface="Times New Roman" panose="02020603050405020304" pitchFamily="18" charset="0"/>
              </a:rPr>
              <a:t>characteristics this is also important with things like um so I've got this uh this person with</a:t>
            </a:r>
          </a:p>
          <a:p>
            <a:pPr>
              <a:lnSpc>
                <a:spcPct val="107000"/>
              </a:lnSpc>
              <a:spcAft>
                <a:spcPts val="800"/>
              </a:spcAft>
            </a:pPr>
            <a:r>
              <a:rPr lang="en-IN" sz="1800" dirty="0">
                <a:effectLst/>
                <a:latin typeface="Aptos" panose="020B0004020202020204" pitchFamily="34" charset="0"/>
                <a:ea typeface="Aptos" panose="020B0004020202020204" pitchFamily="34" charset="0"/>
                <a:cs typeface="Times New Roman" panose="02020603050405020304" pitchFamily="18" charset="0"/>
              </a:rPr>
              <a:t>like the played shirt for example like if I use that one with text</a:t>
            </a:r>
          </a:p>
          <a:p>
            <a:pPr>
              <a:lnSpc>
                <a:spcPct val="107000"/>
              </a:lnSpc>
              <a:spcAft>
                <a:spcPts val="800"/>
              </a:spcAft>
            </a:pPr>
            <a:r>
              <a:rPr lang="en-IN" sz="1800" dirty="0">
                <a:effectLst/>
                <a:latin typeface="Aptos" panose="020B0004020202020204" pitchFamily="34" charset="0"/>
                <a:ea typeface="Aptos" panose="020B0004020202020204" pitchFamily="34" charset="0"/>
                <a:cs typeface="Times New Roman" panose="02020603050405020304" pitchFamily="18" charset="0"/>
              </a:rPr>
              <a:t>descriptions only uh it will kind of</a:t>
            </a:r>
          </a:p>
          <a:p>
            <a:pPr>
              <a:lnSpc>
                <a:spcPct val="107000"/>
              </a:lnSpc>
              <a:spcAft>
                <a:spcPts val="800"/>
              </a:spcAft>
            </a:pPr>
            <a:r>
              <a:rPr lang="en-IN" sz="1800" dirty="0">
                <a:effectLst/>
                <a:latin typeface="Aptos" panose="020B0004020202020204" pitchFamily="34" charset="0"/>
                <a:ea typeface="Aptos" panose="020B0004020202020204" pitchFamily="34" charset="0"/>
                <a:cs typeface="Times New Roman" panose="02020603050405020304" pitchFamily="18" charset="0"/>
              </a:rPr>
              <a:t>focus on the fact that there's a lot of green in that image like so it's said okay green and beige shirt and therefore</a:t>
            </a:r>
          </a:p>
          <a:p>
            <a:pPr>
              <a:lnSpc>
                <a:spcPct val="107000"/>
              </a:lnSpc>
              <a:spcAft>
                <a:spcPts val="800"/>
              </a:spcAft>
            </a:pPr>
            <a:r>
              <a:rPr lang="en-IN" sz="1800" dirty="0">
                <a:effectLst/>
                <a:latin typeface="Aptos" panose="020B0004020202020204" pitchFamily="34" charset="0"/>
                <a:ea typeface="Aptos" panose="020B0004020202020204" pitchFamily="34" charset="0"/>
                <a:cs typeface="Times New Roman" panose="02020603050405020304" pitchFamily="18" charset="0"/>
              </a:rPr>
              <a:t>it's given me a green flannel shirt which is right and it's also given me another green t-shirt which is not what</a:t>
            </a:r>
          </a:p>
          <a:p>
            <a:pPr>
              <a:lnSpc>
                <a:spcPct val="107000"/>
              </a:lnSpc>
              <a:spcAft>
                <a:spcPts val="800"/>
              </a:spcAft>
            </a:pPr>
            <a:r>
              <a:rPr lang="en-IN" sz="1800" dirty="0">
                <a:effectLst/>
                <a:latin typeface="Aptos" panose="020B0004020202020204" pitchFamily="34" charset="0"/>
                <a:ea typeface="Aptos" panose="020B0004020202020204" pitchFamily="34" charset="0"/>
                <a:cs typeface="Times New Roman" panose="02020603050405020304" pitchFamily="18" charset="0"/>
              </a:rPr>
              <a:t>I wanted um so like that's kind of the difference I wanted to show you between</a:t>
            </a:r>
          </a:p>
          <a:p>
            <a:pPr>
              <a:lnSpc>
                <a:spcPct val="107000"/>
              </a:lnSpc>
              <a:spcAft>
                <a:spcPts val="800"/>
              </a:spcAft>
            </a:pPr>
            <a:r>
              <a:rPr lang="en-IN" sz="1800" dirty="0">
                <a:effectLst/>
                <a:latin typeface="Aptos" panose="020B0004020202020204" pitchFamily="34" charset="0"/>
                <a:ea typeface="Aptos" panose="020B0004020202020204" pitchFamily="34" charset="0"/>
                <a:cs typeface="Times New Roman" panose="02020603050405020304" pitchFamily="18" charset="0"/>
              </a:rPr>
              <a:t>the text description approach with GPT 40 and the image embedding using the</a:t>
            </a:r>
          </a:p>
          <a:p>
            <a:pPr>
              <a:lnSpc>
                <a:spcPct val="107000"/>
              </a:lnSpc>
              <a:spcAft>
                <a:spcPts val="800"/>
              </a:spcAft>
            </a:pPr>
            <a:r>
              <a:rPr lang="en-IN" sz="1800" dirty="0">
                <a:effectLst/>
                <a:latin typeface="Aptos" panose="020B0004020202020204" pitchFamily="34" charset="0"/>
                <a:ea typeface="Aptos" panose="020B0004020202020204" pitchFamily="34" charset="0"/>
                <a:cs typeface="Times New Roman" panose="02020603050405020304" pitchFamily="18" charset="0"/>
              </a:rPr>
              <a:t>Florence model um is that the Florence model will focus more on like the actual</a:t>
            </a:r>
          </a:p>
          <a:p>
            <a:pPr>
              <a:lnSpc>
                <a:spcPct val="107000"/>
              </a:lnSpc>
              <a:spcAft>
                <a:spcPts val="800"/>
              </a:spcAft>
            </a:pPr>
            <a:r>
              <a:rPr lang="en-IN" sz="1800" dirty="0">
                <a:effectLst/>
                <a:latin typeface="Aptos" panose="020B0004020202020204" pitchFamily="34" charset="0"/>
                <a:ea typeface="Aptos" panose="020B0004020202020204" pitchFamily="34" charset="0"/>
                <a:cs typeface="Times New Roman" panose="02020603050405020304" pitchFamily="18" charset="0"/>
              </a:rPr>
              <a:t>parts of the image and the patterns and it will give me some jeans um they're the wrong </a:t>
            </a:r>
            <a:r>
              <a:rPr lang="en-IN" sz="1800" dirty="0" err="1">
                <a:effectLst/>
                <a:latin typeface="Aptos" panose="020B0004020202020204" pitchFamily="34" charset="0"/>
                <a:ea typeface="Aptos" panose="020B0004020202020204" pitchFamily="34" charset="0"/>
                <a:cs typeface="Times New Roman" panose="02020603050405020304" pitchFamily="18" charset="0"/>
              </a:rPr>
              <a:t>color</a:t>
            </a:r>
            <a:r>
              <a:rPr lang="en-IN" sz="1800" dirty="0">
                <a:effectLst/>
                <a:latin typeface="Aptos" panose="020B0004020202020204" pitchFamily="34" charset="0"/>
                <a:ea typeface="Aptos" panose="020B0004020202020204" pitchFamily="34" charset="0"/>
                <a:cs typeface="Times New Roman" panose="02020603050405020304" pitchFamily="18" charset="0"/>
              </a:rPr>
              <a:t> but it's </a:t>
            </a:r>
            <a:r>
              <a:rPr lang="en-IN" sz="1800" dirty="0" err="1">
                <a:effectLst/>
                <a:latin typeface="Aptos" panose="020B0004020202020204" pitchFamily="34" charset="0"/>
                <a:ea typeface="Aptos" panose="020B0004020202020204" pitchFamily="34" charset="0"/>
                <a:cs typeface="Times New Roman" panose="02020603050405020304" pitchFamily="18" charset="0"/>
              </a:rPr>
              <a:t>it's</a:t>
            </a:r>
            <a:r>
              <a:rPr lang="en-IN" sz="1800" dirty="0">
                <a:effectLst/>
                <a:latin typeface="Aptos" panose="020B0004020202020204" pitchFamily="34" charset="0"/>
                <a:ea typeface="Aptos" panose="020B0004020202020204" pitchFamily="34" charset="0"/>
                <a:cs typeface="Times New Roman" panose="02020603050405020304" pitchFamily="18" charset="0"/>
              </a:rPr>
              <a:t> better</a:t>
            </a:r>
          </a:p>
          <a:p>
            <a:pPr>
              <a:lnSpc>
                <a:spcPct val="107000"/>
              </a:lnSpc>
              <a:spcAft>
                <a:spcPts val="800"/>
              </a:spcAft>
            </a:pPr>
            <a:r>
              <a:rPr lang="en-IN" sz="1800" dirty="0">
                <a:effectLst/>
                <a:latin typeface="Aptos" panose="020B0004020202020204" pitchFamily="34" charset="0"/>
                <a:ea typeface="Aptos" panose="020B0004020202020204" pitchFamily="34" charset="0"/>
                <a:cs typeface="Times New Roman" panose="02020603050405020304" pitchFamily="18" charset="0"/>
              </a:rPr>
              <a:t>than a green t-shirt um so yeah that's what I'd recommend is to kind of play around with this and to use the uh the</a:t>
            </a:r>
          </a:p>
          <a:p>
            <a:pPr>
              <a:lnSpc>
                <a:spcPct val="107000"/>
              </a:lnSpc>
              <a:spcAft>
                <a:spcPts val="800"/>
              </a:spcAft>
            </a:pPr>
            <a:r>
              <a:rPr lang="en-IN" sz="1800" dirty="0">
                <a:effectLst/>
                <a:latin typeface="Aptos" panose="020B0004020202020204" pitchFamily="34" charset="0"/>
                <a:ea typeface="Aptos" panose="020B0004020202020204" pitchFamily="34" charset="0"/>
                <a:cs typeface="Times New Roman" panose="02020603050405020304" pitchFamily="18" charset="0"/>
              </a:rPr>
              <a:t>chat playground in AI studio um and then</a:t>
            </a:r>
          </a:p>
          <a:p>
            <a:pPr>
              <a:lnSpc>
                <a:spcPct val="107000"/>
              </a:lnSpc>
              <a:spcAft>
                <a:spcPts val="800"/>
              </a:spcAft>
            </a:pPr>
            <a:r>
              <a:rPr lang="en-IN" sz="1800" dirty="0">
                <a:effectLst/>
                <a:latin typeface="Aptos" panose="020B0004020202020204" pitchFamily="34" charset="0"/>
                <a:ea typeface="Aptos" panose="020B0004020202020204" pitchFamily="34" charset="0"/>
                <a:cs typeface="Times New Roman" panose="02020603050405020304" pitchFamily="18" charset="0"/>
              </a:rPr>
              <a:t>you can kind of experiment with different prompts give it some different pictures um and that's kind of how what</a:t>
            </a:r>
          </a:p>
          <a:p>
            <a:pPr>
              <a:lnSpc>
                <a:spcPct val="107000"/>
              </a:lnSpc>
              <a:spcAft>
                <a:spcPts val="800"/>
              </a:spcAft>
            </a:pPr>
            <a:r>
              <a:rPr lang="en-IN" sz="1800" dirty="0">
                <a:effectLst/>
                <a:latin typeface="Aptos" panose="020B0004020202020204" pitchFamily="34" charset="0"/>
                <a:ea typeface="Aptos" panose="020B0004020202020204" pitchFamily="34" charset="0"/>
                <a:cs typeface="Times New Roman" panose="02020603050405020304" pitchFamily="18" charset="0"/>
              </a:rPr>
              <a:t>you have to do with </a:t>
            </a:r>
            <a:r>
              <a:rPr lang="en-IN" sz="1800" dirty="0" err="1">
                <a:effectLst/>
                <a:latin typeface="Aptos" panose="020B0004020202020204" pitchFamily="34" charset="0"/>
                <a:ea typeface="Aptos" panose="020B0004020202020204" pitchFamily="34" charset="0"/>
                <a:cs typeface="Times New Roman" panose="02020603050405020304" pitchFamily="18" charset="0"/>
              </a:rPr>
              <a:t>with</a:t>
            </a:r>
            <a:r>
              <a:rPr lang="en-IN" sz="1800" dirty="0">
                <a:effectLst/>
                <a:latin typeface="Aptos" panose="020B0004020202020204" pitchFamily="34" charset="0"/>
                <a:ea typeface="Aptos" panose="020B0004020202020204" pitchFamily="34" charset="0"/>
                <a:cs typeface="Times New Roman" panose="02020603050405020304" pitchFamily="18" charset="0"/>
              </a:rPr>
              <a:t> </a:t>
            </a:r>
            <a:r>
              <a:rPr lang="en-IN" sz="1800" dirty="0" err="1">
                <a:effectLst/>
                <a:latin typeface="Aptos" panose="020B0004020202020204" pitchFamily="34" charset="0"/>
                <a:ea typeface="Aptos" panose="020B0004020202020204" pitchFamily="34" charset="0"/>
                <a:cs typeface="Times New Roman" panose="02020603050405020304" pitchFamily="18" charset="0"/>
              </a:rPr>
              <a:t>with</a:t>
            </a:r>
            <a:r>
              <a:rPr lang="en-IN" sz="1800" dirty="0">
                <a:effectLst/>
                <a:latin typeface="Aptos" panose="020B0004020202020204" pitchFamily="34" charset="0"/>
                <a:ea typeface="Aptos" panose="020B0004020202020204" pitchFamily="34" charset="0"/>
                <a:cs typeface="Times New Roman" panose="02020603050405020304" pitchFamily="18" charset="0"/>
              </a:rPr>
              <a:t> AI is you have to kind of start to build up more and more like training data and test</a:t>
            </a:r>
          </a:p>
          <a:p>
            <a:pPr>
              <a:lnSpc>
                <a:spcPct val="107000"/>
              </a:lnSpc>
              <a:spcAft>
                <a:spcPts val="800"/>
              </a:spcAft>
            </a:pPr>
            <a:r>
              <a:rPr lang="en-IN" sz="1800" dirty="0">
                <a:effectLst/>
                <a:latin typeface="Aptos" panose="020B0004020202020204" pitchFamily="34" charset="0"/>
                <a:ea typeface="Aptos" panose="020B0004020202020204" pitchFamily="34" charset="0"/>
                <a:cs typeface="Times New Roman" panose="02020603050405020304" pitchFamily="18" charset="0"/>
              </a:rPr>
              <a:t>data and just kind of experiment with it and that's what I've been doing for this search uh and for the match outfit</a:t>
            </a:r>
          </a:p>
          <a:p>
            <a:pPr>
              <a:lnSpc>
                <a:spcPct val="107000"/>
              </a:lnSpc>
              <a:spcAft>
                <a:spcPts val="800"/>
              </a:spcAft>
            </a:pPr>
            <a:r>
              <a:rPr lang="en-IN" sz="1800" dirty="0">
                <a:effectLst/>
                <a:latin typeface="Aptos" panose="020B0004020202020204" pitchFamily="34" charset="0"/>
                <a:ea typeface="Aptos" panose="020B0004020202020204" pitchFamily="34" charset="0"/>
                <a:cs typeface="Times New Roman" panose="02020603050405020304" pitchFamily="18" charset="0"/>
              </a:rPr>
              <a:t>feature and kind of the point I want to finish on is that um you know we've got these two capabilities now in an</a:t>
            </a:r>
          </a:p>
          <a:p>
            <a:pPr>
              <a:lnSpc>
                <a:spcPct val="107000"/>
              </a:lnSpc>
              <a:spcAft>
                <a:spcPts val="800"/>
              </a:spcAft>
            </a:pPr>
            <a:r>
              <a:rPr lang="en-IN" sz="1800" dirty="0">
                <a:effectLst/>
                <a:latin typeface="Aptos" panose="020B0004020202020204" pitchFamily="34" charset="0"/>
                <a:ea typeface="Aptos" panose="020B0004020202020204" pitchFamily="34" charset="0"/>
                <a:cs typeface="Times New Roman" panose="02020603050405020304" pitchFamily="18" charset="0"/>
              </a:rPr>
              <a:t>existing website like there's no chat box on the side um we've got a search</a:t>
            </a:r>
          </a:p>
          <a:p>
            <a:pPr>
              <a:lnSpc>
                <a:spcPct val="107000"/>
              </a:lnSpc>
              <a:spcAft>
                <a:spcPts val="800"/>
              </a:spcAft>
            </a:pPr>
            <a:r>
              <a:rPr lang="en-IN" sz="1800" dirty="0">
                <a:effectLst/>
                <a:latin typeface="Aptos" panose="020B0004020202020204" pitchFamily="34" charset="0"/>
                <a:ea typeface="Aptos" panose="020B0004020202020204" pitchFamily="34" charset="0"/>
                <a:cs typeface="Times New Roman" panose="02020603050405020304" pitchFamily="18" charset="0"/>
              </a:rPr>
              <a:t>page that search page now supports typing in search queries in any language</a:t>
            </a:r>
          </a:p>
          <a:p>
            <a:pPr>
              <a:lnSpc>
                <a:spcPct val="107000"/>
              </a:lnSpc>
              <a:spcAft>
                <a:spcPts val="800"/>
              </a:spcAft>
            </a:pPr>
            <a:r>
              <a:rPr lang="en-IN" sz="1800" dirty="0">
                <a:effectLst/>
                <a:latin typeface="Aptos" panose="020B0004020202020204" pitchFamily="34" charset="0"/>
                <a:ea typeface="Aptos" panose="020B0004020202020204" pitchFamily="34" charset="0"/>
                <a:cs typeface="Times New Roman" panose="02020603050405020304" pitchFamily="18" charset="0"/>
              </a:rPr>
              <a:t>um it could be literally anything um it's </a:t>
            </a:r>
            <a:r>
              <a:rPr lang="en-IN" sz="1800" dirty="0" err="1">
                <a:effectLst/>
                <a:latin typeface="Aptos" panose="020B0004020202020204" pitchFamily="34" charset="0"/>
                <a:ea typeface="Aptos" panose="020B0004020202020204" pitchFamily="34" charset="0"/>
                <a:cs typeface="Times New Roman" panose="02020603050405020304" pitchFamily="18" charset="0"/>
              </a:rPr>
              <a:t>it's</a:t>
            </a:r>
            <a:r>
              <a:rPr lang="en-IN" sz="1800" dirty="0">
                <a:effectLst/>
                <a:latin typeface="Aptos" panose="020B0004020202020204" pitchFamily="34" charset="0"/>
                <a:ea typeface="Aptos" panose="020B0004020202020204" pitchFamily="34" charset="0"/>
                <a:cs typeface="Times New Roman" panose="02020603050405020304" pitchFamily="18" charset="0"/>
              </a:rPr>
              <a:t> a supports you typing like uh</a:t>
            </a:r>
          </a:p>
          <a:p>
            <a:pPr>
              <a:lnSpc>
                <a:spcPct val="107000"/>
              </a:lnSpc>
              <a:spcAft>
                <a:spcPts val="800"/>
              </a:spcAft>
            </a:pPr>
            <a:r>
              <a:rPr lang="en-IN" sz="1800" dirty="0">
                <a:effectLst/>
                <a:latin typeface="Aptos" panose="020B0004020202020204" pitchFamily="34" charset="0"/>
                <a:ea typeface="Aptos" panose="020B0004020202020204" pitchFamily="34" charset="0"/>
                <a:cs typeface="Times New Roman" panose="02020603050405020304" pitchFamily="18" charset="0"/>
              </a:rPr>
              <a:t>find me a like jacket like the one uh FS </a:t>
            </a:r>
            <a:r>
              <a:rPr lang="en-IN" sz="1800" dirty="0" err="1">
                <a:effectLst/>
                <a:latin typeface="Aptos" panose="020B0004020202020204" pitchFamily="34" charset="0"/>
                <a:ea typeface="Aptos" panose="020B0004020202020204" pitchFamily="34" charset="0"/>
                <a:cs typeface="Times New Roman" panose="02020603050405020304" pitchFamily="18" charset="0"/>
              </a:rPr>
              <a:t>wor</a:t>
            </a:r>
            <a:r>
              <a:rPr lang="en-IN" sz="1800" dirty="0">
                <a:effectLst/>
                <a:latin typeface="Aptos" panose="020B0004020202020204" pitchFamily="34" charset="0"/>
                <a:ea typeface="Aptos" panose="020B0004020202020204" pitchFamily="34" charset="0"/>
                <a:cs typeface="Times New Roman" panose="02020603050405020304" pitchFamily="18" charset="0"/>
              </a:rPr>
              <a:t> in Happy Days if anyone's</a:t>
            </a:r>
          </a:p>
          <a:p>
            <a:pPr>
              <a:lnSpc>
                <a:spcPct val="107000"/>
              </a:lnSpc>
              <a:spcAft>
                <a:spcPts val="800"/>
              </a:spcAft>
            </a:pPr>
            <a:r>
              <a:rPr lang="en-IN" sz="1800" dirty="0">
                <a:effectLst/>
                <a:latin typeface="Aptos" panose="020B0004020202020204" pitchFamily="34" charset="0"/>
                <a:ea typeface="Aptos" panose="020B0004020202020204" pitchFamily="34" charset="0"/>
                <a:cs typeface="Times New Roman" panose="02020603050405020304" pitchFamily="18" charset="0"/>
              </a:rPr>
              <a:t>old enough to remember that um like that is a </a:t>
            </a:r>
            <a:r>
              <a:rPr lang="en-IN" sz="1800" dirty="0" err="1">
                <a:effectLst/>
                <a:latin typeface="Aptos" panose="020B0004020202020204" pitchFamily="34" charset="0"/>
                <a:ea typeface="Aptos" panose="020B0004020202020204" pitchFamily="34" charset="0"/>
                <a:cs typeface="Times New Roman" panose="02020603050405020304" pitchFamily="18" charset="0"/>
              </a:rPr>
              <a:t>a</a:t>
            </a:r>
            <a:r>
              <a:rPr lang="en-IN" sz="1800" dirty="0">
                <a:effectLst/>
                <a:latin typeface="Aptos" panose="020B0004020202020204" pitchFamily="34" charset="0"/>
                <a:ea typeface="Aptos" panose="020B0004020202020204" pitchFamily="34" charset="0"/>
                <a:cs typeface="Times New Roman" panose="02020603050405020304" pitchFamily="18" charset="0"/>
              </a:rPr>
              <a:t> ridiculous query to try and I</a:t>
            </a:r>
          </a:p>
          <a:p>
            <a:pPr>
              <a:lnSpc>
                <a:spcPct val="107000"/>
              </a:lnSpc>
              <a:spcAft>
                <a:spcPts val="800"/>
              </a:spcAft>
            </a:pPr>
            <a:r>
              <a:rPr lang="en-IN" sz="1800" dirty="0">
                <a:effectLst/>
                <a:latin typeface="Aptos" panose="020B0004020202020204" pitchFamily="34" charset="0"/>
                <a:ea typeface="Aptos" panose="020B0004020202020204" pitchFamily="34" charset="0"/>
                <a:cs typeface="Times New Roman" panose="02020603050405020304" pitchFamily="18" charset="0"/>
              </a:rPr>
              <a:t>don't actually have one like that in the shop but it's that's closest um like</a:t>
            </a:r>
          </a:p>
          <a:p>
            <a:pPr>
              <a:lnSpc>
                <a:spcPct val="107000"/>
              </a:lnSpc>
              <a:spcAft>
                <a:spcPts val="800"/>
              </a:spcAft>
            </a:pPr>
            <a:r>
              <a:rPr lang="en-IN" sz="1800" dirty="0">
                <a:effectLst/>
                <a:latin typeface="Aptos" panose="020B0004020202020204" pitchFamily="34" charset="0"/>
                <a:ea typeface="Aptos" panose="020B0004020202020204" pitchFamily="34" charset="0"/>
                <a:cs typeface="Times New Roman" panose="02020603050405020304" pitchFamily="18" charset="0"/>
              </a:rPr>
              <a:t>that it would be extremely difficult to do with just SQL um but GPT can be used to build a capability like that um where</a:t>
            </a:r>
          </a:p>
          <a:p>
            <a:r>
              <a:rPr lang="en-IN" sz="1800" dirty="0">
                <a:effectLst/>
                <a:latin typeface="Aptos" panose="020B0004020202020204" pitchFamily="34" charset="0"/>
                <a:ea typeface="Aptos" panose="020B0004020202020204" pitchFamily="34" charset="0"/>
                <a:cs typeface="Times New Roman" panose="02020603050405020304" pitchFamily="18" charset="0"/>
              </a:rPr>
              <a:t>the prompting and the interaction is just done in the back end the user doesn't need to see it you're just enriching an existing AI an existing</a:t>
            </a:r>
            <a:endParaRPr lang="en-IN" dirty="0"/>
          </a:p>
        </p:txBody>
      </p:sp>
      <p:sp>
        <p:nvSpPr>
          <p:cNvPr id="4" name="Slide Number Placeholder 3"/>
          <p:cNvSpPr>
            <a:spLocks noGrp="1"/>
          </p:cNvSpPr>
          <p:nvPr>
            <p:ph type="sldNum" sz="quarter" idx="5"/>
          </p:nvPr>
        </p:nvSpPr>
        <p:spPr/>
        <p:txBody>
          <a:bodyPr/>
          <a:lstStyle/>
          <a:p>
            <a:fld id="{72670EEC-715B-2744-AE42-AA068CE00492}" type="slidenum">
              <a:rPr lang="en-US" smtClean="0"/>
              <a:t>29</a:t>
            </a:fld>
            <a:endParaRPr lang="en-US"/>
          </a:p>
        </p:txBody>
      </p:sp>
    </p:spTree>
    <p:extLst>
      <p:ext uri="{BB962C8B-B14F-4D97-AF65-F5344CB8AC3E}">
        <p14:creationId xmlns:p14="http://schemas.microsoft.com/office/powerpoint/2010/main" val="415255940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spcAft>
                <a:spcPts val="600"/>
              </a:spcAft>
              <a:buFont typeface="Wingdings" panose="05000000000000000000" pitchFamily="2" charset="2"/>
              <a:buNone/>
            </a:pPr>
            <a:r>
              <a:rPr lang="en-US" sz="900"/>
              <a:t>Integrate Azure Functions, to build serverless endpoints to support chatbots or AI assistants with Azure OpenAI; Bring your own data, </a:t>
            </a:r>
            <a:r>
              <a:rPr lang="en-US" sz="900" strike="noStrike">
                <a:cs typeface="Segoe UI" panose="020B0502040204020203" pitchFamily="34" charset="0"/>
              </a:rPr>
              <a:t>process it, and store in vector DB for </a:t>
            </a:r>
            <a:r>
              <a:rPr lang="en-US" sz="900"/>
              <a:t>Retrieval Augmented Generation or RAG; Build functions as plugins for generative AI platforms like OpenAI; Or parse data to the right format for training models.</a:t>
            </a:r>
          </a:p>
          <a:p>
            <a:pPr marL="0" marR="0" lvl="0" indent="0" algn="l" defTabSz="914367" rtl="0" eaLnBrk="1" fontAlgn="auto" latinLnBrk="0" hangingPunct="1">
              <a:lnSpc>
                <a:spcPct val="90000"/>
              </a:lnSpc>
              <a:spcBef>
                <a:spcPts val="0"/>
              </a:spcBef>
              <a:spcAft>
                <a:spcPts val="600"/>
              </a:spcAft>
              <a:buClrTx/>
              <a:buSzTx/>
              <a:buFontTx/>
              <a:buNone/>
              <a:tabLst/>
              <a:defRPr/>
            </a:pPr>
            <a:r>
              <a:rPr lang="en-US" sz="900" b="1"/>
              <a:t>Now, </a:t>
            </a:r>
            <a:r>
              <a:rPr lang="en-US" sz="900"/>
              <a:t>secure network boundary is critical for enterprise solution development and compute size selection offers autonomy to support your app needs. Today, I am excited to share with you that we are bringing these enterprise capabilities to the serverless billing model for Azure Functions, offering more powerful than ever burst scale to support your intelligent app development needs.</a:t>
            </a:r>
          </a:p>
          <a:p>
            <a:pPr marL="0" indent="0">
              <a:spcAft>
                <a:spcPts val="600"/>
              </a:spcAft>
              <a:buNone/>
            </a:pPr>
            <a:endParaRPr lang="en-US" sz="90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9/19/2024 1:23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686399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72670EEC-715B-2744-AE42-AA068CE00492}" type="slidenum">
              <a:rPr lang="en-US" smtClean="0"/>
              <a:t>3</a:t>
            </a:fld>
            <a:endParaRPr lang="en-US"/>
          </a:p>
        </p:txBody>
      </p:sp>
    </p:spTree>
    <p:extLst>
      <p:ext uri="{BB962C8B-B14F-4D97-AF65-F5344CB8AC3E}">
        <p14:creationId xmlns:p14="http://schemas.microsoft.com/office/powerpoint/2010/main" val="120470738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endParaRPr lang="en-IN" sz="1800">
              <a:effectLst/>
              <a:latin typeface="Calibri" panose="020F0502020204030204" pitchFamily="34" charset="0"/>
              <a:ea typeface="Calibri" panose="020F0502020204030204" pitchFamily="34" charset="0"/>
              <a:cs typeface="Arial" panose="020B0604020202020204" pitchFamily="34" charset="0"/>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9/19/2024 1:23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6366061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this section, the trainer will show the application and walk through the different stages to get it working.</a:t>
            </a:r>
          </a:p>
          <a:p>
            <a:endParaRPr lang="en-US"/>
          </a:p>
          <a:p>
            <a:pPr rtl="0">
              <a:buFont typeface="Arial" panose="020B0604020202020204" pitchFamily="34" charset="0"/>
              <a:buChar char="•"/>
            </a:pPr>
            <a:r>
              <a:rPr lang="en-AU"/>
              <a:t>Setting up a storage container</a:t>
            </a:r>
          </a:p>
          <a:p>
            <a:pPr rtl="0">
              <a:buFont typeface="Arial" panose="020B0604020202020204" pitchFamily="34" charset="0"/>
              <a:buChar char="•"/>
            </a:pPr>
            <a:r>
              <a:rPr lang="en-AU"/>
              <a:t>Configuring a serverless function in Python to run whenever pictures are added to the storage container</a:t>
            </a:r>
          </a:p>
          <a:p>
            <a:pPr rtl="0">
              <a:buFont typeface="Arial" panose="020B0604020202020204" pitchFamily="34" charset="0"/>
              <a:buChar char="•"/>
            </a:pPr>
            <a:r>
              <a:rPr lang="en-AU"/>
              <a:t>Converting an image into an embedding</a:t>
            </a:r>
          </a:p>
          <a:p>
            <a:pPr rtl="0">
              <a:buFont typeface="Arial" panose="020B0604020202020204" pitchFamily="34" charset="0"/>
              <a:buChar char="•"/>
            </a:pPr>
            <a:r>
              <a:rPr lang="en-AU"/>
              <a:t>Setting up a vector database</a:t>
            </a:r>
          </a:p>
          <a:p>
            <a:pPr rtl="0">
              <a:buFont typeface="Arial" panose="020B0604020202020204" pitchFamily="34" charset="0"/>
              <a:buChar char="•"/>
            </a:pPr>
            <a:r>
              <a:rPr lang="en-AU"/>
              <a:t>Storing embeddings in a vector database</a:t>
            </a:r>
          </a:p>
          <a:p>
            <a:pPr rtl="0">
              <a:buFont typeface="Arial" panose="020B0604020202020204" pitchFamily="34" charset="0"/>
              <a:buChar char="•"/>
            </a:pPr>
            <a:r>
              <a:rPr lang="en-AU"/>
              <a:t>Creating search queries and similarity functions</a:t>
            </a:r>
          </a:p>
          <a:p>
            <a:pPr rtl="0">
              <a:buFont typeface="Arial" panose="020B0604020202020204" pitchFamily="34" charset="0"/>
              <a:buChar char="•"/>
            </a:pPr>
            <a:r>
              <a:rPr lang="en-AU"/>
              <a:t>Improving our search page</a:t>
            </a:r>
          </a:p>
          <a:p>
            <a:pPr rtl="0">
              <a:buFont typeface="Arial" panose="020B0604020202020204" pitchFamily="34" charset="0"/>
              <a:buChar char="•"/>
            </a:pPr>
            <a:r>
              <a:rPr lang="en-AU"/>
              <a:t>Adding a user-provided image upload to the site</a:t>
            </a:r>
          </a:p>
          <a:p>
            <a:pPr rtl="0">
              <a:buFont typeface="Arial" panose="020B0604020202020204" pitchFamily="34" charset="0"/>
              <a:buChar char="•"/>
            </a:pPr>
            <a:r>
              <a:rPr lang="en-AU"/>
              <a:t>Doing text-image and image-text relevance queries</a:t>
            </a:r>
          </a:p>
          <a:p>
            <a:pPr rtl="0">
              <a:buFont typeface="Arial" panose="020B0604020202020204" pitchFamily="34" charset="0"/>
              <a:buChar char="•"/>
            </a:pPr>
            <a:r>
              <a:rPr lang="en-AU"/>
              <a:t>Filtering data in queries</a:t>
            </a:r>
          </a:p>
          <a:p>
            <a:endParaRPr lang="en-US"/>
          </a:p>
        </p:txBody>
      </p:sp>
      <p:sp>
        <p:nvSpPr>
          <p:cNvPr id="4" name="Slide Number Placeholder 3"/>
          <p:cNvSpPr>
            <a:spLocks noGrp="1"/>
          </p:cNvSpPr>
          <p:nvPr>
            <p:ph type="sldNum" sz="quarter" idx="5"/>
          </p:nvPr>
        </p:nvSpPr>
        <p:spPr/>
        <p:txBody>
          <a:bodyPr/>
          <a:lstStyle/>
          <a:p>
            <a:fld id="{72670EEC-715B-2744-AE42-AA068CE00492}" type="slidenum">
              <a:rPr lang="en-US" smtClean="0"/>
              <a:t>33</a:t>
            </a:fld>
            <a:endParaRPr lang="en-US"/>
          </a:p>
        </p:txBody>
      </p:sp>
    </p:spTree>
    <p:extLst>
      <p:ext uri="{BB962C8B-B14F-4D97-AF65-F5344CB8AC3E}">
        <p14:creationId xmlns:p14="http://schemas.microsoft.com/office/powerpoint/2010/main" val="412827870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9014D5-9F9F-81FC-BA4D-BD0FCEC47F7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C24C660-29D6-1B1D-A652-8090F4D9A9C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3FE71C3-8614-3519-F442-D6A69B50CBD6}"/>
              </a:ext>
            </a:extLst>
          </p:cNvPr>
          <p:cNvSpPr>
            <a:spLocks noGrp="1"/>
          </p:cNvSpPr>
          <p:nvPr>
            <p:ph type="body" idx="1"/>
          </p:nvPr>
        </p:nvSpPr>
        <p:spPr/>
        <p:txBody>
          <a:bodyPr/>
          <a:lstStyle/>
          <a:p>
            <a:r>
              <a:rPr lang="en-US" dirty="0"/>
              <a:t>For a RAG app, a high quality answer must be clear, correct, and formatted correctly. Most answers from LLMs are clear, but they may not always be accurate according to your domain, and they may not be formatted the way your app expects. For example, the first two answers are correct, but only the third answer here contains a properly formatted citation.</a:t>
            </a:r>
          </a:p>
          <a:p>
            <a:endParaRPr lang="en-US" dirty="0"/>
          </a:p>
          <a:p>
            <a:r>
              <a:rPr lang="en-US" dirty="0"/>
              <a:t>Data and AI talk:</a:t>
            </a:r>
          </a:p>
          <a:p>
            <a:endParaRPr lang="en-US" dirty="0"/>
          </a:p>
          <a:p>
            <a:pPr>
              <a:lnSpc>
                <a:spcPct val="107000"/>
              </a:lnSpc>
              <a:spcAft>
                <a:spcPts val="800"/>
              </a:spcAft>
              <a:tabLst>
                <a:tab pos="5731510" algn="r"/>
              </a:tabLst>
            </a:pPr>
            <a:r>
              <a:rPr lang="en-IN" sz="1800" dirty="0">
                <a:effectLst/>
                <a:latin typeface="Aptos" panose="020B0004020202020204" pitchFamily="34" charset="0"/>
                <a:ea typeface="Aptos" panose="020B0004020202020204" pitchFamily="34" charset="0"/>
                <a:cs typeface="Times New Roman" panose="02020603050405020304" pitchFamily="18" charset="0"/>
              </a:rPr>
              <a:t>So once you've done these things and you've got a </a:t>
            </a:r>
            <a:r>
              <a:rPr lang="en-IN" sz="1800" dirty="0" err="1">
                <a:effectLst/>
                <a:latin typeface="Aptos" panose="020B0004020202020204" pitchFamily="34" charset="0"/>
                <a:ea typeface="Aptos" panose="020B0004020202020204" pitchFamily="34" charset="0"/>
                <a:cs typeface="Times New Roman" panose="02020603050405020304" pitchFamily="18" charset="0"/>
              </a:rPr>
              <a:t>a</a:t>
            </a:r>
            <a:r>
              <a:rPr lang="en-IN" sz="1800" dirty="0">
                <a:effectLst/>
                <a:latin typeface="Aptos" panose="020B0004020202020204" pitchFamily="34" charset="0"/>
                <a:ea typeface="Aptos" panose="020B0004020202020204" pitchFamily="34" charset="0"/>
                <a:cs typeface="Times New Roman" panose="02020603050405020304" pitchFamily="18" charset="0"/>
              </a:rPr>
              <a:t> RAG, which is this app here and we can ask it all sorts of phone questions and interact with it and look at the thought process and we can give it more data, add more data to the index and </a:t>
            </a:r>
            <a:r>
              <a:rPr lang="en-IN" sz="1800" dirty="0" err="1">
                <a:effectLst/>
                <a:latin typeface="Aptos" panose="020B0004020202020204" pitchFamily="34" charset="0"/>
                <a:ea typeface="Aptos" panose="020B0004020202020204" pitchFamily="34" charset="0"/>
                <a:cs typeface="Times New Roman" panose="02020603050405020304" pitchFamily="18" charset="0"/>
              </a:rPr>
              <a:t>and</a:t>
            </a:r>
            <a:r>
              <a:rPr lang="en-IN" sz="1800" dirty="0">
                <a:effectLst/>
                <a:latin typeface="Aptos" panose="020B0004020202020204" pitchFamily="34" charset="0"/>
                <a:ea typeface="Aptos" panose="020B0004020202020204" pitchFamily="34" charset="0"/>
                <a:cs typeface="Times New Roman" panose="02020603050405020304" pitchFamily="18" charset="0"/>
              </a:rPr>
              <a:t> then you know in a few months time there's a new GPT model that comes out or we get a complaint from a user that says, oh, I asked it this question, but the </a:t>
            </a:r>
            <a:r>
              <a:rPr lang="en-IN" sz="1800" dirty="0" err="1">
                <a:effectLst/>
                <a:latin typeface="Aptos" panose="020B0004020202020204" pitchFamily="34" charset="0"/>
                <a:ea typeface="Aptos" panose="020B0004020202020204" pitchFamily="34" charset="0"/>
                <a:cs typeface="Times New Roman" panose="02020603050405020304" pitchFamily="18" charset="0"/>
              </a:rPr>
              <a:t>the</a:t>
            </a:r>
            <a:r>
              <a:rPr lang="en-IN" sz="1800" dirty="0">
                <a:effectLst/>
                <a:latin typeface="Aptos" panose="020B0004020202020204" pitchFamily="34" charset="0"/>
                <a:ea typeface="Aptos" panose="020B0004020202020204" pitchFamily="34" charset="0"/>
                <a:cs typeface="Times New Roman" panose="02020603050405020304" pitchFamily="18" charset="0"/>
              </a:rPr>
              <a:t> question, you know, the answer it gave me wasn't really relevant.</a:t>
            </a:r>
          </a:p>
          <a:p>
            <a:pPr>
              <a:lnSpc>
                <a:spcPct val="107000"/>
              </a:lnSpc>
              <a:spcAft>
                <a:spcPts val="800"/>
              </a:spcAft>
              <a:tabLst>
                <a:tab pos="5731510" algn="r"/>
              </a:tabLst>
            </a:pPr>
            <a:r>
              <a:rPr lang="en-IN" sz="1800" dirty="0">
                <a:effectLst/>
                <a:latin typeface="Aptos" panose="020B0004020202020204" pitchFamily="34" charset="0"/>
                <a:ea typeface="Aptos" panose="020B0004020202020204" pitchFamily="34" charset="0"/>
                <a:cs typeface="Times New Roman" panose="02020603050405020304" pitchFamily="18" charset="0"/>
              </a:rPr>
              <a:t>Why is this happening?</a:t>
            </a:r>
          </a:p>
          <a:p>
            <a:pPr>
              <a:lnSpc>
                <a:spcPct val="107000"/>
              </a:lnSpc>
              <a:spcAft>
                <a:spcPts val="800"/>
              </a:spcAft>
              <a:tabLst>
                <a:tab pos="5731510" algn="r"/>
              </a:tabLst>
            </a:pPr>
            <a:r>
              <a:rPr lang="en-IN" sz="1800" dirty="0">
                <a:effectLst/>
                <a:latin typeface="Aptos" panose="020B0004020202020204" pitchFamily="34" charset="0"/>
                <a:ea typeface="Aptos" panose="020B0004020202020204" pitchFamily="34" charset="0"/>
                <a:cs typeface="Times New Roman" panose="02020603050405020304" pitchFamily="18" charset="0"/>
              </a:rPr>
              <a:t>Umm, so with the design of any of these you need to be looking at like are the answers high quality instead of just saying?</a:t>
            </a:r>
          </a:p>
          <a:p>
            <a:pPr>
              <a:lnSpc>
                <a:spcPct val="107000"/>
              </a:lnSpc>
              <a:spcAft>
                <a:spcPts val="800"/>
              </a:spcAft>
              <a:tabLst>
                <a:tab pos="5731510" algn="r"/>
              </a:tabLst>
            </a:pPr>
            <a:r>
              <a:rPr lang="en-IN" sz="1800" dirty="0" err="1">
                <a:effectLst/>
                <a:latin typeface="Aptos" panose="020B0004020202020204" pitchFamily="34" charset="0"/>
                <a:ea typeface="Aptos" panose="020B0004020202020204" pitchFamily="34" charset="0"/>
                <a:cs typeface="Times New Roman" panose="02020603050405020304" pitchFamily="18" charset="0"/>
              </a:rPr>
              <a:t>Ohh</a:t>
            </a:r>
            <a:r>
              <a:rPr lang="en-IN" sz="1800" dirty="0">
                <a:effectLst/>
                <a:latin typeface="Aptos" panose="020B0004020202020204" pitchFamily="34" charset="0"/>
                <a:ea typeface="Aptos" panose="020B0004020202020204" pitchFamily="34" charset="0"/>
                <a:cs typeface="Times New Roman" panose="02020603050405020304" pitchFamily="18" charset="0"/>
              </a:rPr>
              <a:t>, here's our RAG application and then just giving </a:t>
            </a:r>
            <a:r>
              <a:rPr lang="en-IN" sz="1800" dirty="0" err="1">
                <a:effectLst/>
                <a:latin typeface="Aptos" panose="020B0004020202020204" pitchFamily="34" charset="0"/>
                <a:ea typeface="Aptos" panose="020B0004020202020204" pitchFamily="34" charset="0"/>
                <a:cs typeface="Times New Roman" panose="02020603050405020304" pitchFamily="18" charset="0"/>
              </a:rPr>
              <a:t>giving</a:t>
            </a:r>
            <a:r>
              <a:rPr lang="en-IN" sz="1800" dirty="0">
                <a:effectLst/>
                <a:latin typeface="Aptos" panose="020B0004020202020204" pitchFamily="34" charset="0"/>
                <a:ea typeface="Aptos" panose="020B0004020202020204" pitchFamily="34" charset="0"/>
                <a:cs typeface="Times New Roman" panose="02020603050405020304" pitchFamily="18" charset="0"/>
              </a:rPr>
              <a:t> it to users and seeing what they think and so are there responses clear?</a:t>
            </a:r>
          </a:p>
          <a:p>
            <a:pPr>
              <a:lnSpc>
                <a:spcPct val="107000"/>
              </a:lnSpc>
              <a:spcAft>
                <a:spcPts val="800"/>
              </a:spcAft>
              <a:tabLst>
                <a:tab pos="5731510" algn="r"/>
              </a:tabLst>
            </a:pPr>
            <a:r>
              <a:rPr lang="en-IN" sz="1800" dirty="0">
                <a:effectLst/>
                <a:latin typeface="Aptos" panose="020B0004020202020204" pitchFamily="34" charset="0"/>
                <a:ea typeface="Aptos" panose="020B0004020202020204" pitchFamily="34" charset="0"/>
                <a:cs typeface="Times New Roman" panose="02020603050405020304" pitchFamily="18" charset="0"/>
              </a:rPr>
              <a:t>Are they correct?</a:t>
            </a:r>
          </a:p>
          <a:p>
            <a:pPr>
              <a:lnSpc>
                <a:spcPct val="107000"/>
              </a:lnSpc>
              <a:spcAft>
                <a:spcPts val="800"/>
              </a:spcAft>
              <a:tabLst>
                <a:tab pos="5731510" algn="r"/>
              </a:tabLst>
            </a:pPr>
            <a:r>
              <a:rPr lang="en-IN" sz="1800" dirty="0">
                <a:effectLst/>
                <a:latin typeface="Aptos" panose="020B0004020202020204" pitchFamily="34" charset="0"/>
                <a:ea typeface="Aptos" panose="020B0004020202020204" pitchFamily="34" charset="0"/>
                <a:cs typeface="Times New Roman" panose="02020603050405020304" pitchFamily="18" charset="0"/>
              </a:rPr>
              <a:t>That's super important.</a:t>
            </a:r>
          </a:p>
          <a:p>
            <a:pPr>
              <a:lnSpc>
                <a:spcPct val="107000"/>
              </a:lnSpc>
              <a:spcAft>
                <a:spcPts val="800"/>
              </a:spcAft>
              <a:tabLst>
                <a:tab pos="5731510" algn="r"/>
              </a:tabLst>
            </a:pPr>
            <a:r>
              <a:rPr lang="en-IN" sz="1800" dirty="0">
                <a:effectLst/>
                <a:latin typeface="Aptos" panose="020B0004020202020204" pitchFamily="34" charset="0"/>
                <a:ea typeface="Aptos" panose="020B0004020202020204" pitchFamily="34" charset="0"/>
                <a:cs typeface="Times New Roman" panose="02020603050405020304" pitchFamily="18" charset="0"/>
              </a:rPr>
              <a:t>And are they formatted in the right way?</a:t>
            </a:r>
          </a:p>
          <a:p>
            <a:endParaRPr lang="en-US" dirty="0"/>
          </a:p>
        </p:txBody>
      </p:sp>
      <p:sp>
        <p:nvSpPr>
          <p:cNvPr id="4" name="Slide Number Placeholder 3">
            <a:extLst>
              <a:ext uri="{FF2B5EF4-FFF2-40B4-BE49-F238E27FC236}">
                <a16:creationId xmlns:a16="http://schemas.microsoft.com/office/drawing/2014/main" id="{388ED2EB-0111-F4EF-D211-A9EF37A86479}"/>
              </a:ext>
            </a:extLst>
          </p:cNvPr>
          <p:cNvSpPr>
            <a:spLocks noGrp="1"/>
          </p:cNvSpPr>
          <p:nvPr>
            <p:ph type="sldNum" sz="quarter" idx="5"/>
          </p:nvPr>
        </p:nvSpPr>
        <p:spPr/>
        <p:txBody>
          <a:bodyPr/>
          <a:lstStyle/>
          <a:p>
            <a:fld id="{9A859BAB-C71C-5948-B622-39FF4D2AFBDC}" type="slidenum">
              <a:rPr lang="en-US" smtClean="0"/>
              <a:t>36</a:t>
            </a:fld>
            <a:endParaRPr lang="en-US"/>
          </a:p>
        </p:txBody>
      </p:sp>
    </p:spTree>
    <p:extLst>
      <p:ext uri="{BB962C8B-B14F-4D97-AF65-F5344CB8AC3E}">
        <p14:creationId xmlns:p14="http://schemas.microsoft.com/office/powerpoint/2010/main" val="201107428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9014D5-9F9F-81FC-BA4D-BD0FCEC47F7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C24C660-29D6-1B1D-A652-8090F4D9A9C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3FE71C3-8614-3519-F442-D6A69B50CBD6}"/>
              </a:ext>
            </a:extLst>
          </p:cNvPr>
          <p:cNvSpPr>
            <a:spLocks noGrp="1"/>
          </p:cNvSpPr>
          <p:nvPr>
            <p:ph type="body" idx="1"/>
          </p:nvPr>
        </p:nvSpPr>
        <p:spPr/>
        <p:txBody>
          <a:bodyPr/>
          <a:lstStyle/>
          <a:p>
            <a:r>
              <a:rPr lang="en-US"/>
              <a:t>There are so many factors that affect the answer quality, since there are multiple steps in the RAG process with their own parameters. We've already discussed that many factors affect the search results. There are also many options for the LLM steps that we use, like what model we use, what prompt we send in, what temperature we set, and more.</a:t>
            </a:r>
          </a:p>
          <a:p>
            <a:endParaRPr lang="en-US"/>
          </a:p>
          <a:p>
            <a:r>
              <a:rPr lang="en-US" b="1"/>
              <a:t>Some more notes:</a:t>
            </a:r>
          </a:p>
          <a:p>
            <a:pPr>
              <a:lnSpc>
                <a:spcPct val="107000"/>
              </a:lnSpc>
              <a:spcAft>
                <a:spcPts val="800"/>
              </a:spcAft>
              <a:tabLst>
                <a:tab pos="5731510" algn="r"/>
              </a:tabLst>
            </a:pPr>
            <a:r>
              <a:rPr lang="en-IN" sz="1800">
                <a:effectLst/>
                <a:latin typeface="Aptos" panose="020B0004020202020204" pitchFamily="34" charset="0"/>
                <a:ea typeface="Aptos" panose="020B0004020202020204" pitchFamily="34" charset="0"/>
                <a:cs typeface="Times New Roman" panose="02020603050405020304" pitchFamily="18" charset="0"/>
              </a:rPr>
              <a:t>So and what impacts the quality is the well, first of all, the quality of the question, but you can't really control that.</a:t>
            </a:r>
          </a:p>
          <a:p>
            <a:pPr>
              <a:lnSpc>
                <a:spcPct val="107000"/>
              </a:lnSpc>
              <a:spcAft>
                <a:spcPts val="800"/>
              </a:spcAft>
              <a:tabLst>
                <a:tab pos="5731510" algn="r"/>
              </a:tabLst>
            </a:pPr>
            <a:r>
              <a:rPr lang="en-IN" sz="1800">
                <a:effectLst/>
                <a:latin typeface="Aptos" panose="020B0004020202020204" pitchFamily="34" charset="0"/>
                <a:ea typeface="Aptos" panose="020B0004020202020204" pitchFamily="34" charset="0"/>
                <a:cs typeface="Times New Roman" panose="02020603050405020304" pitchFamily="18" charset="0"/>
              </a:rPr>
              <a:t>You can't really control how users ask questions.</a:t>
            </a:r>
          </a:p>
          <a:p>
            <a:pPr>
              <a:lnSpc>
                <a:spcPct val="107000"/>
              </a:lnSpc>
              <a:spcAft>
                <a:spcPts val="800"/>
              </a:spcAft>
              <a:tabLst>
                <a:tab pos="5731510" algn="r"/>
              </a:tabLst>
            </a:pPr>
            <a:r>
              <a:rPr lang="en-IN" sz="1800">
                <a:effectLst/>
                <a:latin typeface="Aptos" panose="020B0004020202020204" pitchFamily="34" charset="0"/>
                <a:ea typeface="Aptos" panose="020B0004020202020204" pitchFamily="34" charset="0"/>
                <a:cs typeface="Times New Roman" panose="02020603050405020304" pitchFamily="18" charset="0"/>
              </a:rPr>
              <a:t>You know they will use spelling mistakes.</a:t>
            </a:r>
          </a:p>
          <a:p>
            <a:pPr>
              <a:lnSpc>
                <a:spcPct val="107000"/>
              </a:lnSpc>
              <a:spcAft>
                <a:spcPts val="800"/>
              </a:spcAft>
              <a:tabLst>
                <a:tab pos="5731510" algn="r"/>
              </a:tabLst>
            </a:pPr>
            <a:r>
              <a:rPr lang="en-IN" sz="1800">
                <a:effectLst/>
                <a:latin typeface="Aptos" panose="020B0004020202020204" pitchFamily="34" charset="0"/>
                <a:ea typeface="Aptos" panose="020B0004020202020204" pitchFamily="34" charset="0"/>
                <a:cs typeface="Times New Roman" panose="02020603050405020304" pitchFamily="18" charset="0"/>
              </a:rPr>
              <a:t>They'll ask things which are vague and so you can't really do anything about that, but you can process the question in a way like I showed with the sort of double LLM technique where the LLM.</a:t>
            </a:r>
          </a:p>
          <a:p>
            <a:pPr>
              <a:lnSpc>
                <a:spcPct val="107000"/>
              </a:lnSpc>
              <a:spcAft>
                <a:spcPts val="800"/>
              </a:spcAft>
              <a:tabLst>
                <a:tab pos="5731510" algn="r"/>
              </a:tabLst>
            </a:pPr>
            <a:r>
              <a:rPr lang="en-IN" sz="1800">
                <a:effectLst/>
                <a:latin typeface="Aptos" panose="020B0004020202020204" pitchFamily="34" charset="0"/>
                <a:ea typeface="Aptos" panose="020B0004020202020204" pitchFamily="34" charset="0"/>
                <a:cs typeface="Times New Roman" panose="02020603050405020304" pitchFamily="18" charset="0"/>
              </a:rPr>
              <a:t>First kind of prepares the user question in a way that's more searchable and you can clean the query or you can kind of experiment with different search options.</a:t>
            </a:r>
          </a:p>
          <a:p>
            <a:pPr>
              <a:lnSpc>
                <a:spcPct val="107000"/>
              </a:lnSpc>
              <a:spcAft>
                <a:spcPts val="800"/>
              </a:spcAft>
              <a:tabLst>
                <a:tab pos="5731510" algn="r"/>
              </a:tabLst>
            </a:pPr>
            <a:r>
              <a:rPr lang="en-IN" sz="1800">
                <a:effectLst/>
                <a:latin typeface="Aptos" panose="020B0004020202020204" pitchFamily="34" charset="0"/>
                <a:ea typeface="Aptos" panose="020B0004020202020204" pitchFamily="34" charset="0"/>
                <a:cs typeface="Times New Roman" panose="02020603050405020304" pitchFamily="18" charset="0"/>
              </a:rPr>
              <a:t>So whether you want hybrid Vector Search only or reranking and you can tweak the options, you can experiment with the size of the chunks and how much overlap you want between chunks and how many results you want.</a:t>
            </a:r>
          </a:p>
          <a:p>
            <a:pPr>
              <a:lnSpc>
                <a:spcPct val="107000"/>
              </a:lnSpc>
              <a:spcAft>
                <a:spcPts val="800"/>
              </a:spcAft>
              <a:tabLst>
                <a:tab pos="5731510" algn="r"/>
              </a:tabLst>
            </a:pPr>
            <a:r>
              <a:rPr lang="en-IN" sz="1800">
                <a:effectLst/>
                <a:latin typeface="Aptos" panose="020B0004020202020204" pitchFamily="34" charset="0"/>
                <a:ea typeface="Aptos" panose="020B0004020202020204" pitchFamily="34" charset="0"/>
                <a:cs typeface="Times New Roman" panose="02020603050405020304" pitchFamily="18" charset="0"/>
              </a:rPr>
              <a:t>So all of these things are like parameters that you could be experimenting with and what we kind of recommend with this is that you.</a:t>
            </a:r>
          </a:p>
          <a:p>
            <a:endParaRPr lang="en-US"/>
          </a:p>
        </p:txBody>
      </p:sp>
      <p:sp>
        <p:nvSpPr>
          <p:cNvPr id="4" name="Slide Number Placeholder 3">
            <a:extLst>
              <a:ext uri="{FF2B5EF4-FFF2-40B4-BE49-F238E27FC236}">
                <a16:creationId xmlns:a16="http://schemas.microsoft.com/office/drawing/2014/main" id="{388ED2EB-0111-F4EF-D211-A9EF37A86479}"/>
              </a:ext>
            </a:extLst>
          </p:cNvPr>
          <p:cNvSpPr>
            <a:spLocks noGrp="1"/>
          </p:cNvSpPr>
          <p:nvPr>
            <p:ph type="sldNum" sz="quarter" idx="5"/>
          </p:nvPr>
        </p:nvSpPr>
        <p:spPr/>
        <p:txBody>
          <a:bodyPr/>
          <a:lstStyle/>
          <a:p>
            <a:fld id="{9A859BAB-C71C-5948-B622-39FF4D2AFBDC}" type="slidenum">
              <a:rPr lang="en-US" smtClean="0"/>
              <a:t>37</a:t>
            </a:fld>
            <a:endParaRPr lang="en-US"/>
          </a:p>
        </p:txBody>
      </p:sp>
    </p:spTree>
    <p:extLst>
      <p:ext uri="{BB962C8B-B14F-4D97-AF65-F5344CB8AC3E}">
        <p14:creationId xmlns:p14="http://schemas.microsoft.com/office/powerpoint/2010/main" val="268112585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You can start with the options that are the best according to research. Then, to ensure that they are working well for your particular use case, you need to run evaluations. You can evaluate the retrieval step and language models independently, but the most important evaluation is of the answers that come out of your app. You can use Azure AI Studio to run those evaluations in that portal, or use the </a:t>
            </a:r>
            <a:r>
              <a:rPr lang="en-US" err="1"/>
              <a:t>PromptFlow</a:t>
            </a:r>
            <a:r>
              <a:rPr lang="en-US"/>
              <a:t> evaluations SDK to run them from your code. Check out our evaluator repository for an evaluation flow that's optimized for RAG chat apps, and gives you command-line tools for reviewing the results.</a:t>
            </a:r>
          </a:p>
          <a:p>
            <a:endParaRPr lang="en-US"/>
          </a:p>
          <a:p>
            <a:r>
              <a:rPr lang="en-US" b="1"/>
              <a:t>Data and AI talk:</a:t>
            </a:r>
          </a:p>
          <a:p>
            <a:pPr>
              <a:lnSpc>
                <a:spcPct val="107000"/>
              </a:lnSpc>
              <a:spcAft>
                <a:spcPts val="800"/>
              </a:spcAft>
              <a:tabLst>
                <a:tab pos="5731510" algn="r"/>
              </a:tabLst>
            </a:pPr>
            <a:r>
              <a:rPr lang="en-IN" sz="1800">
                <a:effectLst/>
                <a:latin typeface="Aptos" panose="020B0004020202020204" pitchFamily="34" charset="0"/>
                <a:ea typeface="Aptos" panose="020B0004020202020204" pitchFamily="34" charset="0"/>
                <a:cs typeface="Times New Roman" panose="02020603050405020304" pitchFamily="18" charset="0"/>
              </a:rPr>
              <a:t>And if you really if this is like a production RAG that's going to be used by a lot of people that you introduce an evaluation tool and there's a link here AKA dot Ms Slash </a:t>
            </a:r>
            <a:r>
              <a:rPr lang="en-IN" sz="1800" err="1">
                <a:effectLst/>
                <a:latin typeface="Aptos" panose="020B0004020202020204" pitchFamily="34" charset="0"/>
                <a:ea typeface="Aptos" panose="020B0004020202020204" pitchFamily="34" charset="0"/>
                <a:cs typeface="Times New Roman" panose="02020603050405020304" pitchFamily="18" charset="0"/>
              </a:rPr>
              <a:t>ragrelevance</a:t>
            </a:r>
            <a:r>
              <a:rPr lang="en-IN" sz="1800">
                <a:effectLst/>
                <a:latin typeface="Aptos" panose="020B0004020202020204" pitchFamily="34" charset="0"/>
                <a:ea typeface="Aptos" panose="020B0004020202020204" pitchFamily="34" charset="0"/>
                <a:cs typeface="Times New Roman" panose="02020603050405020304" pitchFamily="18" charset="0"/>
              </a:rPr>
              <a:t> and that shows you how to set this up and it will evaluate the </a:t>
            </a:r>
            <a:r>
              <a:rPr lang="en-IN" sz="1800" err="1">
                <a:effectLst/>
                <a:latin typeface="Aptos" panose="020B0004020202020204" pitchFamily="34" charset="0"/>
                <a:ea typeface="Aptos" panose="020B0004020202020204" pitchFamily="34" charset="0"/>
                <a:cs typeface="Times New Roman" panose="02020603050405020304" pitchFamily="18" charset="0"/>
              </a:rPr>
              <a:t>the</a:t>
            </a:r>
            <a:r>
              <a:rPr lang="en-IN" sz="1800">
                <a:effectLst/>
                <a:latin typeface="Aptos" panose="020B0004020202020204" pitchFamily="34" charset="0"/>
                <a:ea typeface="Aptos" panose="020B0004020202020204" pitchFamily="34" charset="0"/>
                <a:cs typeface="Times New Roman" panose="02020603050405020304" pitchFamily="18" charset="0"/>
              </a:rPr>
              <a:t> retrieval mechanism.</a:t>
            </a:r>
          </a:p>
          <a:p>
            <a:pPr>
              <a:lnSpc>
                <a:spcPct val="107000"/>
              </a:lnSpc>
              <a:spcAft>
                <a:spcPts val="800"/>
              </a:spcAft>
              <a:tabLst>
                <a:tab pos="5731510" algn="r"/>
              </a:tabLst>
            </a:pPr>
            <a:r>
              <a:rPr lang="en-IN" sz="1800">
                <a:effectLst/>
                <a:latin typeface="Aptos" panose="020B0004020202020204" pitchFamily="34" charset="0"/>
                <a:ea typeface="Aptos" panose="020B0004020202020204" pitchFamily="34" charset="0"/>
                <a:cs typeface="Times New Roman" panose="02020603050405020304" pitchFamily="18" charset="0"/>
              </a:rPr>
              <a:t>So like the search and then in AKA dot Ms </a:t>
            </a:r>
            <a:r>
              <a:rPr lang="en-IN" sz="1800" err="1">
                <a:effectLst/>
                <a:latin typeface="Aptos" panose="020B0004020202020204" pitchFamily="34" charset="0"/>
                <a:ea typeface="Aptos" panose="020B0004020202020204" pitchFamily="34" charset="0"/>
                <a:cs typeface="Times New Roman" panose="02020603050405020304" pitchFamily="18" charset="0"/>
              </a:rPr>
              <a:t>Ragchat</a:t>
            </a:r>
            <a:r>
              <a:rPr lang="en-IN" sz="1800">
                <a:effectLst/>
                <a:latin typeface="Aptos" panose="020B0004020202020204" pitchFamily="34" charset="0"/>
                <a:ea typeface="Aptos" panose="020B0004020202020204" pitchFamily="34" charset="0"/>
                <a:cs typeface="Times New Roman" panose="02020603050405020304" pitchFamily="18" charset="0"/>
              </a:rPr>
              <a:t> eval you can use this tool which is the evaluation tool to look at some documents and you give it a set of questions and expected answers or expected results and then you can kind of tweak the different parameters in terms of the prompts.</a:t>
            </a:r>
          </a:p>
          <a:p>
            <a:pPr>
              <a:lnSpc>
                <a:spcPct val="107000"/>
              </a:lnSpc>
              <a:spcAft>
                <a:spcPts val="800"/>
              </a:spcAft>
              <a:tabLst>
                <a:tab pos="5731510" algn="r"/>
              </a:tabLst>
            </a:pPr>
            <a:r>
              <a:rPr lang="en-IN" sz="1800">
                <a:effectLst/>
                <a:latin typeface="Aptos" panose="020B0004020202020204" pitchFamily="34" charset="0"/>
                <a:ea typeface="Aptos" panose="020B0004020202020204" pitchFamily="34" charset="0"/>
                <a:cs typeface="Times New Roman" panose="02020603050405020304" pitchFamily="18" charset="0"/>
              </a:rPr>
              <a:t>The uh.</a:t>
            </a:r>
          </a:p>
          <a:p>
            <a:pPr>
              <a:lnSpc>
                <a:spcPct val="107000"/>
              </a:lnSpc>
              <a:spcAft>
                <a:spcPts val="800"/>
              </a:spcAft>
              <a:tabLst>
                <a:tab pos="5731510" algn="r"/>
              </a:tabLst>
            </a:pPr>
            <a:r>
              <a:rPr lang="en-IN" sz="1800">
                <a:effectLst/>
                <a:latin typeface="Aptos" panose="020B0004020202020204" pitchFamily="34" charset="0"/>
                <a:ea typeface="Aptos" panose="020B0004020202020204" pitchFamily="34" charset="0"/>
                <a:cs typeface="Times New Roman" panose="02020603050405020304" pitchFamily="18" charset="0"/>
              </a:rPr>
              <a:t>The prompts for the like the Search question, the </a:t>
            </a:r>
            <a:r>
              <a:rPr lang="en-IN" sz="1800" err="1">
                <a:effectLst/>
                <a:latin typeface="Aptos" panose="020B0004020202020204" pitchFamily="34" charset="0"/>
                <a:ea typeface="Aptos" panose="020B0004020202020204" pitchFamily="34" charset="0"/>
                <a:cs typeface="Times New Roman" panose="02020603050405020304" pitchFamily="18" charset="0"/>
              </a:rPr>
              <a:t>the</a:t>
            </a:r>
            <a:r>
              <a:rPr lang="en-IN" sz="1800">
                <a:effectLst/>
                <a:latin typeface="Aptos" panose="020B0004020202020204" pitchFamily="34" charset="0"/>
                <a:ea typeface="Aptos" panose="020B0004020202020204" pitchFamily="34" charset="0"/>
                <a:cs typeface="Times New Roman" panose="02020603050405020304" pitchFamily="18" charset="0"/>
              </a:rPr>
              <a:t> </a:t>
            </a:r>
            <a:r>
              <a:rPr lang="en-IN" sz="1800" err="1">
                <a:effectLst/>
                <a:latin typeface="Aptos" panose="020B0004020202020204" pitchFamily="34" charset="0"/>
                <a:ea typeface="Aptos" panose="020B0004020202020204" pitchFamily="34" charset="0"/>
                <a:cs typeface="Times New Roman" panose="02020603050405020304" pitchFamily="18" charset="0"/>
              </a:rPr>
              <a:t>the</a:t>
            </a:r>
            <a:r>
              <a:rPr lang="en-IN" sz="1800">
                <a:effectLst/>
                <a:latin typeface="Aptos" panose="020B0004020202020204" pitchFamily="34" charset="0"/>
                <a:ea typeface="Aptos" panose="020B0004020202020204" pitchFamily="34" charset="0"/>
                <a:cs typeface="Times New Roman" panose="02020603050405020304" pitchFamily="18" charset="0"/>
              </a:rPr>
              <a:t> prompts for the Search prep and then kind of see how that impacts the quality of the results and the retrieval, and then once you've done all of those things and </a:t>
            </a:r>
          </a:p>
          <a:p>
            <a:endParaRPr lang="en-US" b="1"/>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9/19/2024 1:23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38</a:t>
            </a:fld>
            <a:endParaRPr lang="en-US"/>
          </a:p>
        </p:txBody>
      </p:sp>
    </p:spTree>
    <p:extLst>
      <p:ext uri="{BB962C8B-B14F-4D97-AF65-F5344CB8AC3E}">
        <p14:creationId xmlns:p14="http://schemas.microsoft.com/office/powerpoint/2010/main" val="15942393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E6E403-4EC8-DD06-2ECE-1E76C654D8D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E7222CF-DE51-D86B-11D2-D101F9F8DB8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7A74C23-507B-2134-0946-0EA728ED03B8}"/>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D16A942F-37DA-3063-9BB7-B69983EC2DA8}"/>
              </a:ext>
            </a:extLst>
          </p:cNvPr>
          <p:cNvSpPr>
            <a:spLocks noGrp="1"/>
          </p:cNvSpPr>
          <p:nvPr>
            <p:ph type="sldNum" sz="quarter" idx="5"/>
          </p:nvPr>
        </p:nvSpPr>
        <p:spPr/>
        <p:txBody>
          <a:bodyPr/>
          <a:lstStyle/>
          <a:p>
            <a:fld id="{9A859BAB-C71C-5948-B622-39FF4D2AFBDC}" type="slidenum">
              <a:rPr lang="en-US" smtClean="0"/>
              <a:t>39</a:t>
            </a:fld>
            <a:endParaRPr lang="en-US"/>
          </a:p>
        </p:txBody>
      </p:sp>
    </p:spTree>
    <p:extLst>
      <p:ext uri="{BB962C8B-B14F-4D97-AF65-F5344CB8AC3E}">
        <p14:creationId xmlns:p14="http://schemas.microsoft.com/office/powerpoint/2010/main" val="12076506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And gaining intuition</a:t>
            </a:r>
          </a:p>
        </p:txBody>
      </p:sp>
      <p:sp>
        <p:nvSpPr>
          <p:cNvPr id="4" name="Slide Number Placeholder 3"/>
          <p:cNvSpPr>
            <a:spLocks noGrp="1"/>
          </p:cNvSpPr>
          <p:nvPr>
            <p:ph type="sldNum" sz="quarter" idx="5"/>
          </p:nvPr>
        </p:nvSpPr>
        <p:spPr/>
        <p:txBody>
          <a:bodyPr/>
          <a:lstStyle/>
          <a:p>
            <a:fld id="{9A859BAB-C71C-5948-B622-39FF4D2AFBDC}" type="slidenum">
              <a:rPr lang="en-US" smtClean="0"/>
              <a:t>40</a:t>
            </a:fld>
            <a:endParaRPr lang="en-US"/>
          </a:p>
        </p:txBody>
      </p:sp>
    </p:spTree>
    <p:extLst>
      <p:ext uri="{BB962C8B-B14F-4D97-AF65-F5344CB8AC3E}">
        <p14:creationId xmlns:p14="http://schemas.microsoft.com/office/powerpoint/2010/main" val="300852152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E6E403-4EC8-DD06-2ECE-1E76C654D8D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E7222CF-DE51-D86B-11D2-D101F9F8DB8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7A74C23-507B-2134-0946-0EA728ED03B8}"/>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D16A942F-37DA-3063-9BB7-B69983EC2DA8}"/>
              </a:ext>
            </a:extLst>
          </p:cNvPr>
          <p:cNvSpPr>
            <a:spLocks noGrp="1"/>
          </p:cNvSpPr>
          <p:nvPr>
            <p:ph type="sldNum" sz="quarter" idx="5"/>
          </p:nvPr>
        </p:nvSpPr>
        <p:spPr/>
        <p:txBody>
          <a:bodyPr/>
          <a:lstStyle/>
          <a:p>
            <a:fld id="{9A859BAB-C71C-5948-B622-39FF4D2AFBDC}" type="slidenum">
              <a:rPr lang="en-US" smtClean="0"/>
              <a:t>41</a:t>
            </a:fld>
            <a:endParaRPr lang="en-US"/>
          </a:p>
        </p:txBody>
      </p:sp>
    </p:spTree>
    <p:extLst>
      <p:ext uri="{BB962C8B-B14F-4D97-AF65-F5344CB8AC3E}">
        <p14:creationId xmlns:p14="http://schemas.microsoft.com/office/powerpoint/2010/main" val="327784347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E6E403-4EC8-DD06-2ECE-1E76C654D8D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E7222CF-DE51-D86B-11D2-D101F9F8DB8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7A74C23-507B-2134-0946-0EA728ED03B8}"/>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D16A942F-37DA-3063-9BB7-B69983EC2DA8}"/>
              </a:ext>
            </a:extLst>
          </p:cNvPr>
          <p:cNvSpPr>
            <a:spLocks noGrp="1"/>
          </p:cNvSpPr>
          <p:nvPr>
            <p:ph type="sldNum" sz="quarter" idx="5"/>
          </p:nvPr>
        </p:nvSpPr>
        <p:spPr/>
        <p:txBody>
          <a:bodyPr/>
          <a:lstStyle/>
          <a:p>
            <a:fld id="{9A859BAB-C71C-5948-B622-39FF4D2AFBDC}" type="slidenum">
              <a:rPr lang="en-US" smtClean="0"/>
              <a:t>42</a:t>
            </a:fld>
            <a:endParaRPr lang="en-US"/>
          </a:p>
        </p:txBody>
      </p:sp>
    </p:spTree>
    <p:extLst>
      <p:ext uri="{BB962C8B-B14F-4D97-AF65-F5344CB8AC3E}">
        <p14:creationId xmlns:p14="http://schemas.microsoft.com/office/powerpoint/2010/main" val="286823024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And gaining intuition</a:t>
            </a:r>
          </a:p>
        </p:txBody>
      </p:sp>
      <p:sp>
        <p:nvSpPr>
          <p:cNvPr id="4" name="Slide Number Placeholder 3"/>
          <p:cNvSpPr>
            <a:spLocks noGrp="1"/>
          </p:cNvSpPr>
          <p:nvPr>
            <p:ph type="sldNum" sz="quarter" idx="5"/>
          </p:nvPr>
        </p:nvSpPr>
        <p:spPr/>
        <p:txBody>
          <a:bodyPr/>
          <a:lstStyle/>
          <a:p>
            <a:fld id="{9A859BAB-C71C-5948-B622-39FF4D2AFBDC}" type="slidenum">
              <a:rPr lang="en-US" smtClean="0"/>
              <a:t>43</a:t>
            </a:fld>
            <a:endParaRPr lang="en-US"/>
          </a:p>
        </p:txBody>
      </p:sp>
    </p:spTree>
    <p:extLst>
      <p:ext uri="{BB962C8B-B14F-4D97-AF65-F5344CB8AC3E}">
        <p14:creationId xmlns:p14="http://schemas.microsoft.com/office/powerpoint/2010/main" val="33543564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b="0" i="0" dirty="0">
              <a:solidFill>
                <a:srgbClr val="CCCCCC"/>
              </a:solidFill>
              <a:effectLst/>
              <a:latin typeface="Segoe WPC"/>
            </a:endParaRPr>
          </a:p>
          <a:p>
            <a:pPr algn="l"/>
            <a:r>
              <a:rPr lang="en-IN" sz="1800" dirty="0">
                <a:effectLst/>
                <a:latin typeface="Calibri" panose="020F0502020204030204" pitchFamily="34" charset="0"/>
                <a:hlinkClick r:id="rId3"/>
              </a:rPr>
              <a:t>Azure AI Proxy Playground (mango-bush-0a9e12903.5.azurestaticapps.net)</a:t>
            </a:r>
            <a:endParaRPr lang="en-US" b="0" i="0" dirty="0">
              <a:solidFill>
                <a:srgbClr val="CCCCCC"/>
              </a:solidFill>
              <a:effectLst/>
              <a:latin typeface="Segoe WPC"/>
            </a:endParaRPr>
          </a:p>
          <a:p>
            <a:pPr algn="l"/>
            <a:endParaRPr lang="en-US" b="0" i="0" dirty="0">
              <a:solidFill>
                <a:srgbClr val="CCCCCC"/>
              </a:solidFill>
              <a:effectLst/>
              <a:latin typeface="Segoe WPC"/>
            </a:endParaRPr>
          </a:p>
          <a:p>
            <a:pPr algn="l"/>
            <a:r>
              <a:rPr lang="en-US" b="0" i="0" dirty="0">
                <a:solidFill>
                  <a:srgbClr val="CCCCCC"/>
                </a:solidFill>
                <a:effectLst/>
                <a:latin typeface="Segoe WPC"/>
              </a:rPr>
              <a:t>The </a:t>
            </a:r>
            <a:r>
              <a:rPr lang="en-US" b="1" i="0" dirty="0">
                <a:solidFill>
                  <a:srgbClr val="CCCCCC"/>
                </a:solidFill>
                <a:effectLst/>
                <a:latin typeface="Segoe WPC"/>
              </a:rPr>
              <a:t>Dev Containers</a:t>
            </a:r>
            <a:r>
              <a:rPr lang="en-US" b="0" i="0" dirty="0">
                <a:solidFill>
                  <a:srgbClr val="CCCCCC"/>
                </a:solidFill>
                <a:effectLst/>
                <a:latin typeface="Segoe WPC"/>
              </a:rPr>
              <a:t> extension lets you use a </a:t>
            </a:r>
            <a:r>
              <a:rPr lang="en-US" b="0" i="0" dirty="0">
                <a:solidFill>
                  <a:srgbClr val="CCCCCC"/>
                </a:solidFill>
                <a:effectLst/>
                <a:latin typeface="Segoe WPC"/>
                <a:hlinkClick r:id="rId4" tooltip="https://docker.com"/>
              </a:rPr>
              <a:t>Docker container</a:t>
            </a:r>
            <a:r>
              <a:rPr lang="en-US" b="0" i="0" dirty="0">
                <a:solidFill>
                  <a:srgbClr val="CCCCCC"/>
                </a:solidFill>
                <a:effectLst/>
                <a:latin typeface="Segoe WPC"/>
              </a:rPr>
              <a:t> as a full-featured development environment. Whether you deploy to containers or not, containers make a great development environment because you can:</a:t>
            </a:r>
          </a:p>
          <a:p>
            <a:pPr algn="l">
              <a:buFont typeface="Arial" panose="020B0604020202020204" pitchFamily="34" charset="0"/>
              <a:buChar char="•"/>
            </a:pPr>
            <a:r>
              <a:rPr lang="en-US" b="0" i="0" dirty="0">
                <a:solidFill>
                  <a:srgbClr val="CCCCCC"/>
                </a:solidFill>
                <a:effectLst/>
                <a:latin typeface="Segoe WPC"/>
              </a:rPr>
              <a:t>Develop with a consistent, easily reproducible toolchain on the same operating system you deploy to.</a:t>
            </a:r>
          </a:p>
          <a:p>
            <a:pPr algn="l">
              <a:buFont typeface="Arial" panose="020B0604020202020204" pitchFamily="34" charset="0"/>
              <a:buChar char="•"/>
            </a:pPr>
            <a:r>
              <a:rPr lang="en-US" b="0" i="0" dirty="0">
                <a:solidFill>
                  <a:srgbClr val="CCCCCC"/>
                </a:solidFill>
                <a:effectLst/>
                <a:latin typeface="Segoe WPC"/>
              </a:rPr>
              <a:t>Quickly swap between different, separate development environments and safely make updates without worrying about impacting your local machine.</a:t>
            </a:r>
          </a:p>
          <a:p>
            <a:pPr algn="l">
              <a:buFont typeface="Arial" panose="020B0604020202020204" pitchFamily="34" charset="0"/>
              <a:buChar char="•"/>
            </a:pPr>
            <a:r>
              <a:rPr lang="en-US" b="0" i="0" dirty="0">
                <a:solidFill>
                  <a:srgbClr val="CCCCCC"/>
                </a:solidFill>
                <a:effectLst/>
                <a:latin typeface="Segoe WPC"/>
              </a:rPr>
              <a:t>Make it easy for new team members / contributors to get up and running in a consistent development environment.</a:t>
            </a:r>
          </a:p>
          <a:p>
            <a:pPr algn="l">
              <a:buFont typeface="Arial" panose="020B0604020202020204" pitchFamily="34" charset="0"/>
              <a:buChar char="•"/>
            </a:pPr>
            <a:r>
              <a:rPr lang="en-US" b="0" i="0" dirty="0">
                <a:solidFill>
                  <a:srgbClr val="CCCCCC"/>
                </a:solidFill>
                <a:effectLst/>
                <a:latin typeface="Segoe WPC"/>
              </a:rPr>
              <a:t>Try out new technologies or clone a copy of a code base without impacting your local setup.</a:t>
            </a:r>
          </a:p>
          <a:p>
            <a:pPr algn="l"/>
            <a:r>
              <a:rPr lang="en-US" b="0" i="0" dirty="0">
                <a:solidFill>
                  <a:srgbClr val="CCCCCC"/>
                </a:solidFill>
                <a:effectLst/>
                <a:latin typeface="Segoe WPC"/>
              </a:rPr>
              <a:t>The extension starts (or attaches to) a development container running a well defined tool and runtime stack. Workspace files can be mounted into the container from the local file system, or copied or cloned into it once the container is running. Extensions are installed and run inside the container where they have full access to the tools, platform, and file system.</a:t>
            </a:r>
          </a:p>
          <a:p>
            <a:pPr algn="l"/>
            <a:r>
              <a:rPr lang="en-US" b="0" i="0" dirty="0">
                <a:solidFill>
                  <a:srgbClr val="CCCCCC"/>
                </a:solidFill>
                <a:effectLst/>
                <a:latin typeface="Segoe WPC"/>
              </a:rPr>
              <a:t>You then work with VS Code as if everything were running locally on your machine, except now they are separated inside a container.</a:t>
            </a:r>
          </a:p>
          <a:p>
            <a:endParaRPr lang="en-IN" dirty="0"/>
          </a:p>
        </p:txBody>
      </p:sp>
      <p:sp>
        <p:nvSpPr>
          <p:cNvPr id="4" name="Slide Number Placeholder 3"/>
          <p:cNvSpPr>
            <a:spLocks noGrp="1"/>
          </p:cNvSpPr>
          <p:nvPr>
            <p:ph type="sldNum" sz="quarter" idx="5"/>
          </p:nvPr>
        </p:nvSpPr>
        <p:spPr/>
        <p:txBody>
          <a:bodyPr/>
          <a:lstStyle/>
          <a:p>
            <a:fld id="{72670EEC-715B-2744-AE42-AA068CE00492}" type="slidenum">
              <a:rPr lang="en-US" smtClean="0"/>
              <a:t>4</a:t>
            </a:fld>
            <a:endParaRPr lang="en-US"/>
          </a:p>
        </p:txBody>
      </p:sp>
    </p:spTree>
    <p:extLst>
      <p:ext uri="{BB962C8B-B14F-4D97-AF65-F5344CB8AC3E}">
        <p14:creationId xmlns:p14="http://schemas.microsoft.com/office/powerpoint/2010/main" val="2905640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E6E403-4EC8-DD06-2ECE-1E76C654D8D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E7222CF-DE51-D86B-11D2-D101F9F8DB8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7A74C23-507B-2134-0946-0EA728ED03B8}"/>
              </a:ext>
            </a:extLst>
          </p:cNvPr>
          <p:cNvSpPr>
            <a:spLocks noGrp="1"/>
          </p:cNvSpPr>
          <p:nvPr>
            <p:ph type="body" idx="1"/>
          </p:nvPr>
        </p:nvSpPr>
        <p:spPr/>
        <p:txBody>
          <a:bodyPr/>
          <a:lstStyle/>
          <a:p>
            <a:pPr>
              <a:lnSpc>
                <a:spcPct val="107000"/>
              </a:lnSpc>
              <a:spcAft>
                <a:spcPts val="800"/>
              </a:spcAft>
              <a:tabLst>
                <a:tab pos="5731510" algn="r"/>
              </a:tabLst>
            </a:pPr>
            <a:r>
              <a:rPr lang="en-IN" sz="1800">
                <a:effectLst/>
                <a:latin typeface="Aptos" panose="020B0004020202020204" pitchFamily="34" charset="0"/>
                <a:ea typeface="Aptos" panose="020B0004020202020204" pitchFamily="34" charset="0"/>
                <a:cs typeface="Times New Roman" panose="02020603050405020304" pitchFamily="18" charset="0"/>
              </a:rPr>
              <a:t>And if you really if this is like a production RAG that's going to be used by a lot of people that you introduce an evaluation tool and there's a link here AKA dot Ms Slash </a:t>
            </a:r>
            <a:r>
              <a:rPr lang="en-IN" sz="1800" err="1">
                <a:effectLst/>
                <a:latin typeface="Aptos" panose="020B0004020202020204" pitchFamily="34" charset="0"/>
                <a:ea typeface="Aptos" panose="020B0004020202020204" pitchFamily="34" charset="0"/>
                <a:cs typeface="Times New Roman" panose="02020603050405020304" pitchFamily="18" charset="0"/>
              </a:rPr>
              <a:t>ragrelevance</a:t>
            </a:r>
            <a:r>
              <a:rPr lang="en-IN" sz="1800">
                <a:effectLst/>
                <a:latin typeface="Aptos" panose="020B0004020202020204" pitchFamily="34" charset="0"/>
                <a:ea typeface="Aptos" panose="020B0004020202020204" pitchFamily="34" charset="0"/>
                <a:cs typeface="Times New Roman" panose="02020603050405020304" pitchFamily="18" charset="0"/>
              </a:rPr>
              <a:t> and that shows you how to set this up and it will evaluate the </a:t>
            </a:r>
            <a:r>
              <a:rPr lang="en-IN" sz="1800" err="1">
                <a:effectLst/>
                <a:latin typeface="Aptos" panose="020B0004020202020204" pitchFamily="34" charset="0"/>
                <a:ea typeface="Aptos" panose="020B0004020202020204" pitchFamily="34" charset="0"/>
                <a:cs typeface="Times New Roman" panose="02020603050405020304" pitchFamily="18" charset="0"/>
              </a:rPr>
              <a:t>the</a:t>
            </a:r>
            <a:r>
              <a:rPr lang="en-IN" sz="1800">
                <a:effectLst/>
                <a:latin typeface="Aptos" panose="020B0004020202020204" pitchFamily="34" charset="0"/>
                <a:ea typeface="Aptos" panose="020B0004020202020204" pitchFamily="34" charset="0"/>
                <a:cs typeface="Times New Roman" panose="02020603050405020304" pitchFamily="18" charset="0"/>
              </a:rPr>
              <a:t> retrieval mechanism.</a:t>
            </a:r>
          </a:p>
          <a:p>
            <a:pPr>
              <a:lnSpc>
                <a:spcPct val="107000"/>
              </a:lnSpc>
              <a:spcAft>
                <a:spcPts val="800"/>
              </a:spcAft>
              <a:tabLst>
                <a:tab pos="5731510" algn="r"/>
              </a:tabLst>
            </a:pPr>
            <a:r>
              <a:rPr lang="en-IN" sz="1800">
                <a:effectLst/>
                <a:latin typeface="Aptos" panose="020B0004020202020204" pitchFamily="34" charset="0"/>
                <a:ea typeface="Aptos" panose="020B0004020202020204" pitchFamily="34" charset="0"/>
                <a:cs typeface="Times New Roman" panose="02020603050405020304" pitchFamily="18" charset="0"/>
              </a:rPr>
              <a:t>So like the search and then in AKA dot Ms </a:t>
            </a:r>
            <a:r>
              <a:rPr lang="en-IN" sz="1800" err="1">
                <a:effectLst/>
                <a:latin typeface="Aptos" panose="020B0004020202020204" pitchFamily="34" charset="0"/>
                <a:ea typeface="Aptos" panose="020B0004020202020204" pitchFamily="34" charset="0"/>
                <a:cs typeface="Times New Roman" panose="02020603050405020304" pitchFamily="18" charset="0"/>
              </a:rPr>
              <a:t>Ragchat</a:t>
            </a:r>
            <a:r>
              <a:rPr lang="en-IN" sz="1800">
                <a:effectLst/>
                <a:latin typeface="Aptos" panose="020B0004020202020204" pitchFamily="34" charset="0"/>
                <a:ea typeface="Aptos" panose="020B0004020202020204" pitchFamily="34" charset="0"/>
                <a:cs typeface="Times New Roman" panose="02020603050405020304" pitchFamily="18" charset="0"/>
              </a:rPr>
              <a:t> eval you can use this tool which is the evaluation tool to look at some documents and you give it a set of questions and expected answers or expected results and then you can kind of tweak the different parameters in terms of the prompts.</a:t>
            </a:r>
          </a:p>
          <a:p>
            <a:pPr>
              <a:lnSpc>
                <a:spcPct val="107000"/>
              </a:lnSpc>
              <a:spcAft>
                <a:spcPts val="800"/>
              </a:spcAft>
              <a:tabLst>
                <a:tab pos="5731510" algn="r"/>
              </a:tabLst>
            </a:pPr>
            <a:r>
              <a:rPr lang="en-IN" sz="1800">
                <a:effectLst/>
                <a:latin typeface="Aptos" panose="020B0004020202020204" pitchFamily="34" charset="0"/>
                <a:ea typeface="Aptos" panose="020B0004020202020204" pitchFamily="34" charset="0"/>
                <a:cs typeface="Times New Roman" panose="02020603050405020304" pitchFamily="18" charset="0"/>
              </a:rPr>
              <a:t>The uh.</a:t>
            </a:r>
          </a:p>
          <a:p>
            <a:pPr>
              <a:lnSpc>
                <a:spcPct val="107000"/>
              </a:lnSpc>
              <a:spcAft>
                <a:spcPts val="800"/>
              </a:spcAft>
              <a:tabLst>
                <a:tab pos="5731510" algn="r"/>
              </a:tabLst>
            </a:pPr>
            <a:r>
              <a:rPr lang="en-IN" sz="1800">
                <a:effectLst/>
                <a:latin typeface="Aptos" panose="020B0004020202020204" pitchFamily="34" charset="0"/>
                <a:ea typeface="Aptos" panose="020B0004020202020204" pitchFamily="34" charset="0"/>
                <a:cs typeface="Times New Roman" panose="02020603050405020304" pitchFamily="18" charset="0"/>
              </a:rPr>
              <a:t>The prompts for the like the Search question, the </a:t>
            </a:r>
            <a:r>
              <a:rPr lang="en-IN" sz="1800" err="1">
                <a:effectLst/>
                <a:latin typeface="Aptos" panose="020B0004020202020204" pitchFamily="34" charset="0"/>
                <a:ea typeface="Aptos" panose="020B0004020202020204" pitchFamily="34" charset="0"/>
                <a:cs typeface="Times New Roman" panose="02020603050405020304" pitchFamily="18" charset="0"/>
              </a:rPr>
              <a:t>the</a:t>
            </a:r>
            <a:r>
              <a:rPr lang="en-IN" sz="1800">
                <a:effectLst/>
                <a:latin typeface="Aptos" panose="020B0004020202020204" pitchFamily="34" charset="0"/>
                <a:ea typeface="Aptos" panose="020B0004020202020204" pitchFamily="34" charset="0"/>
                <a:cs typeface="Times New Roman" panose="02020603050405020304" pitchFamily="18" charset="0"/>
              </a:rPr>
              <a:t> </a:t>
            </a:r>
            <a:r>
              <a:rPr lang="en-IN" sz="1800" err="1">
                <a:effectLst/>
                <a:latin typeface="Aptos" panose="020B0004020202020204" pitchFamily="34" charset="0"/>
                <a:ea typeface="Aptos" panose="020B0004020202020204" pitchFamily="34" charset="0"/>
                <a:cs typeface="Times New Roman" panose="02020603050405020304" pitchFamily="18" charset="0"/>
              </a:rPr>
              <a:t>the</a:t>
            </a:r>
            <a:r>
              <a:rPr lang="en-IN" sz="1800">
                <a:effectLst/>
                <a:latin typeface="Aptos" panose="020B0004020202020204" pitchFamily="34" charset="0"/>
                <a:ea typeface="Aptos" panose="020B0004020202020204" pitchFamily="34" charset="0"/>
                <a:cs typeface="Times New Roman" panose="02020603050405020304" pitchFamily="18" charset="0"/>
              </a:rPr>
              <a:t> prompts for the Search prep and then kind of see how that impacts the quality of the results and the retrieval, and then once you've done all of those things and </a:t>
            </a:r>
          </a:p>
          <a:p>
            <a:endParaRPr lang="en-US"/>
          </a:p>
        </p:txBody>
      </p:sp>
      <p:sp>
        <p:nvSpPr>
          <p:cNvPr id="4" name="Slide Number Placeholder 3">
            <a:extLst>
              <a:ext uri="{FF2B5EF4-FFF2-40B4-BE49-F238E27FC236}">
                <a16:creationId xmlns:a16="http://schemas.microsoft.com/office/drawing/2014/main" id="{D16A942F-37DA-3063-9BB7-B69983EC2DA8}"/>
              </a:ext>
            </a:extLst>
          </p:cNvPr>
          <p:cNvSpPr>
            <a:spLocks noGrp="1"/>
          </p:cNvSpPr>
          <p:nvPr>
            <p:ph type="sldNum" sz="quarter" idx="5"/>
          </p:nvPr>
        </p:nvSpPr>
        <p:spPr/>
        <p:txBody>
          <a:bodyPr/>
          <a:lstStyle/>
          <a:p>
            <a:fld id="{9A859BAB-C71C-5948-B622-39FF4D2AFBDC}" type="slidenum">
              <a:rPr lang="en-US" smtClean="0"/>
              <a:t>44</a:t>
            </a:fld>
            <a:endParaRPr lang="en-US"/>
          </a:p>
        </p:txBody>
      </p:sp>
    </p:spTree>
    <p:extLst>
      <p:ext uri="{BB962C8B-B14F-4D97-AF65-F5344CB8AC3E}">
        <p14:creationId xmlns:p14="http://schemas.microsoft.com/office/powerpoint/2010/main" val="145155943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E6E403-4EC8-DD06-2ECE-1E76C654D8D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E7222CF-DE51-D86B-11D2-D101F9F8DB8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7A74C23-507B-2134-0946-0EA728ED03B8}"/>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D16A942F-37DA-3063-9BB7-B69983EC2DA8}"/>
              </a:ext>
            </a:extLst>
          </p:cNvPr>
          <p:cNvSpPr>
            <a:spLocks noGrp="1"/>
          </p:cNvSpPr>
          <p:nvPr>
            <p:ph type="sldNum" sz="quarter" idx="5"/>
          </p:nvPr>
        </p:nvSpPr>
        <p:spPr/>
        <p:txBody>
          <a:bodyPr/>
          <a:lstStyle/>
          <a:p>
            <a:fld id="{9A859BAB-C71C-5948-B622-39FF4D2AFBDC}" type="slidenum">
              <a:rPr lang="en-US" smtClean="0"/>
              <a:t>45</a:t>
            </a:fld>
            <a:endParaRPr lang="en-US"/>
          </a:p>
        </p:txBody>
      </p:sp>
    </p:spTree>
    <p:extLst>
      <p:ext uri="{BB962C8B-B14F-4D97-AF65-F5344CB8AC3E}">
        <p14:creationId xmlns:p14="http://schemas.microsoft.com/office/powerpoint/2010/main" val="68997629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E6E403-4EC8-DD06-2ECE-1E76C654D8D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E7222CF-DE51-D86B-11D2-D101F9F8DB8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7A74C23-507B-2134-0946-0EA728ED03B8}"/>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D16A942F-37DA-3063-9BB7-B69983EC2DA8}"/>
              </a:ext>
            </a:extLst>
          </p:cNvPr>
          <p:cNvSpPr>
            <a:spLocks noGrp="1"/>
          </p:cNvSpPr>
          <p:nvPr>
            <p:ph type="sldNum" sz="quarter" idx="5"/>
          </p:nvPr>
        </p:nvSpPr>
        <p:spPr/>
        <p:txBody>
          <a:bodyPr/>
          <a:lstStyle/>
          <a:p>
            <a:fld id="{9A859BAB-C71C-5948-B622-39FF4D2AFBDC}" type="slidenum">
              <a:rPr lang="en-US" smtClean="0"/>
              <a:t>46</a:t>
            </a:fld>
            <a:endParaRPr lang="en-US"/>
          </a:p>
        </p:txBody>
      </p:sp>
    </p:spTree>
    <p:extLst>
      <p:ext uri="{BB962C8B-B14F-4D97-AF65-F5344CB8AC3E}">
        <p14:creationId xmlns:p14="http://schemas.microsoft.com/office/powerpoint/2010/main" val="180666313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E6E403-4EC8-DD06-2ECE-1E76C654D8D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E7222CF-DE51-D86B-11D2-D101F9F8DB8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7A74C23-507B-2134-0946-0EA728ED03B8}"/>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D16A942F-37DA-3063-9BB7-B69983EC2DA8}"/>
              </a:ext>
            </a:extLst>
          </p:cNvPr>
          <p:cNvSpPr>
            <a:spLocks noGrp="1"/>
          </p:cNvSpPr>
          <p:nvPr>
            <p:ph type="sldNum" sz="quarter" idx="5"/>
          </p:nvPr>
        </p:nvSpPr>
        <p:spPr/>
        <p:txBody>
          <a:bodyPr/>
          <a:lstStyle/>
          <a:p>
            <a:fld id="{9A859BAB-C71C-5948-B622-39FF4D2AFBDC}" type="slidenum">
              <a:rPr lang="en-US" smtClean="0"/>
              <a:t>47</a:t>
            </a:fld>
            <a:endParaRPr lang="en-US"/>
          </a:p>
        </p:txBody>
      </p:sp>
    </p:spTree>
    <p:extLst>
      <p:ext uri="{BB962C8B-B14F-4D97-AF65-F5344CB8AC3E}">
        <p14:creationId xmlns:p14="http://schemas.microsoft.com/office/powerpoint/2010/main" val="158848113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E6E403-4EC8-DD06-2ECE-1E76C654D8D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E7222CF-DE51-D86B-11D2-D101F9F8DB8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7A74C23-507B-2134-0946-0EA728ED03B8}"/>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D16A942F-37DA-3063-9BB7-B69983EC2DA8}"/>
              </a:ext>
            </a:extLst>
          </p:cNvPr>
          <p:cNvSpPr>
            <a:spLocks noGrp="1"/>
          </p:cNvSpPr>
          <p:nvPr>
            <p:ph type="sldNum" sz="quarter" idx="5"/>
          </p:nvPr>
        </p:nvSpPr>
        <p:spPr/>
        <p:txBody>
          <a:bodyPr/>
          <a:lstStyle/>
          <a:p>
            <a:fld id="{9A859BAB-C71C-5948-B622-39FF4D2AFBDC}" type="slidenum">
              <a:rPr lang="en-US" smtClean="0"/>
              <a:t>48</a:t>
            </a:fld>
            <a:endParaRPr lang="en-US"/>
          </a:p>
        </p:txBody>
      </p:sp>
    </p:spTree>
    <p:extLst>
      <p:ext uri="{BB962C8B-B14F-4D97-AF65-F5344CB8AC3E}">
        <p14:creationId xmlns:p14="http://schemas.microsoft.com/office/powerpoint/2010/main" val="311465490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Text to Tokens ratio is higher non-English languages. The general rule of thumb that tokens = text length/ 2 is not valid for other languages. Especially Bengali and Hindi which do not tokenize very efficiently.</a:t>
            </a:r>
          </a:p>
          <a:p>
            <a:endParaRPr lang="en-US"/>
          </a:p>
          <a:p>
            <a:r>
              <a:rPr lang="en-US"/>
              <a:t>Use a token-based splitting library.</a:t>
            </a:r>
          </a:p>
        </p:txBody>
      </p:sp>
      <p:sp>
        <p:nvSpPr>
          <p:cNvPr id="4" name="Slide Number Placeholder 3"/>
          <p:cNvSpPr>
            <a:spLocks noGrp="1"/>
          </p:cNvSpPr>
          <p:nvPr>
            <p:ph type="sldNum" sz="quarter" idx="5"/>
          </p:nvPr>
        </p:nvSpPr>
        <p:spPr/>
        <p:txBody>
          <a:bodyPr/>
          <a:lstStyle/>
          <a:p>
            <a:fld id="{72670EEC-715B-2744-AE42-AA068CE00492}" type="slidenum">
              <a:rPr lang="en-US" smtClean="0"/>
              <a:t>49</a:t>
            </a:fld>
            <a:endParaRPr lang="en-US"/>
          </a:p>
        </p:txBody>
      </p:sp>
    </p:spTree>
    <p:extLst>
      <p:ext uri="{BB962C8B-B14F-4D97-AF65-F5344CB8AC3E}">
        <p14:creationId xmlns:p14="http://schemas.microsoft.com/office/powerpoint/2010/main" val="245188119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9/19/2024 1:23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53</a:t>
            </a:fld>
            <a:endParaRPr lang="en-US"/>
          </a:p>
        </p:txBody>
      </p:sp>
    </p:spTree>
    <p:extLst>
      <p:ext uri="{BB962C8B-B14F-4D97-AF65-F5344CB8AC3E}">
        <p14:creationId xmlns:p14="http://schemas.microsoft.com/office/powerpoint/2010/main" val="161030163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9/19/2024 1:23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54</a:t>
            </a:fld>
            <a:endParaRPr lang="en-US"/>
          </a:p>
        </p:txBody>
      </p:sp>
    </p:spTree>
    <p:extLst>
      <p:ext uri="{BB962C8B-B14F-4D97-AF65-F5344CB8AC3E}">
        <p14:creationId xmlns:p14="http://schemas.microsoft.com/office/powerpoint/2010/main" val="354171200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9/19/2024 1:23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55</a:t>
            </a:fld>
            <a:endParaRPr lang="en-US"/>
          </a:p>
        </p:txBody>
      </p:sp>
    </p:spTree>
    <p:extLst>
      <p:ext uri="{BB962C8B-B14F-4D97-AF65-F5344CB8AC3E}">
        <p14:creationId xmlns:p14="http://schemas.microsoft.com/office/powerpoint/2010/main" val="250649545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Now let's talk about security. If you're building an app for internal use in an enterprise, you want to ensure that it can only be accessed internally. </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9/19/2024 1:23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515592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Switch to demo showing the finished application from this workshop.  &lt;&lt;Include QR code of the demo&gt;&gt;</a:t>
            </a:r>
          </a:p>
          <a:p>
            <a:endParaRPr lang="en-US" dirty="0"/>
          </a:p>
          <a:p>
            <a:r>
              <a:rPr lang="en-US" dirty="0"/>
              <a:t>Prompts - </a:t>
            </a:r>
            <a:r>
              <a:rPr lang="ja-JP" altLang="en-US" dirty="0"/>
              <a:t>スカーフ</a:t>
            </a:r>
            <a:r>
              <a:rPr lang="en-US" altLang="ja-JP" dirty="0"/>
              <a:t> (scarf in Japanese)</a:t>
            </a:r>
            <a:endParaRPr lang="en-US" dirty="0"/>
          </a:p>
          <a:p>
            <a:endParaRPr lang="en-US" dirty="0"/>
          </a:p>
          <a:p>
            <a:endParaRPr lang="en-US" dirty="0"/>
          </a:p>
          <a:p>
            <a:pPr>
              <a:lnSpc>
                <a:spcPct val="107000"/>
              </a:lnSpc>
              <a:spcAft>
                <a:spcPts val="800"/>
              </a:spcAft>
            </a:pPr>
            <a:r>
              <a:rPr lang="en-IN" sz="1200" dirty="0">
                <a:effectLst/>
                <a:latin typeface="Aptos" panose="020B0004020202020204" pitchFamily="34" charset="0"/>
                <a:ea typeface="Aptos" panose="020B0004020202020204" pitchFamily="34" charset="0"/>
                <a:cs typeface="Times New Roman" panose="02020603050405020304" pitchFamily="18" charset="0"/>
              </a:rPr>
              <a:t>and I'm going to show you now</a:t>
            </a:r>
          </a:p>
          <a:p>
            <a:pPr>
              <a:lnSpc>
                <a:spcPct val="107000"/>
              </a:lnSpc>
              <a:spcAft>
                <a:spcPts val="800"/>
              </a:spcAft>
            </a:pPr>
            <a:r>
              <a:rPr lang="en-IN" sz="1200" dirty="0">
                <a:effectLst/>
                <a:latin typeface="Aptos" panose="020B0004020202020204" pitchFamily="34" charset="0"/>
                <a:ea typeface="Aptos" panose="020B0004020202020204" pitchFamily="34" charset="0"/>
                <a:cs typeface="Times New Roman" panose="02020603050405020304" pitchFamily="18" charset="0"/>
              </a:rPr>
              <a:t>this app here's a QR code for the source code for this demo if you want have a look I've tried to keep this the code</a:t>
            </a:r>
          </a:p>
          <a:p>
            <a:pPr>
              <a:lnSpc>
                <a:spcPct val="107000"/>
              </a:lnSpc>
              <a:spcAft>
                <a:spcPts val="800"/>
              </a:spcAft>
            </a:pPr>
            <a:r>
              <a:rPr lang="en-IN" sz="1200" dirty="0">
                <a:effectLst/>
                <a:latin typeface="Aptos" panose="020B0004020202020204" pitchFamily="34" charset="0"/>
                <a:ea typeface="Aptos" panose="020B0004020202020204" pitchFamily="34" charset="0"/>
                <a:cs typeface="Times New Roman" panose="02020603050405020304" pitchFamily="18" charset="0"/>
              </a:rPr>
              <a:t>for this as simple as possible because there's only there's really kind of two techniques I want to show you with AI in</a:t>
            </a:r>
          </a:p>
          <a:p>
            <a:endParaRPr lang="en-US" dirty="0"/>
          </a:p>
          <a:p>
            <a:endParaRPr lang="en-US" dirty="0"/>
          </a:p>
          <a:p>
            <a:pPr>
              <a:lnSpc>
                <a:spcPct val="107000"/>
              </a:lnSpc>
              <a:spcAft>
                <a:spcPts val="800"/>
              </a:spcAft>
            </a:pPr>
            <a:r>
              <a:rPr lang="en-IN" sz="1800" dirty="0">
                <a:effectLst/>
                <a:latin typeface="Aptos" panose="020B0004020202020204" pitchFamily="34" charset="0"/>
                <a:ea typeface="Aptos" panose="020B0004020202020204" pitchFamily="34" charset="0"/>
                <a:cs typeface="Times New Roman" panose="02020603050405020304" pitchFamily="18" charset="0"/>
              </a:rPr>
              <a:t>this um in this demo it is a python demo um but uh you could apply the same</a:t>
            </a:r>
          </a:p>
          <a:p>
            <a:pPr>
              <a:lnSpc>
                <a:spcPct val="107000"/>
              </a:lnSpc>
              <a:spcAft>
                <a:spcPts val="800"/>
              </a:spcAft>
            </a:pPr>
            <a:r>
              <a:rPr lang="en-IN" sz="1800" dirty="0">
                <a:effectLst/>
                <a:latin typeface="Aptos" panose="020B0004020202020204" pitchFamily="34" charset="0"/>
                <a:ea typeface="Aptos" panose="020B0004020202020204" pitchFamily="34" charset="0"/>
                <a:cs typeface="Times New Roman" panose="02020603050405020304" pitchFamily="18" charset="0"/>
              </a:rPr>
              <a:t>techniques to any other language or any other framework so I'm going to switch okay </a:t>
            </a:r>
          </a:p>
          <a:p>
            <a:pPr>
              <a:lnSpc>
                <a:spcPct val="107000"/>
              </a:lnSpc>
              <a:spcAft>
                <a:spcPts val="800"/>
              </a:spcAft>
            </a:pPr>
            <a:r>
              <a:rPr lang="en-IN" sz="1800" dirty="0">
                <a:effectLst/>
                <a:latin typeface="Aptos" panose="020B0004020202020204" pitchFamily="34" charset="0"/>
                <a:ea typeface="Aptos" panose="020B0004020202020204" pitchFamily="34" charset="0"/>
                <a:cs typeface="Times New Roman" panose="02020603050405020304" pitchFamily="18" charset="0"/>
              </a:rPr>
              <a:t>so I've set</a:t>
            </a:r>
          </a:p>
          <a:p>
            <a:pPr>
              <a:lnSpc>
                <a:spcPct val="107000"/>
              </a:lnSpc>
              <a:spcAft>
                <a:spcPts val="800"/>
              </a:spcAft>
            </a:pPr>
            <a:r>
              <a:rPr lang="en-IN" sz="1800" dirty="0">
                <a:effectLst/>
                <a:latin typeface="Aptos" panose="020B0004020202020204" pitchFamily="34" charset="0"/>
                <a:ea typeface="Aptos" panose="020B0004020202020204" pitchFamily="34" charset="0"/>
                <a:cs typeface="Times New Roman" panose="02020603050405020304" pitchFamily="18" charset="0"/>
              </a:rPr>
              <a:t>up a really </a:t>
            </a:r>
            <a:r>
              <a:rPr lang="en-IN" sz="1800" dirty="0" err="1">
                <a:effectLst/>
                <a:latin typeface="Aptos" panose="020B0004020202020204" pitchFamily="34" charset="0"/>
                <a:ea typeface="Aptos" panose="020B0004020202020204" pitchFamily="34" charset="0"/>
                <a:cs typeface="Times New Roman" panose="02020603050405020304" pitchFamily="18" charset="0"/>
              </a:rPr>
              <a:t>really</a:t>
            </a:r>
            <a:r>
              <a:rPr lang="en-IN" sz="1800" dirty="0">
                <a:effectLst/>
                <a:latin typeface="Aptos" panose="020B0004020202020204" pitchFamily="34" charset="0"/>
                <a:ea typeface="Aptos" panose="020B0004020202020204" pitchFamily="34" charset="0"/>
                <a:cs typeface="Times New Roman" panose="02020603050405020304" pitchFamily="18" charset="0"/>
              </a:rPr>
              <a:t> simple uh like e-store so I've got homepage uh I actually made</a:t>
            </a:r>
          </a:p>
          <a:p>
            <a:pPr>
              <a:lnSpc>
                <a:spcPct val="107000"/>
              </a:lnSpc>
              <a:spcAft>
                <a:spcPts val="800"/>
              </a:spcAft>
            </a:pPr>
            <a:r>
              <a:rPr lang="en-IN" sz="1800" dirty="0">
                <a:effectLst/>
                <a:latin typeface="Aptos" panose="020B0004020202020204" pitchFamily="34" charset="0"/>
                <a:ea typeface="Aptos" panose="020B0004020202020204" pitchFamily="34" charset="0"/>
                <a:cs typeface="Times New Roman" panose="02020603050405020304" pitchFamily="18" charset="0"/>
              </a:rPr>
              <a:t>this uh in with GitHub co-pilot um so I'm not a very good UI developer I'm a</a:t>
            </a:r>
          </a:p>
          <a:p>
            <a:pPr>
              <a:lnSpc>
                <a:spcPct val="107000"/>
              </a:lnSpc>
              <a:spcAft>
                <a:spcPts val="800"/>
              </a:spcAft>
            </a:pPr>
            <a:r>
              <a:rPr lang="en-IN" sz="1800" dirty="0">
                <a:effectLst/>
                <a:latin typeface="Aptos" panose="020B0004020202020204" pitchFamily="34" charset="0"/>
                <a:ea typeface="Aptos" panose="020B0004020202020204" pitchFamily="34" charset="0"/>
                <a:cs typeface="Times New Roman" panose="02020603050405020304" pitchFamily="18" charset="0"/>
              </a:rPr>
              <a:t>backend developer I work in Python um so I asked it to create a Tailwind CSS page</a:t>
            </a:r>
          </a:p>
          <a:p>
            <a:pPr>
              <a:lnSpc>
                <a:spcPct val="107000"/>
              </a:lnSpc>
              <a:spcAft>
                <a:spcPts val="800"/>
              </a:spcAft>
            </a:pPr>
            <a:r>
              <a:rPr lang="en-IN" sz="1800" dirty="0">
                <a:effectLst/>
                <a:latin typeface="Aptos" panose="020B0004020202020204" pitchFamily="34" charset="0"/>
                <a:ea typeface="Aptos" panose="020B0004020202020204" pitchFamily="34" charset="0"/>
                <a:cs typeface="Times New Roman" panose="02020603050405020304" pitchFamily="18" charset="0"/>
              </a:rPr>
              <a:t>for me and I created just this homepage with some fictional products inside it so I've got a database uh with some</a:t>
            </a:r>
          </a:p>
          <a:p>
            <a:pPr>
              <a:lnSpc>
                <a:spcPct val="107000"/>
              </a:lnSpc>
              <a:spcAft>
                <a:spcPts val="800"/>
              </a:spcAft>
            </a:pPr>
            <a:r>
              <a:rPr lang="en-IN" sz="1800" dirty="0">
                <a:effectLst/>
                <a:latin typeface="Aptos" panose="020B0004020202020204" pitchFamily="34" charset="0"/>
                <a:ea typeface="Aptos" panose="020B0004020202020204" pitchFamily="34" charset="0"/>
                <a:cs typeface="Times New Roman" panose="02020603050405020304" pitchFamily="18" charset="0"/>
              </a:rPr>
              <a:t>products and again even those products actually I asked the uh the AI to make for me</a:t>
            </a:r>
          </a:p>
          <a:p>
            <a:pPr>
              <a:lnSpc>
                <a:spcPct val="107000"/>
              </a:lnSpc>
              <a:spcAft>
                <a:spcPts val="800"/>
              </a:spcAft>
            </a:pPr>
            <a:endParaRPr lang="en-IN" sz="18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07000"/>
              </a:lnSpc>
              <a:spcAft>
                <a:spcPts val="800"/>
              </a:spcAft>
            </a:pPr>
            <a:r>
              <a:rPr lang="en-IN" sz="1800" dirty="0">
                <a:effectLst/>
                <a:latin typeface="Aptos" panose="020B0004020202020204" pitchFamily="34" charset="0"/>
                <a:ea typeface="Aptos" panose="020B0004020202020204" pitchFamily="34" charset="0"/>
                <a:cs typeface="Times New Roman" panose="02020603050405020304" pitchFamily="18" charset="0"/>
              </a:rPr>
              <a:t> so in um in co-pilot chat in</a:t>
            </a:r>
          </a:p>
          <a:p>
            <a:pPr>
              <a:lnSpc>
                <a:spcPct val="107000"/>
              </a:lnSpc>
              <a:spcAft>
                <a:spcPts val="800"/>
              </a:spcAft>
            </a:pPr>
            <a:r>
              <a:rPr lang="en-IN" sz="1800" dirty="0">
                <a:effectLst/>
                <a:latin typeface="Aptos" panose="020B0004020202020204" pitchFamily="34" charset="0"/>
                <a:ea typeface="Aptos" panose="020B0004020202020204" pitchFamily="34" charset="0"/>
                <a:cs typeface="Times New Roman" panose="02020603050405020304" pitchFamily="18" charset="0"/>
              </a:rPr>
              <a:t>Visual Studio code uh I said can you create some fake data for me um like the</a:t>
            </a:r>
          </a:p>
          <a:p>
            <a:pPr>
              <a:lnSpc>
                <a:spcPct val="107000"/>
              </a:lnSpc>
              <a:spcAft>
                <a:spcPts val="800"/>
              </a:spcAft>
            </a:pPr>
            <a:r>
              <a:rPr lang="en-IN" sz="1800" dirty="0">
                <a:effectLst/>
                <a:latin typeface="Aptos" panose="020B0004020202020204" pitchFamily="34" charset="0"/>
                <a:ea typeface="Aptos" panose="020B0004020202020204" pitchFamily="34" charset="0"/>
                <a:cs typeface="Times New Roman" panose="02020603050405020304" pitchFamily="18" charset="0"/>
              </a:rPr>
              <a:t>things I want is a name a description and a price like those were the things I</a:t>
            </a:r>
          </a:p>
          <a:p>
            <a:pPr>
              <a:lnSpc>
                <a:spcPct val="107000"/>
              </a:lnSpc>
              <a:spcAft>
                <a:spcPts val="800"/>
              </a:spcAft>
            </a:pPr>
            <a:r>
              <a:rPr lang="en-IN" sz="1800" dirty="0">
                <a:effectLst/>
                <a:latin typeface="Aptos" panose="020B0004020202020204" pitchFamily="34" charset="0"/>
                <a:ea typeface="Aptos" panose="020B0004020202020204" pitchFamily="34" charset="0"/>
                <a:cs typeface="Times New Roman" panose="02020603050405020304" pitchFamily="18" charset="0"/>
              </a:rPr>
              <a:t>wanted so I wanted to create a store um with some products in it some clothes uh</a:t>
            </a:r>
          </a:p>
          <a:p>
            <a:pPr>
              <a:lnSpc>
                <a:spcPct val="107000"/>
              </a:lnSpc>
              <a:spcAft>
                <a:spcPts val="800"/>
              </a:spcAft>
            </a:pPr>
            <a:r>
              <a:rPr lang="en-IN" sz="1800" dirty="0">
                <a:effectLst/>
                <a:latin typeface="Aptos" panose="020B0004020202020204" pitchFamily="34" charset="0"/>
                <a:ea typeface="Aptos" panose="020B0004020202020204" pitchFamily="34" charset="0"/>
                <a:cs typeface="Times New Roman" panose="02020603050405020304" pitchFamily="18" charset="0"/>
              </a:rPr>
              <a:t>and I've created this with a really simple database with like a t-shirt um</a:t>
            </a:r>
          </a:p>
          <a:p>
            <a:pPr>
              <a:lnSpc>
                <a:spcPct val="107000"/>
              </a:lnSpc>
              <a:spcAft>
                <a:spcPts val="800"/>
              </a:spcAft>
            </a:pPr>
            <a:r>
              <a:rPr lang="en-IN" sz="1800" dirty="0">
                <a:effectLst/>
                <a:latin typeface="Aptos" panose="020B0004020202020204" pitchFamily="34" charset="0"/>
                <a:ea typeface="Aptos" panose="020B0004020202020204" pitchFamily="34" charset="0"/>
                <a:cs typeface="Times New Roman" panose="02020603050405020304" pitchFamily="18" charset="0"/>
              </a:rPr>
              <a:t>uh some hoodies uh like a dress and for one of the sort of fake products that</a:t>
            </a:r>
          </a:p>
          <a:p>
            <a:pPr>
              <a:lnSpc>
                <a:spcPct val="107000"/>
              </a:lnSpc>
              <a:spcAft>
                <a:spcPts val="800"/>
              </a:spcAft>
            </a:pPr>
            <a:r>
              <a:rPr lang="en-IN" sz="1800" dirty="0">
                <a:effectLst/>
                <a:latin typeface="Aptos" panose="020B0004020202020204" pitchFamily="34" charset="0"/>
                <a:ea typeface="Aptos" panose="020B0004020202020204" pitchFamily="34" charset="0"/>
                <a:cs typeface="Times New Roman" panose="02020603050405020304" pitchFamily="18" charset="0"/>
              </a:rPr>
              <a:t>the AI came up with I copied the description so like it came up with a description for the Azure Dream t-shirt</a:t>
            </a:r>
          </a:p>
          <a:p>
            <a:pPr>
              <a:lnSpc>
                <a:spcPct val="107000"/>
              </a:lnSpc>
              <a:spcAft>
                <a:spcPts val="800"/>
              </a:spcAft>
            </a:pPr>
            <a:r>
              <a:rPr lang="en-IN" sz="1800" dirty="0">
                <a:effectLst/>
                <a:latin typeface="Aptos" panose="020B0004020202020204" pitchFamily="34" charset="0"/>
                <a:ea typeface="Aptos" panose="020B0004020202020204" pitchFamily="34" charset="0"/>
                <a:cs typeface="Times New Roman" panose="02020603050405020304" pitchFamily="18" charset="0"/>
              </a:rPr>
              <a:t>and I copied that description and put it into Bing create and then said can you</a:t>
            </a:r>
          </a:p>
          <a:p>
            <a:pPr>
              <a:lnSpc>
                <a:spcPct val="107000"/>
              </a:lnSpc>
              <a:spcAft>
                <a:spcPts val="800"/>
              </a:spcAft>
            </a:pPr>
            <a:r>
              <a:rPr lang="en-IN" sz="1800" dirty="0">
                <a:effectLst/>
                <a:latin typeface="Aptos" panose="020B0004020202020204" pitchFamily="34" charset="0"/>
                <a:ea typeface="Aptos" panose="020B0004020202020204" pitchFamily="34" charset="0"/>
                <a:cs typeface="Times New Roman" panose="02020603050405020304" pitchFamily="18" charset="0"/>
              </a:rPr>
              <a:t>create a photo realistic image of a product that kind of matches this description so that's how I can It</a:t>
            </a:r>
          </a:p>
          <a:p>
            <a:pPr>
              <a:lnSpc>
                <a:spcPct val="107000"/>
              </a:lnSpc>
              <a:spcAft>
                <a:spcPts val="800"/>
              </a:spcAft>
            </a:pPr>
            <a:r>
              <a:rPr lang="en-IN" sz="1800" dirty="0">
                <a:effectLst/>
                <a:latin typeface="Aptos" panose="020B0004020202020204" pitchFamily="34" charset="0"/>
                <a:ea typeface="Aptos" panose="020B0004020202020204" pitchFamily="34" charset="0"/>
                <a:cs typeface="Times New Roman" panose="02020603050405020304" pitchFamily="18" charset="0"/>
              </a:rPr>
              <a:t>produced that for the Azure Dream t-shirt like this is what it came up with um that's like azure blue that</a:t>
            </a:r>
          </a:p>
          <a:p>
            <a:pPr>
              <a:lnSpc>
                <a:spcPct val="107000"/>
              </a:lnSpc>
              <a:spcAft>
                <a:spcPts val="800"/>
              </a:spcAft>
            </a:pPr>
            <a:r>
              <a:rPr lang="en-IN" sz="1800" dirty="0" err="1">
                <a:effectLst/>
                <a:latin typeface="Aptos" panose="020B0004020202020204" pitchFamily="34" charset="0"/>
                <a:ea typeface="Aptos" panose="020B0004020202020204" pitchFamily="34" charset="0"/>
                <a:cs typeface="Times New Roman" panose="02020603050405020304" pitchFamily="18" charset="0"/>
              </a:rPr>
              <a:t>color</a:t>
            </a:r>
            <a:r>
              <a:rPr lang="en-IN" sz="1800" dirty="0">
                <a:effectLst/>
                <a:latin typeface="Aptos" panose="020B0004020202020204" pitchFamily="34" charset="0"/>
                <a:ea typeface="Aptos" panose="020B0004020202020204" pitchFamily="34" charset="0"/>
                <a:cs typeface="Times New Roman" panose="02020603050405020304" pitchFamily="18" charset="0"/>
              </a:rPr>
              <a:t> so I use this basically to create a uh store with just 16 products and</a:t>
            </a:r>
          </a:p>
          <a:p>
            <a:pPr>
              <a:lnSpc>
                <a:spcPct val="107000"/>
              </a:lnSpc>
              <a:spcAft>
                <a:spcPts val="800"/>
              </a:spcAft>
            </a:pPr>
            <a:r>
              <a:rPr lang="en-IN" sz="1800" dirty="0">
                <a:effectLst/>
                <a:latin typeface="Aptos" panose="020B0004020202020204" pitchFamily="34" charset="0"/>
                <a:ea typeface="Aptos" panose="020B0004020202020204" pitchFamily="34" charset="0"/>
                <a:cs typeface="Times New Roman" panose="02020603050405020304" pitchFamily="18" charset="0"/>
              </a:rPr>
              <a:t>each one so we've got like a the red hoodie we've got some green shorts a blue jacket um just some really kind of</a:t>
            </a:r>
          </a:p>
          <a:p>
            <a:pPr>
              <a:lnSpc>
                <a:spcPct val="107000"/>
              </a:lnSpc>
              <a:spcAft>
                <a:spcPts val="800"/>
              </a:spcAft>
            </a:pPr>
            <a:r>
              <a:rPr lang="en-IN" sz="1800" dirty="0">
                <a:effectLst/>
                <a:latin typeface="Aptos" panose="020B0004020202020204" pitchFamily="34" charset="0"/>
                <a:ea typeface="Aptos" panose="020B0004020202020204" pitchFamily="34" charset="0"/>
                <a:cs typeface="Times New Roman" panose="02020603050405020304" pitchFamily="18" charset="0"/>
              </a:rPr>
              <a:t>basic products um that we can have and each one in my database has got a</a:t>
            </a:r>
          </a:p>
          <a:p>
            <a:pPr>
              <a:lnSpc>
                <a:spcPct val="107000"/>
              </a:lnSpc>
              <a:spcAft>
                <a:spcPts val="800"/>
              </a:spcAft>
            </a:pPr>
            <a:r>
              <a:rPr lang="en-IN" sz="1800" dirty="0">
                <a:effectLst/>
                <a:latin typeface="Aptos" panose="020B0004020202020204" pitchFamily="34" charset="0"/>
                <a:ea typeface="Aptos" panose="020B0004020202020204" pitchFamily="34" charset="0"/>
                <a:cs typeface="Times New Roman" panose="02020603050405020304" pitchFamily="18" charset="0"/>
              </a:rPr>
              <a:t>description so I've got a description of what this is um and this is kind of what</a:t>
            </a:r>
          </a:p>
          <a:p>
            <a:pPr>
              <a:lnSpc>
                <a:spcPct val="107000"/>
              </a:lnSpc>
              <a:spcAft>
                <a:spcPts val="800"/>
              </a:spcAft>
            </a:pPr>
            <a:r>
              <a:rPr lang="en-IN" sz="1800" dirty="0">
                <a:effectLst/>
                <a:latin typeface="Aptos" panose="020B0004020202020204" pitchFamily="34" charset="0"/>
                <a:ea typeface="Aptos" panose="020B0004020202020204" pitchFamily="34" charset="0"/>
                <a:cs typeface="Times New Roman" panose="02020603050405020304" pitchFamily="18" charset="0"/>
              </a:rPr>
              <a:t>you typically have for </a:t>
            </a:r>
            <a:r>
              <a:rPr lang="en-IN" sz="1800" dirty="0" err="1">
                <a:effectLst/>
                <a:latin typeface="Aptos" panose="020B0004020202020204" pitchFamily="34" charset="0"/>
                <a:ea typeface="Aptos" panose="020B0004020202020204" pitchFamily="34" charset="0"/>
                <a:cs typeface="Times New Roman" panose="02020603050405020304" pitchFamily="18" charset="0"/>
              </a:rPr>
              <a:t>for</a:t>
            </a:r>
            <a:r>
              <a:rPr lang="en-IN" sz="1800" dirty="0">
                <a:effectLst/>
                <a:latin typeface="Aptos" panose="020B0004020202020204" pitchFamily="34" charset="0"/>
                <a:ea typeface="Aptos" panose="020B0004020202020204" pitchFamily="34" charset="0"/>
                <a:cs typeface="Times New Roman" panose="02020603050405020304" pitchFamily="18" charset="0"/>
              </a:rPr>
              <a:t> something like a store so we've got you know a hoodie here um it describes it in plain</a:t>
            </a:r>
          </a:p>
          <a:p>
            <a:pPr>
              <a:lnSpc>
                <a:spcPct val="107000"/>
              </a:lnSpc>
              <a:spcAft>
                <a:spcPts val="800"/>
              </a:spcAft>
            </a:pPr>
            <a:r>
              <a:rPr lang="en-IN" sz="1800" dirty="0">
                <a:effectLst/>
                <a:latin typeface="Aptos" panose="020B0004020202020204" pitchFamily="34" charset="0"/>
                <a:ea typeface="Aptos" panose="020B0004020202020204" pitchFamily="34" charset="0"/>
                <a:cs typeface="Times New Roman" panose="02020603050405020304" pitchFamily="18" charset="0"/>
              </a:rPr>
              <a:t>English and the user can go in my store and they can type in a search for uh</a:t>
            </a:r>
          </a:p>
          <a:p>
            <a:pPr>
              <a:lnSpc>
                <a:spcPct val="107000"/>
              </a:lnSpc>
              <a:spcAft>
                <a:spcPts val="800"/>
              </a:spcAft>
            </a:pPr>
            <a:r>
              <a:rPr lang="en-IN" sz="1800" dirty="0">
                <a:effectLst/>
                <a:latin typeface="Aptos" panose="020B0004020202020204" pitchFamily="34" charset="0"/>
                <a:ea typeface="Aptos" panose="020B0004020202020204" pitchFamily="34" charset="0"/>
                <a:cs typeface="Times New Roman" panose="02020603050405020304" pitchFamily="18" charset="0"/>
              </a:rPr>
              <a:t>hoodie so they can look for hoodie uh and that will come back and give them uh</a:t>
            </a:r>
          </a:p>
          <a:p>
            <a:pPr>
              <a:lnSpc>
                <a:spcPct val="107000"/>
              </a:lnSpc>
              <a:spcAft>
                <a:spcPts val="800"/>
              </a:spcAft>
            </a:pPr>
            <a:r>
              <a:rPr lang="en-IN" sz="1800" dirty="0">
                <a:effectLst/>
                <a:latin typeface="Aptos" panose="020B0004020202020204" pitchFamily="34" charset="0"/>
                <a:ea typeface="Aptos" panose="020B0004020202020204" pitchFamily="34" charset="0"/>
                <a:cs typeface="Times New Roman" panose="02020603050405020304" pitchFamily="18" charset="0"/>
              </a:rPr>
              <a:t>hoodie that's like the first answer it comes back with now that's not very impressive that's technology that's</a:t>
            </a:r>
          </a:p>
          <a:p>
            <a:pPr>
              <a:lnSpc>
                <a:spcPct val="107000"/>
              </a:lnSpc>
              <a:spcAft>
                <a:spcPts val="800"/>
              </a:spcAft>
            </a:pPr>
            <a:r>
              <a:rPr lang="en-IN" sz="1800" dirty="0">
                <a:effectLst/>
                <a:latin typeface="Aptos" panose="020B0004020202020204" pitchFamily="34" charset="0"/>
                <a:ea typeface="Aptos" panose="020B0004020202020204" pitchFamily="34" charset="0"/>
                <a:cs typeface="Times New Roman" panose="02020603050405020304" pitchFamily="18" charset="0"/>
              </a:rPr>
              <a:t>existed for 24 years um now where AI can</a:t>
            </a:r>
          </a:p>
          <a:p>
            <a:pPr>
              <a:lnSpc>
                <a:spcPct val="107000"/>
              </a:lnSpc>
              <a:spcAft>
                <a:spcPts val="800"/>
              </a:spcAft>
            </a:pPr>
            <a:r>
              <a:rPr lang="en-IN" sz="1800" dirty="0">
                <a:effectLst/>
                <a:latin typeface="Aptos" panose="020B0004020202020204" pitchFamily="34" charset="0"/>
                <a:ea typeface="Aptos" panose="020B0004020202020204" pitchFamily="34" charset="0"/>
                <a:cs typeface="Times New Roman" panose="02020603050405020304" pitchFamily="18" charset="0"/>
              </a:rPr>
              <a:t>kind of come into this is um like users are not always really specific about</a:t>
            </a:r>
          </a:p>
          <a:p>
            <a:pPr>
              <a:lnSpc>
                <a:spcPct val="107000"/>
              </a:lnSpc>
              <a:spcAft>
                <a:spcPts val="800"/>
              </a:spcAft>
            </a:pPr>
            <a:r>
              <a:rPr lang="en-IN" sz="1800" dirty="0">
                <a:effectLst/>
                <a:latin typeface="Aptos" panose="020B0004020202020204" pitchFamily="34" charset="0"/>
                <a:ea typeface="Aptos" panose="020B0004020202020204" pitchFamily="34" charset="0"/>
                <a:cs typeface="Times New Roman" panose="02020603050405020304" pitchFamily="18" charset="0"/>
              </a:rPr>
              <a:t>what they're looking for or in order for a store like an e-commerce store to have a really effective search someone on the</a:t>
            </a:r>
          </a:p>
          <a:p>
            <a:pPr>
              <a:lnSpc>
                <a:spcPct val="107000"/>
              </a:lnSpc>
              <a:spcAft>
                <a:spcPts val="800"/>
              </a:spcAft>
            </a:pPr>
            <a:r>
              <a:rPr lang="en-IN" sz="1800" dirty="0">
                <a:effectLst/>
                <a:latin typeface="Aptos" panose="020B0004020202020204" pitchFamily="34" charset="0"/>
                <a:ea typeface="Aptos" panose="020B0004020202020204" pitchFamily="34" charset="0"/>
                <a:cs typeface="Times New Roman" panose="02020603050405020304" pitchFamily="18" charset="0"/>
              </a:rPr>
              <a:t>back end needs to provide like a lot of metadata so like what </a:t>
            </a:r>
            <a:r>
              <a:rPr lang="en-IN" sz="1800" dirty="0" err="1">
                <a:effectLst/>
                <a:latin typeface="Aptos" panose="020B0004020202020204" pitchFamily="34" charset="0"/>
                <a:ea typeface="Aptos" panose="020B0004020202020204" pitchFamily="34" charset="0"/>
                <a:cs typeface="Times New Roman" panose="02020603050405020304" pitchFamily="18" charset="0"/>
              </a:rPr>
              <a:t>color</a:t>
            </a:r>
            <a:r>
              <a:rPr lang="en-IN" sz="1800" dirty="0">
                <a:effectLst/>
                <a:latin typeface="Aptos" panose="020B0004020202020204" pitchFamily="34" charset="0"/>
                <a:ea typeface="Aptos" panose="020B0004020202020204" pitchFamily="34" charset="0"/>
                <a:cs typeface="Times New Roman" panose="02020603050405020304" pitchFamily="18" charset="0"/>
              </a:rPr>
              <a:t> is this what</a:t>
            </a:r>
          </a:p>
          <a:p>
            <a:pPr>
              <a:lnSpc>
                <a:spcPct val="107000"/>
              </a:lnSpc>
              <a:spcAft>
                <a:spcPts val="800"/>
              </a:spcAft>
            </a:pPr>
            <a:r>
              <a:rPr lang="en-IN" sz="1800" dirty="0">
                <a:effectLst/>
                <a:latin typeface="Aptos" panose="020B0004020202020204" pitchFamily="34" charset="0"/>
                <a:ea typeface="Aptos" panose="020B0004020202020204" pitchFamily="34" charset="0"/>
                <a:cs typeface="Times New Roman" panose="02020603050405020304" pitchFamily="18" charset="0"/>
              </a:rPr>
              <a:t>type of clothing is it like um like is this for men is this for women is this a</a:t>
            </a:r>
          </a:p>
          <a:p>
            <a:pPr>
              <a:lnSpc>
                <a:spcPct val="107000"/>
              </a:lnSpc>
              <a:spcAft>
                <a:spcPts val="800"/>
              </a:spcAft>
            </a:pPr>
            <a:r>
              <a:rPr lang="en-IN" sz="1800" dirty="0">
                <a:effectLst/>
                <a:latin typeface="Aptos" panose="020B0004020202020204" pitchFamily="34" charset="0"/>
                <a:ea typeface="Aptos" panose="020B0004020202020204" pitchFamily="34" charset="0"/>
                <a:cs typeface="Times New Roman" panose="02020603050405020304" pitchFamily="18" charset="0"/>
              </a:rPr>
              <a:t>unisex hoodie like um is this for cold weather is this for warm weather like</a:t>
            </a:r>
          </a:p>
          <a:p>
            <a:pPr>
              <a:lnSpc>
                <a:spcPct val="107000"/>
              </a:lnSpc>
              <a:spcAft>
                <a:spcPts val="800"/>
              </a:spcAft>
            </a:pPr>
            <a:r>
              <a:rPr lang="en-IN" sz="1800" dirty="0">
                <a:effectLst/>
                <a:latin typeface="Aptos" panose="020B0004020202020204" pitchFamily="34" charset="0"/>
                <a:ea typeface="Aptos" panose="020B0004020202020204" pitchFamily="34" charset="0"/>
                <a:cs typeface="Times New Roman" panose="02020603050405020304" pitchFamily="18" charset="0"/>
              </a:rPr>
              <a:t>you'd have to provide all these different bits of metadata in the database and especially if a store was</a:t>
            </a:r>
          </a:p>
          <a:p>
            <a:pPr>
              <a:lnSpc>
                <a:spcPct val="107000"/>
              </a:lnSpc>
              <a:spcAft>
                <a:spcPts val="800"/>
              </a:spcAft>
            </a:pPr>
            <a:r>
              <a:rPr lang="en-IN" sz="1800" dirty="0">
                <a:effectLst/>
                <a:latin typeface="Aptos" panose="020B0004020202020204" pitchFamily="34" charset="0"/>
                <a:ea typeface="Aptos" panose="020B0004020202020204" pitchFamily="34" charset="0"/>
                <a:cs typeface="Times New Roman" panose="02020603050405020304" pitchFamily="18" charset="0"/>
              </a:rPr>
              <a:t>like bricks and mortar store and they already had all these products you know sitting around in the shop and they</a:t>
            </a:r>
          </a:p>
          <a:p>
            <a:pPr>
              <a:lnSpc>
                <a:spcPct val="107000"/>
              </a:lnSpc>
              <a:spcAft>
                <a:spcPts val="800"/>
              </a:spcAft>
            </a:pPr>
            <a:r>
              <a:rPr lang="en-IN" sz="1800" dirty="0">
                <a:effectLst/>
                <a:latin typeface="Aptos" panose="020B0004020202020204" pitchFamily="34" charset="0"/>
                <a:ea typeface="Aptos" panose="020B0004020202020204" pitchFamily="34" charset="0"/>
                <a:cs typeface="Times New Roman" panose="02020603050405020304" pitchFamily="18" charset="0"/>
              </a:rPr>
              <a:t>wanted to turn it into an online store someone's got the arduous task of sitting there typing in all that</a:t>
            </a:r>
          </a:p>
          <a:p>
            <a:pPr>
              <a:lnSpc>
                <a:spcPct val="107000"/>
              </a:lnSpc>
              <a:spcAft>
                <a:spcPts val="800"/>
              </a:spcAft>
            </a:pPr>
            <a:r>
              <a:rPr lang="en-IN" sz="1800" dirty="0">
                <a:effectLst/>
                <a:latin typeface="Aptos" panose="020B0004020202020204" pitchFamily="34" charset="0"/>
                <a:ea typeface="Aptos" panose="020B0004020202020204" pitchFamily="34" charset="0"/>
                <a:cs typeface="Times New Roman" panose="02020603050405020304" pitchFamily="18" charset="0"/>
              </a:rPr>
              <a:t>information so what I wanted to do with this first part is to um say Okay um</a:t>
            </a:r>
          </a:p>
          <a:p>
            <a:pPr>
              <a:lnSpc>
                <a:spcPct val="107000"/>
              </a:lnSpc>
              <a:spcAft>
                <a:spcPts val="800"/>
              </a:spcAft>
            </a:pPr>
            <a:r>
              <a:rPr lang="en-IN" sz="1800" dirty="0">
                <a:effectLst/>
                <a:latin typeface="Aptos" panose="020B0004020202020204" pitchFamily="34" charset="0"/>
                <a:ea typeface="Aptos" panose="020B0004020202020204" pitchFamily="34" charset="0"/>
                <a:cs typeface="Times New Roman" panose="02020603050405020304" pitchFamily="18" charset="0"/>
              </a:rPr>
              <a:t>like what could I </a:t>
            </a:r>
            <a:r>
              <a:rPr lang="en-IN" sz="1800" b="1" dirty="0">
                <a:effectLst/>
                <a:latin typeface="Aptos" panose="020B0004020202020204" pitchFamily="34" charset="0"/>
                <a:ea typeface="Aptos" panose="020B0004020202020204" pitchFamily="34" charset="0"/>
                <a:cs typeface="Times New Roman" panose="02020603050405020304" pitchFamily="18" charset="0"/>
              </a:rPr>
              <a:t>wear something to wear on a cold day </a:t>
            </a:r>
            <a:r>
              <a:rPr lang="en-IN" sz="1800" dirty="0">
                <a:effectLst/>
                <a:latin typeface="Aptos" panose="020B0004020202020204" pitchFamily="34" charset="0"/>
                <a:ea typeface="Aptos" panose="020B0004020202020204" pitchFamily="34" charset="0"/>
                <a:cs typeface="Times New Roman" panose="02020603050405020304" pitchFamily="18" charset="0"/>
              </a:rPr>
              <a:t>and that like is not a typical like</a:t>
            </a:r>
          </a:p>
          <a:p>
            <a:pPr>
              <a:lnSpc>
                <a:spcPct val="107000"/>
              </a:lnSpc>
              <a:spcAft>
                <a:spcPts val="800"/>
              </a:spcAft>
            </a:pPr>
            <a:r>
              <a:rPr lang="en-IN" sz="1800" dirty="0">
                <a:effectLst/>
                <a:latin typeface="Aptos" panose="020B0004020202020204" pitchFamily="34" charset="0"/>
                <a:ea typeface="Aptos" panose="020B0004020202020204" pitchFamily="34" charset="0"/>
                <a:cs typeface="Times New Roman" panose="02020603050405020304" pitchFamily="18" charset="0"/>
              </a:rPr>
              <a:t>thing that you could just look up in a in a database right because um it</a:t>
            </a:r>
          </a:p>
          <a:p>
            <a:pPr>
              <a:lnSpc>
                <a:spcPct val="107000"/>
              </a:lnSpc>
              <a:spcAft>
                <a:spcPts val="800"/>
              </a:spcAft>
            </a:pPr>
            <a:r>
              <a:rPr lang="en-IN" sz="1800" dirty="0">
                <a:effectLst/>
                <a:latin typeface="Aptos" panose="020B0004020202020204" pitchFamily="34" charset="0"/>
                <a:ea typeface="Aptos" panose="020B0004020202020204" pitchFamily="34" charset="0"/>
                <a:cs typeface="Times New Roman" panose="02020603050405020304" pitchFamily="18" charset="0"/>
              </a:rPr>
              <a:t>doesn't say something to wear in a cold day in the database um but what we can do with AI</a:t>
            </a:r>
          </a:p>
          <a:p>
            <a:pPr>
              <a:lnSpc>
                <a:spcPct val="107000"/>
              </a:lnSpc>
              <a:spcAft>
                <a:spcPts val="800"/>
              </a:spcAft>
            </a:pPr>
            <a:r>
              <a:rPr lang="en-IN" sz="1800" dirty="0">
                <a:effectLst/>
                <a:latin typeface="Aptos" panose="020B0004020202020204" pitchFamily="34" charset="0"/>
                <a:ea typeface="Aptos" panose="020B0004020202020204" pitchFamily="34" charset="0"/>
                <a:cs typeface="Times New Roman" panose="02020603050405020304" pitchFamily="18" charset="0"/>
              </a:rPr>
              <a:t>is we can kind of try and work out the sentiment or the meaning of what the user has searched for and match that as</a:t>
            </a:r>
          </a:p>
          <a:p>
            <a:pPr>
              <a:lnSpc>
                <a:spcPct val="107000"/>
              </a:lnSpc>
              <a:spcAft>
                <a:spcPts val="800"/>
              </a:spcAft>
            </a:pPr>
            <a:r>
              <a:rPr lang="en-IN" sz="1800" dirty="0">
                <a:effectLst/>
                <a:latin typeface="Aptos" panose="020B0004020202020204" pitchFamily="34" charset="0"/>
                <a:ea typeface="Aptos" panose="020B0004020202020204" pitchFamily="34" charset="0"/>
                <a:cs typeface="Times New Roman" panose="02020603050405020304" pitchFamily="18" charset="0"/>
              </a:rPr>
              <a:t>closely as possible with things in our database and we do that using vectors</a:t>
            </a:r>
          </a:p>
          <a:p>
            <a:pPr>
              <a:lnSpc>
                <a:spcPct val="107000"/>
              </a:lnSpc>
              <a:spcAft>
                <a:spcPts val="800"/>
              </a:spcAft>
            </a:pPr>
            <a:r>
              <a:rPr lang="en-IN" sz="1800" dirty="0">
                <a:effectLst/>
                <a:latin typeface="Aptos" panose="020B0004020202020204" pitchFamily="34" charset="0"/>
                <a:ea typeface="Aptos" panose="020B0004020202020204" pitchFamily="34" charset="0"/>
                <a:cs typeface="Times New Roman" panose="02020603050405020304" pitchFamily="18" charset="0"/>
              </a:rPr>
              <a:t>and similarity and that was one of the models that we uh that we looked at before I'm going to explain that in</a:t>
            </a:r>
          </a:p>
          <a:p>
            <a:pPr>
              <a:lnSpc>
                <a:spcPct val="107000"/>
              </a:lnSpc>
              <a:spcAft>
                <a:spcPts val="800"/>
              </a:spcAft>
            </a:pPr>
            <a:r>
              <a:rPr lang="en-IN" sz="1800" dirty="0">
                <a:effectLst/>
                <a:latin typeface="Aptos" panose="020B0004020202020204" pitchFamily="34" charset="0"/>
                <a:ea typeface="Aptos" panose="020B0004020202020204" pitchFamily="34" charset="0"/>
                <a:cs typeface="Times New Roman" panose="02020603050405020304" pitchFamily="18" charset="0"/>
              </a:rPr>
              <a:t>detail like how that works but it's come back to me with um a crimson night hoodie and that's probably because I've</a:t>
            </a:r>
          </a:p>
          <a:p>
            <a:pPr>
              <a:lnSpc>
                <a:spcPct val="107000"/>
              </a:lnSpc>
              <a:spcAft>
                <a:spcPts val="800"/>
              </a:spcAft>
            </a:pPr>
            <a:r>
              <a:rPr lang="en-IN" sz="1800" dirty="0">
                <a:effectLst/>
                <a:latin typeface="Aptos" panose="020B0004020202020204" pitchFamily="34" charset="0"/>
                <a:ea typeface="Aptos" panose="020B0004020202020204" pitchFamily="34" charset="0"/>
                <a:cs typeface="Times New Roman" panose="02020603050405020304" pitchFamily="18" charset="0"/>
              </a:rPr>
              <a:t>said in the description that's a warm hoodie so it's come back with a blue jacket perfect for windy and rainy days</a:t>
            </a:r>
          </a:p>
          <a:p>
            <a:pPr>
              <a:lnSpc>
                <a:spcPct val="107000"/>
              </a:lnSpc>
              <a:spcAft>
                <a:spcPts val="800"/>
              </a:spcAft>
            </a:pPr>
            <a:r>
              <a:rPr lang="en-IN" sz="1800" dirty="0">
                <a:effectLst/>
                <a:latin typeface="Aptos" panose="020B0004020202020204" pitchFamily="34" charset="0"/>
                <a:ea typeface="Aptos" panose="020B0004020202020204" pitchFamily="34" charset="0"/>
                <a:cs typeface="Times New Roman" panose="02020603050405020304" pitchFamily="18" charset="0"/>
              </a:rPr>
              <a:t>which is when it tends to be quite cold and it's come back with a scarf as well so those are actually pretty good</a:t>
            </a:r>
          </a:p>
          <a:p>
            <a:pPr>
              <a:lnSpc>
                <a:spcPct val="107000"/>
              </a:lnSpc>
              <a:spcAft>
                <a:spcPts val="800"/>
              </a:spcAft>
            </a:pPr>
            <a:r>
              <a:rPr lang="en-IN" sz="1800" dirty="0">
                <a:effectLst/>
                <a:latin typeface="Aptos" panose="020B0004020202020204" pitchFamily="34" charset="0"/>
                <a:ea typeface="Aptos" panose="020B0004020202020204" pitchFamily="34" charset="0"/>
                <a:cs typeface="Times New Roman" panose="02020603050405020304" pitchFamily="18" charset="0"/>
              </a:rPr>
              <a:t>suggestions um and it's also come back and said like that's what it's searching</a:t>
            </a:r>
          </a:p>
          <a:p>
            <a:pPr>
              <a:lnSpc>
                <a:spcPct val="107000"/>
              </a:lnSpc>
              <a:spcAft>
                <a:spcPts val="800"/>
              </a:spcAft>
            </a:pPr>
            <a:r>
              <a:rPr lang="en-IN" sz="1800" dirty="0">
                <a:effectLst/>
                <a:latin typeface="Aptos" panose="020B0004020202020204" pitchFamily="34" charset="0"/>
                <a:ea typeface="Aptos" panose="020B0004020202020204" pitchFamily="34" charset="0"/>
                <a:cs typeface="Times New Roman" panose="02020603050405020304" pitchFamily="18" charset="0"/>
              </a:rPr>
              <a:t>for is cold day I'll show you why in a minute and then the other feature that I implemented using AI was um I've got</a:t>
            </a:r>
          </a:p>
          <a:p>
            <a:pPr>
              <a:lnSpc>
                <a:spcPct val="107000"/>
              </a:lnSpc>
              <a:spcAft>
                <a:spcPts val="800"/>
              </a:spcAft>
            </a:pPr>
            <a:r>
              <a:rPr lang="en-IN" sz="1800" dirty="0">
                <a:effectLst/>
                <a:latin typeface="Aptos" panose="020B0004020202020204" pitchFamily="34" charset="0"/>
                <a:ea typeface="Aptos" panose="020B0004020202020204" pitchFamily="34" charset="0"/>
                <a:cs typeface="Times New Roman" panose="02020603050405020304" pitchFamily="18" charset="0"/>
              </a:rPr>
              <a:t>some images like pictures and what I wanted to have in this app in this</a:t>
            </a:r>
          </a:p>
          <a:p>
            <a:pPr>
              <a:lnSpc>
                <a:spcPct val="107000"/>
              </a:lnSpc>
              <a:spcAft>
                <a:spcPts val="800"/>
              </a:spcAft>
            </a:pPr>
            <a:r>
              <a:rPr lang="en-IN" sz="1800" dirty="0">
                <a:effectLst/>
                <a:latin typeface="Aptos" panose="020B0004020202020204" pitchFamily="34" charset="0"/>
                <a:ea typeface="Aptos" panose="020B0004020202020204" pitchFamily="34" charset="0"/>
                <a:cs typeface="Times New Roman" panose="02020603050405020304" pitchFamily="18" charset="0"/>
              </a:rPr>
              <a:t>website was the user could take a photo that they've seen in like a magazine or something um of like an outfit or some</a:t>
            </a:r>
          </a:p>
          <a:p>
            <a:pPr>
              <a:lnSpc>
                <a:spcPct val="107000"/>
              </a:lnSpc>
              <a:spcAft>
                <a:spcPts val="800"/>
              </a:spcAft>
            </a:pPr>
            <a:r>
              <a:rPr lang="en-IN" sz="1800" dirty="0">
                <a:effectLst/>
                <a:latin typeface="Aptos" panose="020B0004020202020204" pitchFamily="34" charset="0"/>
                <a:ea typeface="Aptos" panose="020B0004020202020204" pitchFamily="34" charset="0"/>
                <a:cs typeface="Times New Roman" panose="02020603050405020304" pitchFamily="18" charset="0"/>
              </a:rPr>
              <a:t>clothing and they want to find what do you have that's like this and so </a:t>
            </a:r>
            <a:r>
              <a:rPr lang="en-IN" sz="1800" dirty="0" err="1">
                <a:effectLst/>
                <a:latin typeface="Aptos" panose="020B0004020202020204" pitchFamily="34" charset="0"/>
                <a:ea typeface="Aptos" panose="020B0004020202020204" pitchFamily="34" charset="0"/>
                <a:cs typeface="Times New Roman" panose="02020603050405020304" pitchFamily="18" charset="0"/>
              </a:rPr>
              <a:t>so</a:t>
            </a:r>
            <a:r>
              <a:rPr lang="en-IN" sz="1800" dirty="0">
                <a:effectLst/>
                <a:latin typeface="Aptos" panose="020B0004020202020204" pitchFamily="34" charset="0"/>
                <a:ea typeface="Aptos" panose="020B0004020202020204" pitchFamily="34" charset="0"/>
                <a:cs typeface="Times New Roman" panose="02020603050405020304" pitchFamily="18" charset="0"/>
              </a:rPr>
              <a:t> I've</a:t>
            </a:r>
          </a:p>
          <a:p>
            <a:pPr>
              <a:lnSpc>
                <a:spcPct val="107000"/>
              </a:lnSpc>
              <a:spcAft>
                <a:spcPts val="800"/>
              </a:spcAft>
            </a:pPr>
            <a:r>
              <a:rPr lang="en-IN" sz="1800" dirty="0">
                <a:effectLst/>
                <a:latin typeface="Aptos" panose="020B0004020202020204" pitchFamily="34" charset="0"/>
                <a:ea typeface="Aptos" panose="020B0004020202020204" pitchFamily="34" charset="0"/>
                <a:cs typeface="Times New Roman" panose="02020603050405020304" pitchFamily="18" charset="0"/>
              </a:rPr>
              <a:t>got two pictures I want to use for testing uh one is this one here which is uh a man wearing like a green and yellow</a:t>
            </a:r>
          </a:p>
          <a:p>
            <a:pPr>
              <a:lnSpc>
                <a:spcPct val="107000"/>
              </a:lnSpc>
              <a:spcAft>
                <a:spcPts val="800"/>
              </a:spcAft>
            </a:pPr>
            <a:r>
              <a:rPr lang="en-IN" sz="1800" dirty="0">
                <a:effectLst/>
                <a:latin typeface="Aptos" panose="020B0004020202020204" pitchFamily="34" charset="0"/>
                <a:ea typeface="Aptos" panose="020B0004020202020204" pitchFamily="34" charset="0"/>
                <a:cs typeface="Times New Roman" panose="02020603050405020304" pitchFamily="18" charset="0"/>
              </a:rPr>
              <a:t>sort of like PL shirt um and some jeans and some shoes so I've only got 16</a:t>
            </a:r>
          </a:p>
          <a:p>
            <a:pPr>
              <a:lnSpc>
                <a:spcPct val="107000"/>
              </a:lnSpc>
              <a:spcAft>
                <a:spcPts val="800"/>
              </a:spcAft>
            </a:pPr>
            <a:r>
              <a:rPr lang="en-IN" sz="1800" dirty="0">
                <a:effectLst/>
                <a:latin typeface="Aptos" panose="020B0004020202020204" pitchFamily="34" charset="0"/>
                <a:ea typeface="Aptos" panose="020B0004020202020204" pitchFamily="34" charset="0"/>
                <a:cs typeface="Times New Roman" panose="02020603050405020304" pitchFamily="18" charset="0"/>
              </a:rPr>
              <a:t>products in my database I probably don't have anything that exactly matches that but we can have a look to see like</a:t>
            </a:r>
          </a:p>
          <a:p>
            <a:pPr>
              <a:lnSpc>
                <a:spcPct val="107000"/>
              </a:lnSpc>
              <a:spcAft>
                <a:spcPts val="800"/>
              </a:spcAft>
            </a:pPr>
            <a:r>
              <a:rPr lang="en-IN" sz="1800" dirty="0">
                <a:effectLst/>
                <a:latin typeface="Aptos" panose="020B0004020202020204" pitchFamily="34" charset="0"/>
                <a:ea typeface="Aptos" panose="020B0004020202020204" pitchFamily="34" charset="0"/>
                <a:cs typeface="Times New Roman" panose="02020603050405020304" pitchFamily="18" charset="0"/>
              </a:rPr>
              <a:t>what's the closest and so if I say match outfit uh the AI is going to do a</a:t>
            </a:r>
          </a:p>
          <a:p>
            <a:pPr>
              <a:lnSpc>
                <a:spcPct val="107000"/>
              </a:lnSpc>
              <a:spcAft>
                <a:spcPts val="800"/>
              </a:spcAft>
            </a:pPr>
            <a:r>
              <a:rPr lang="en-IN" sz="1800" dirty="0">
                <a:effectLst/>
                <a:latin typeface="Aptos" panose="020B0004020202020204" pitchFamily="34" charset="0"/>
                <a:ea typeface="Aptos" panose="020B0004020202020204" pitchFamily="34" charset="0"/>
                <a:cs typeface="Times New Roman" panose="02020603050405020304" pitchFamily="18" charset="0"/>
              </a:rPr>
              <a:t>different type of search um but it's going to search the database and it's going to come back with the closest</a:t>
            </a:r>
          </a:p>
          <a:p>
            <a:pPr>
              <a:lnSpc>
                <a:spcPct val="107000"/>
              </a:lnSpc>
              <a:spcAft>
                <a:spcPts val="800"/>
              </a:spcAft>
            </a:pPr>
            <a:r>
              <a:rPr lang="en-IN" sz="1800" dirty="0">
                <a:effectLst/>
                <a:latin typeface="Aptos" panose="020B0004020202020204" pitchFamily="34" charset="0"/>
                <a:ea typeface="Aptos" panose="020B0004020202020204" pitchFamily="34" charset="0"/>
                <a:cs typeface="Times New Roman" panose="02020603050405020304" pitchFamily="18" charset="0"/>
              </a:rPr>
              <a:t>things that it can find to what that person was wearing which is a green and</a:t>
            </a:r>
          </a:p>
          <a:p>
            <a:pPr>
              <a:lnSpc>
                <a:spcPct val="107000"/>
              </a:lnSpc>
              <a:spcAft>
                <a:spcPts val="800"/>
              </a:spcAft>
            </a:pPr>
            <a:r>
              <a:rPr lang="en-IN" sz="1800" dirty="0">
                <a:effectLst/>
                <a:latin typeface="Aptos" panose="020B0004020202020204" pitchFamily="34" charset="0"/>
                <a:ea typeface="Aptos" panose="020B0004020202020204" pitchFamily="34" charset="0"/>
                <a:cs typeface="Times New Roman" panose="02020603050405020304" pitchFamily="18" charset="0"/>
              </a:rPr>
              <a:t>yellow flannel shirt it is a slightly different pattern but it's pretty it's pretty close um I don't have a pattern</a:t>
            </a:r>
          </a:p>
          <a:p>
            <a:pPr>
              <a:lnSpc>
                <a:spcPct val="107000"/>
              </a:lnSpc>
              <a:spcAft>
                <a:spcPts val="800"/>
              </a:spcAft>
            </a:pPr>
            <a:r>
              <a:rPr lang="en-IN" sz="1800" dirty="0">
                <a:effectLst/>
                <a:latin typeface="Aptos" panose="020B0004020202020204" pitchFamily="34" charset="0"/>
                <a:ea typeface="Aptos" panose="020B0004020202020204" pitchFamily="34" charset="0"/>
                <a:cs typeface="Times New Roman" panose="02020603050405020304" pitchFamily="18" charset="0"/>
              </a:rPr>
              <a:t>that exactly matches that particular type of PL and it's come back with a pair of jeans those are black jeans um</a:t>
            </a:r>
          </a:p>
          <a:p>
            <a:pPr>
              <a:lnSpc>
                <a:spcPct val="107000"/>
              </a:lnSpc>
              <a:spcAft>
                <a:spcPts val="800"/>
              </a:spcAft>
            </a:pPr>
            <a:r>
              <a:rPr lang="en-IN" sz="1800" dirty="0">
                <a:effectLst/>
                <a:latin typeface="Aptos" panose="020B0004020202020204" pitchFamily="34" charset="0"/>
                <a:ea typeface="Aptos" panose="020B0004020202020204" pitchFamily="34" charset="0"/>
                <a:cs typeface="Times New Roman" panose="02020603050405020304" pitchFamily="18" charset="0"/>
              </a:rPr>
              <a:t>this man is wearing blue jeans but uh I didn't have blue jeans in my database so that's what it's come back with um as a</a:t>
            </a:r>
          </a:p>
          <a:p>
            <a:pPr>
              <a:lnSpc>
                <a:spcPct val="107000"/>
              </a:lnSpc>
              <a:spcAft>
                <a:spcPts val="800"/>
              </a:spcAft>
            </a:pPr>
            <a:r>
              <a:rPr lang="en-IN" sz="1800" dirty="0">
                <a:effectLst/>
                <a:latin typeface="Aptos" panose="020B0004020202020204" pitchFamily="34" charset="0"/>
                <a:ea typeface="Aptos" panose="020B0004020202020204" pitchFamily="34" charset="0"/>
                <a:cs typeface="Times New Roman" panose="02020603050405020304" pitchFamily="18" charset="0"/>
              </a:rPr>
              <a:t>pretty good guess like that's a pretty solid kind of recommendation to the user so the idea was that um the AI</a:t>
            </a:r>
          </a:p>
          <a:p>
            <a:pPr>
              <a:lnSpc>
                <a:spcPct val="107000"/>
              </a:lnSpc>
              <a:spcAft>
                <a:spcPts val="800"/>
              </a:spcAft>
            </a:pPr>
            <a:r>
              <a:rPr lang="en-IN" sz="1800" dirty="0">
                <a:effectLst/>
                <a:latin typeface="Aptos" panose="020B0004020202020204" pitchFamily="34" charset="0"/>
                <a:ea typeface="Aptos" panose="020B0004020202020204" pitchFamily="34" charset="0"/>
                <a:cs typeface="Times New Roman" panose="02020603050405020304" pitchFamily="18" charset="0"/>
              </a:rPr>
              <a:t>could provide a capability that would be really difficult for </a:t>
            </a:r>
            <a:r>
              <a:rPr lang="en-IN" sz="1800" dirty="0" err="1">
                <a:effectLst/>
                <a:latin typeface="Aptos" panose="020B0004020202020204" pitchFamily="34" charset="0"/>
                <a:ea typeface="Aptos" panose="020B0004020202020204" pitchFamily="34" charset="0"/>
                <a:cs typeface="Times New Roman" panose="02020603050405020304" pitchFamily="18" charset="0"/>
              </a:rPr>
              <a:t>for</a:t>
            </a:r>
            <a:r>
              <a:rPr lang="en-IN" sz="1800" dirty="0">
                <a:effectLst/>
                <a:latin typeface="Aptos" panose="020B0004020202020204" pitchFamily="34" charset="0"/>
                <a:ea typeface="Aptos" panose="020B0004020202020204" pitchFamily="34" charset="0"/>
                <a:cs typeface="Times New Roman" panose="02020603050405020304" pitchFamily="18" charset="0"/>
              </a:rPr>
              <a:t> us to kind of write um and figure out or the user</a:t>
            </a:r>
          </a:p>
          <a:p>
            <a:pPr>
              <a:lnSpc>
                <a:spcPct val="107000"/>
              </a:lnSpc>
              <a:spcAft>
                <a:spcPts val="800"/>
              </a:spcAft>
            </a:pPr>
            <a:r>
              <a:rPr lang="en-IN" sz="1800" dirty="0">
                <a:effectLst/>
                <a:latin typeface="Aptos" panose="020B0004020202020204" pitchFamily="34" charset="0"/>
                <a:ea typeface="Aptos" panose="020B0004020202020204" pitchFamily="34" charset="0"/>
                <a:cs typeface="Times New Roman" panose="02020603050405020304" pitchFamily="18" charset="0"/>
              </a:rPr>
              <a:t>would have to sit there and type in oh do you have anything that's like a shirt and then you know they'd have to describe it for you and then the other</a:t>
            </a:r>
          </a:p>
          <a:p>
            <a:pPr>
              <a:lnSpc>
                <a:spcPct val="107000"/>
              </a:lnSpc>
              <a:spcAft>
                <a:spcPts val="800"/>
              </a:spcAft>
            </a:pPr>
            <a:r>
              <a:rPr lang="en-IN" sz="1800" dirty="0">
                <a:effectLst/>
                <a:latin typeface="Aptos" panose="020B0004020202020204" pitchFamily="34" charset="0"/>
                <a:ea typeface="Aptos" panose="020B0004020202020204" pitchFamily="34" charset="0"/>
                <a:cs typeface="Times New Roman" panose="02020603050405020304" pitchFamily="18" charset="0"/>
              </a:rPr>
              <a:t>test image I've got is this one here uh which is a woman with a denim jacket and like a green backpack it's a side</a:t>
            </a:r>
          </a:p>
          <a:p>
            <a:pPr>
              <a:lnSpc>
                <a:spcPct val="107000"/>
              </a:lnSpc>
              <a:spcAft>
                <a:spcPts val="800"/>
              </a:spcAft>
            </a:pPr>
            <a:r>
              <a:rPr lang="en-IN" sz="1800" dirty="0">
                <a:effectLst/>
                <a:latin typeface="Aptos" panose="020B0004020202020204" pitchFamily="34" charset="0"/>
                <a:ea typeface="Aptos" panose="020B0004020202020204" pitchFamily="34" charset="0"/>
                <a:cs typeface="Times New Roman" panose="02020603050405020304" pitchFamily="18" charset="0"/>
              </a:rPr>
              <a:t>profile as well so this is actually quite difficult to work with um and you know there's a blue background and a</a:t>
            </a:r>
          </a:p>
          <a:p>
            <a:pPr>
              <a:lnSpc>
                <a:spcPct val="107000"/>
              </a:lnSpc>
              <a:spcAft>
                <a:spcPts val="800"/>
              </a:spcAft>
            </a:pPr>
            <a:r>
              <a:rPr lang="en-IN" sz="1800" dirty="0">
                <a:effectLst/>
                <a:latin typeface="Aptos" panose="020B0004020202020204" pitchFamily="34" charset="0"/>
                <a:ea typeface="Aptos" panose="020B0004020202020204" pitchFamily="34" charset="0"/>
                <a:cs typeface="Times New Roman" panose="02020603050405020304" pitchFamily="18" charset="0"/>
              </a:rPr>
              <a:t>pink background so I can drop that one into the search and do a match uh and see what it comes up</a:t>
            </a:r>
          </a:p>
          <a:p>
            <a:pPr>
              <a:lnSpc>
                <a:spcPct val="107000"/>
              </a:lnSpc>
              <a:spcAft>
                <a:spcPts val="800"/>
              </a:spcAft>
            </a:pPr>
            <a:r>
              <a:rPr lang="en-IN" sz="1800" dirty="0">
                <a:effectLst/>
                <a:latin typeface="Aptos" panose="020B0004020202020204" pitchFamily="34" charset="0"/>
                <a:ea typeface="Aptos" panose="020B0004020202020204" pitchFamily="34" charset="0"/>
                <a:cs typeface="Times New Roman" panose="02020603050405020304" pitchFamily="18" charset="0"/>
              </a:rPr>
              <a:t>with and it's going to come back with uh a green backpack you know it's not the</a:t>
            </a:r>
          </a:p>
          <a:p>
            <a:pPr>
              <a:lnSpc>
                <a:spcPct val="107000"/>
              </a:lnSpc>
              <a:spcAft>
                <a:spcPts val="800"/>
              </a:spcAft>
            </a:pPr>
            <a:r>
              <a:rPr lang="en-IN" sz="1800" dirty="0">
                <a:effectLst/>
                <a:latin typeface="Aptos" panose="020B0004020202020204" pitchFamily="34" charset="0"/>
                <a:ea typeface="Aptos" panose="020B0004020202020204" pitchFamily="34" charset="0"/>
                <a:cs typeface="Times New Roman" panose="02020603050405020304" pitchFamily="18" charset="0"/>
              </a:rPr>
              <a:t>same one but again like that I don't have that particular backpack in my shop I don't know where it comes from but</a:t>
            </a:r>
          </a:p>
          <a:p>
            <a:pPr>
              <a:lnSpc>
                <a:spcPct val="107000"/>
              </a:lnSpc>
              <a:spcAft>
                <a:spcPts val="800"/>
              </a:spcAft>
            </a:pPr>
            <a:r>
              <a:rPr lang="en-IN" sz="1800" dirty="0">
                <a:effectLst/>
                <a:latin typeface="Aptos" panose="020B0004020202020204" pitchFamily="34" charset="0"/>
                <a:ea typeface="Aptos" panose="020B0004020202020204" pitchFamily="34" charset="0"/>
                <a:cs typeface="Times New Roman" panose="02020603050405020304" pitchFamily="18" charset="0"/>
              </a:rPr>
              <a:t>that's the closest thing we have to what you were looking for like it's an olive green backpack it has a leather buckle</a:t>
            </a:r>
          </a:p>
          <a:p>
            <a:pPr>
              <a:lnSpc>
                <a:spcPct val="107000"/>
              </a:lnSpc>
              <a:spcAft>
                <a:spcPts val="800"/>
              </a:spcAft>
            </a:pPr>
            <a:r>
              <a:rPr lang="en-IN" sz="1800" dirty="0">
                <a:effectLst/>
                <a:latin typeface="Aptos" panose="020B0004020202020204" pitchFamily="34" charset="0"/>
                <a:ea typeface="Aptos" panose="020B0004020202020204" pitchFamily="34" charset="0"/>
                <a:cs typeface="Times New Roman" panose="02020603050405020304" pitchFamily="18" charset="0"/>
              </a:rPr>
              <a:t>on it instead of a this one doesn't have any Buckle um and there's a denim jacket like this is a slightly darker blue but</a:t>
            </a:r>
          </a:p>
          <a:p>
            <a:pPr>
              <a:lnSpc>
                <a:spcPct val="107000"/>
              </a:lnSpc>
              <a:spcAft>
                <a:spcPts val="800"/>
              </a:spcAft>
            </a:pPr>
            <a:r>
              <a:rPr lang="en-IN" sz="1800" dirty="0">
                <a:effectLst/>
                <a:latin typeface="Aptos" panose="020B0004020202020204" pitchFamily="34" charset="0"/>
                <a:ea typeface="Aptos" panose="020B0004020202020204" pitchFamily="34" charset="0"/>
                <a:cs typeface="Times New Roman" panose="02020603050405020304" pitchFamily="18" charset="0"/>
              </a:rPr>
              <a:t>it's a pretty good fit um and it's a pretty good estimate so if we did have a lighter blue denim jacket in our store</a:t>
            </a:r>
          </a:p>
          <a:p>
            <a:pPr>
              <a:lnSpc>
                <a:spcPct val="107000"/>
              </a:lnSpc>
              <a:spcAft>
                <a:spcPts val="800"/>
              </a:spcAft>
            </a:pPr>
            <a:r>
              <a:rPr lang="en-IN" sz="1800" dirty="0">
                <a:effectLst/>
                <a:latin typeface="Aptos" panose="020B0004020202020204" pitchFamily="34" charset="0"/>
                <a:ea typeface="Aptos" panose="020B0004020202020204" pitchFamily="34" charset="0"/>
                <a:cs typeface="Times New Roman" panose="02020603050405020304" pitchFamily="18" charset="0"/>
              </a:rPr>
              <a:t>it would come back with that uh as the as the recommendation </a:t>
            </a:r>
          </a:p>
          <a:p>
            <a:pPr>
              <a:lnSpc>
                <a:spcPct val="107000"/>
              </a:lnSpc>
              <a:spcAft>
                <a:spcPts val="800"/>
              </a:spcAft>
            </a:pPr>
            <a:endParaRPr lang="en-IN" sz="18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07000"/>
              </a:lnSpc>
              <a:spcAft>
                <a:spcPts val="800"/>
              </a:spcAft>
            </a:pPr>
            <a:r>
              <a:rPr lang="en-IN" sz="1800" dirty="0">
                <a:effectLst/>
                <a:latin typeface="Aptos" panose="020B0004020202020204" pitchFamily="34" charset="0"/>
                <a:ea typeface="Aptos" panose="020B0004020202020204" pitchFamily="34" charset="0"/>
                <a:cs typeface="Times New Roman" panose="02020603050405020304" pitchFamily="18" charset="0"/>
              </a:rPr>
              <a:t>so I'm going to explain to you like how that works and</a:t>
            </a:r>
          </a:p>
          <a:p>
            <a:pPr>
              <a:lnSpc>
                <a:spcPct val="107000"/>
              </a:lnSpc>
              <a:spcAft>
                <a:spcPts val="800"/>
              </a:spcAft>
            </a:pPr>
            <a:r>
              <a:rPr lang="en-IN" sz="1800" dirty="0">
                <a:effectLst/>
                <a:latin typeface="Aptos" panose="020B0004020202020204" pitchFamily="34" charset="0"/>
                <a:ea typeface="Aptos" panose="020B0004020202020204" pitchFamily="34" charset="0"/>
                <a:cs typeface="Times New Roman" panose="02020603050405020304" pitchFamily="18" charset="0"/>
              </a:rPr>
              <a:t>one thing I want you to keep in mind is so far I've shown you two AI Integrations and there is no chat</a:t>
            </a:r>
          </a:p>
          <a:p>
            <a:pPr>
              <a:lnSpc>
                <a:spcPct val="107000"/>
              </a:lnSpc>
              <a:spcAft>
                <a:spcPts val="800"/>
              </a:spcAft>
            </a:pPr>
            <a:r>
              <a:rPr lang="en-IN" sz="1800" dirty="0">
                <a:effectLst/>
                <a:latin typeface="Aptos" panose="020B0004020202020204" pitchFamily="34" charset="0"/>
                <a:ea typeface="Aptos" panose="020B0004020202020204" pitchFamily="34" charset="0"/>
                <a:cs typeface="Times New Roman" panose="02020603050405020304" pitchFamily="18" charset="0"/>
              </a:rPr>
              <a:t>feature I haven't put a chat window on the side there's no bot on the side where you have to type in what you want</a:t>
            </a:r>
          </a:p>
          <a:p>
            <a:pPr>
              <a:lnSpc>
                <a:spcPct val="107000"/>
              </a:lnSpc>
              <a:spcAft>
                <a:spcPts val="800"/>
              </a:spcAft>
            </a:pPr>
            <a:r>
              <a:rPr lang="en-IN" sz="1800" dirty="0">
                <a:effectLst/>
                <a:latin typeface="Aptos" panose="020B0004020202020204" pitchFamily="34" charset="0"/>
                <a:ea typeface="Aptos" panose="020B0004020202020204" pitchFamily="34" charset="0"/>
                <a:cs typeface="Times New Roman" panose="02020603050405020304" pitchFamily="18" charset="0"/>
              </a:rPr>
              <a:t>this just feels like and looks like an e-commerce store but we've actually used</a:t>
            </a:r>
          </a:p>
          <a:p>
            <a:pPr>
              <a:lnSpc>
                <a:spcPct val="107000"/>
              </a:lnSpc>
              <a:spcAft>
                <a:spcPts val="800"/>
              </a:spcAft>
            </a:pPr>
            <a:r>
              <a:rPr lang="en-IN" sz="1800" dirty="0">
                <a:effectLst/>
                <a:latin typeface="Aptos" panose="020B0004020202020204" pitchFamily="34" charset="0"/>
                <a:ea typeface="Aptos" panose="020B0004020202020204" pitchFamily="34" charset="0"/>
                <a:cs typeface="Times New Roman" panose="02020603050405020304" pitchFamily="18" charset="0"/>
              </a:rPr>
              <a:t>um the GPT model in the background we've used the embeddings model and we've used the computer vision model so we've used</a:t>
            </a:r>
          </a:p>
          <a:p>
            <a:pPr>
              <a:lnSpc>
                <a:spcPct val="107000"/>
              </a:lnSpc>
              <a:spcAft>
                <a:spcPts val="800"/>
              </a:spcAft>
            </a:pPr>
            <a:r>
              <a:rPr lang="en-IN" sz="1800" dirty="0">
                <a:effectLst/>
                <a:latin typeface="Aptos" panose="020B0004020202020204" pitchFamily="34" charset="0"/>
                <a:ea typeface="Aptos" panose="020B0004020202020204" pitchFamily="34" charset="0"/>
                <a:cs typeface="Times New Roman" panose="02020603050405020304" pitchFamily="18" charset="0"/>
              </a:rPr>
              <a:t>three AI models in this capability but as far as the user concerned they're not interacting with</a:t>
            </a:r>
          </a:p>
          <a:p>
            <a:pPr>
              <a:lnSpc>
                <a:spcPct val="107000"/>
              </a:lnSpc>
              <a:spcAft>
                <a:spcPts val="800"/>
              </a:spcAft>
            </a:pPr>
            <a:r>
              <a:rPr lang="en-IN" sz="1800" dirty="0">
                <a:effectLst/>
                <a:latin typeface="Aptos" panose="020B0004020202020204" pitchFamily="34" charset="0"/>
                <a:ea typeface="Aptos" panose="020B0004020202020204" pitchFamily="34" charset="0"/>
                <a:cs typeface="Times New Roman" panose="02020603050405020304" pitchFamily="18" charset="0"/>
              </a:rPr>
              <a:t>the chatbot they are just looking for clothing on a clothing store and they're typing in a search and people know how</a:t>
            </a:r>
          </a:p>
          <a:p>
            <a:pPr>
              <a:lnSpc>
                <a:spcPct val="107000"/>
              </a:lnSpc>
              <a:spcAft>
                <a:spcPts val="800"/>
              </a:spcAft>
            </a:pPr>
            <a:r>
              <a:rPr lang="en-IN" sz="1800" dirty="0">
                <a:effectLst/>
                <a:latin typeface="Aptos" panose="020B0004020202020204" pitchFamily="34" charset="0"/>
                <a:ea typeface="Aptos" panose="020B0004020202020204" pitchFamily="34" charset="0"/>
                <a:cs typeface="Times New Roman" panose="02020603050405020304" pitchFamily="18" charset="0"/>
              </a:rPr>
              <a:t>to do that they've been doing that since like the late 90s people have been interacting with online stores they know</a:t>
            </a:r>
          </a:p>
          <a:p>
            <a:pPr>
              <a:lnSpc>
                <a:spcPct val="107000"/>
              </a:lnSpc>
              <a:spcAft>
                <a:spcPts val="800"/>
              </a:spcAft>
            </a:pPr>
            <a:r>
              <a:rPr lang="en-IN" sz="1800" dirty="0">
                <a:effectLst/>
                <a:latin typeface="Aptos" panose="020B0004020202020204" pitchFamily="34" charset="0"/>
                <a:ea typeface="Aptos" panose="020B0004020202020204" pitchFamily="34" charset="0"/>
                <a:cs typeface="Times New Roman" panose="02020603050405020304" pitchFamily="18" charset="0"/>
              </a:rPr>
              <a:t>how to do searches they can often be quite vague um but this match outfit kind of thing is a </a:t>
            </a:r>
            <a:r>
              <a:rPr lang="en-IN" sz="1800" dirty="0" err="1">
                <a:effectLst/>
                <a:latin typeface="Aptos" panose="020B0004020202020204" pitchFamily="34" charset="0"/>
                <a:ea typeface="Aptos" panose="020B0004020202020204" pitchFamily="34" charset="0"/>
                <a:cs typeface="Times New Roman" panose="02020603050405020304" pitchFamily="18" charset="0"/>
              </a:rPr>
              <a:t>a</a:t>
            </a:r>
            <a:r>
              <a:rPr lang="en-IN" sz="1800" dirty="0">
                <a:effectLst/>
                <a:latin typeface="Aptos" panose="020B0004020202020204" pitchFamily="34" charset="0"/>
                <a:ea typeface="Aptos" panose="020B0004020202020204" pitchFamily="34" charset="0"/>
                <a:cs typeface="Times New Roman" panose="02020603050405020304" pitchFamily="18" charset="0"/>
              </a:rPr>
              <a:t> new feature I guess</a:t>
            </a:r>
          </a:p>
          <a:p>
            <a:pPr>
              <a:lnSpc>
                <a:spcPct val="107000"/>
              </a:lnSpc>
              <a:spcAft>
                <a:spcPts val="800"/>
              </a:spcAft>
            </a:pPr>
            <a:endParaRPr lang="en-IN" sz="18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07000"/>
              </a:lnSpc>
              <a:spcAft>
                <a:spcPts val="800"/>
              </a:spcAft>
            </a:pPr>
            <a:endParaRPr lang="en-IN" sz="18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07000"/>
              </a:lnSpc>
              <a:spcAft>
                <a:spcPts val="800"/>
              </a:spcAft>
            </a:pPr>
            <a:endParaRPr lang="en-IN" sz="18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07000"/>
              </a:lnSpc>
              <a:spcAft>
                <a:spcPts val="800"/>
              </a:spcAft>
            </a:pPr>
            <a:r>
              <a:rPr lang="en-IN" sz="1800" dirty="0">
                <a:effectLst/>
                <a:latin typeface="Aptos" panose="020B0004020202020204" pitchFamily="34" charset="0"/>
                <a:ea typeface="Aptos" panose="020B0004020202020204" pitchFamily="34" charset="0"/>
                <a:cs typeface="Times New Roman" panose="02020603050405020304" pitchFamily="18" charset="0"/>
              </a:rPr>
              <a:t>+++++++++++++++++++++++++++++++++++++++++++++++++++++++++++++</a:t>
            </a:r>
          </a:p>
          <a:p>
            <a:endParaRPr lang="en-US" dirty="0"/>
          </a:p>
        </p:txBody>
      </p:sp>
      <p:sp>
        <p:nvSpPr>
          <p:cNvPr id="4" name="Slide Number Placeholder 3"/>
          <p:cNvSpPr>
            <a:spLocks noGrp="1"/>
          </p:cNvSpPr>
          <p:nvPr>
            <p:ph type="sldNum" sz="quarter" idx="5"/>
          </p:nvPr>
        </p:nvSpPr>
        <p:spPr/>
        <p:txBody>
          <a:bodyPr/>
          <a:lstStyle/>
          <a:p>
            <a:fld id="{72670EEC-715B-2744-AE42-AA068CE00492}" type="slidenum">
              <a:rPr lang="en-US" smtClean="0"/>
              <a:t>6</a:t>
            </a:fld>
            <a:endParaRPr lang="en-US"/>
          </a:p>
        </p:txBody>
      </p:sp>
    </p:spTree>
    <p:extLst>
      <p:ext uri="{BB962C8B-B14F-4D97-AF65-F5344CB8AC3E}">
        <p14:creationId xmlns:p14="http://schemas.microsoft.com/office/powerpoint/2010/main" val="74469605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way to secure your RAG app is to add user login to the app, to enforce that only users from your organization can login. When you enable this option, you can also allow the users to upload documents for their own personal search needs, and enforce data access controls in the search filter.</a:t>
            </a:r>
          </a:p>
          <a:p>
            <a:endParaRPr lang="en-US" dirty="0"/>
          </a:p>
          <a:p>
            <a:pPr>
              <a:lnSpc>
                <a:spcPct val="107000"/>
              </a:lnSpc>
              <a:spcAft>
                <a:spcPts val="800"/>
              </a:spcAft>
              <a:tabLst>
                <a:tab pos="5731510" algn="r"/>
              </a:tabLst>
            </a:pPr>
            <a:r>
              <a:rPr lang="en-IN" sz="1800" dirty="0">
                <a:effectLst/>
                <a:latin typeface="Aptos" panose="020B0004020202020204" pitchFamily="34" charset="0"/>
                <a:ea typeface="Aptos" panose="020B0004020202020204" pitchFamily="34" charset="0"/>
                <a:cs typeface="Times New Roman" panose="02020603050405020304" pitchFamily="18" charset="0"/>
              </a:rPr>
              <a:t>publishing a an app on the Internet where you can ask information about private company documents is not always the best idea.</a:t>
            </a:r>
          </a:p>
          <a:p>
            <a:pPr>
              <a:lnSpc>
                <a:spcPct val="107000"/>
              </a:lnSpc>
              <a:spcAft>
                <a:spcPts val="800"/>
              </a:spcAft>
              <a:tabLst>
                <a:tab pos="5731510" algn="r"/>
              </a:tabLst>
            </a:pPr>
            <a:r>
              <a:rPr lang="en-IN" sz="1800" dirty="0">
                <a:effectLst/>
                <a:latin typeface="Aptos" panose="020B0004020202020204" pitchFamily="34" charset="0"/>
                <a:ea typeface="Aptos" panose="020B0004020202020204" pitchFamily="34" charset="0"/>
                <a:cs typeface="Times New Roman" panose="02020603050405020304" pitchFamily="18" charset="0"/>
              </a:rPr>
              <a:t>Yeah.</a:t>
            </a:r>
          </a:p>
          <a:p>
            <a:pPr>
              <a:lnSpc>
                <a:spcPct val="107000"/>
              </a:lnSpc>
              <a:spcAft>
                <a:spcPts val="800"/>
              </a:spcAft>
              <a:tabLst>
                <a:tab pos="5731510" algn="r"/>
              </a:tabLst>
            </a:pPr>
            <a:r>
              <a:rPr lang="en-IN" sz="1800" dirty="0">
                <a:effectLst/>
                <a:latin typeface="Aptos" panose="020B0004020202020204" pitchFamily="34" charset="0"/>
                <a:ea typeface="Aptos" panose="020B0004020202020204" pitchFamily="34" charset="0"/>
                <a:cs typeface="Times New Roman" panose="02020603050405020304" pitchFamily="18" charset="0"/>
              </a:rPr>
              <a:t>So the first question we often get asked is can every aunt can every user ask the same question and how do we get it so that only certain users can see or find that information about certain documents.</a:t>
            </a:r>
          </a:p>
          <a:p>
            <a:pPr>
              <a:lnSpc>
                <a:spcPct val="107000"/>
              </a:lnSpc>
              <a:spcAft>
                <a:spcPts val="800"/>
              </a:spcAft>
              <a:tabLst>
                <a:tab pos="5731510" algn="r"/>
              </a:tabLst>
            </a:pPr>
            <a:r>
              <a:rPr lang="en-IN" sz="1800" dirty="0">
                <a:effectLst/>
                <a:latin typeface="Aptos" panose="020B0004020202020204" pitchFamily="34" charset="0"/>
                <a:ea typeface="Aptos" panose="020B0004020202020204" pitchFamily="34" charset="0"/>
                <a:cs typeface="Times New Roman" panose="02020603050405020304" pitchFamily="18" charset="0"/>
              </a:rPr>
              <a:t>And because we're using rag instead of fine tuning or like looking at public information, then you can use the filter part which I mentioned earlier to you know only look at certain indexes or only look at certain documents.</a:t>
            </a:r>
          </a:p>
          <a:p>
            <a:pPr>
              <a:lnSpc>
                <a:spcPct val="107000"/>
              </a:lnSpc>
              <a:spcAft>
                <a:spcPts val="800"/>
              </a:spcAft>
              <a:tabLst>
                <a:tab pos="5731510" algn="r"/>
              </a:tabLst>
            </a:pPr>
            <a:r>
              <a:rPr lang="en-IN" sz="1800" dirty="0">
                <a:effectLst/>
                <a:latin typeface="Aptos" panose="020B0004020202020204" pitchFamily="34" charset="0"/>
                <a:ea typeface="Aptos" panose="020B0004020202020204" pitchFamily="34" charset="0"/>
                <a:cs typeface="Times New Roman" panose="02020603050405020304" pitchFamily="18" charset="0"/>
              </a:rPr>
              <a:t>So if you're processing documents and indexing them for </a:t>
            </a:r>
            <a:r>
              <a:rPr lang="en-IN" sz="1800" dirty="0" err="1">
                <a:effectLst/>
                <a:latin typeface="Aptos" panose="020B0004020202020204" pitchFamily="34" charset="0"/>
                <a:ea typeface="Aptos" panose="020B0004020202020204" pitchFamily="34" charset="0"/>
                <a:cs typeface="Times New Roman" panose="02020603050405020304" pitchFamily="18" charset="0"/>
              </a:rPr>
              <a:t>for</a:t>
            </a:r>
            <a:r>
              <a:rPr lang="en-IN" sz="1800" dirty="0">
                <a:effectLst/>
                <a:latin typeface="Aptos" panose="020B0004020202020204" pitchFamily="34" charset="0"/>
                <a:ea typeface="Aptos" panose="020B0004020202020204" pitchFamily="34" charset="0"/>
                <a:cs typeface="Times New Roman" panose="02020603050405020304" pitchFamily="18" charset="0"/>
              </a:rPr>
              <a:t> RAG, then you want to attach metadata about, you know which user group can see this.</a:t>
            </a:r>
          </a:p>
          <a:p>
            <a:pPr>
              <a:lnSpc>
                <a:spcPct val="107000"/>
              </a:lnSpc>
              <a:spcAft>
                <a:spcPts val="800"/>
              </a:spcAft>
              <a:tabLst>
                <a:tab pos="5731510" algn="r"/>
              </a:tabLst>
            </a:pPr>
            <a:r>
              <a:rPr lang="en-IN" sz="1800" dirty="0">
                <a:effectLst/>
                <a:latin typeface="Aptos" panose="020B0004020202020204" pitchFamily="34" charset="0"/>
                <a:ea typeface="Aptos" panose="020B0004020202020204" pitchFamily="34" charset="0"/>
                <a:cs typeface="Times New Roman" panose="02020603050405020304" pitchFamily="18" charset="0"/>
              </a:rPr>
              <a:t>How confidential this is this document and these are fields and the database.</a:t>
            </a:r>
          </a:p>
          <a:p>
            <a:pPr>
              <a:lnSpc>
                <a:spcPct val="107000"/>
              </a:lnSpc>
              <a:spcAft>
                <a:spcPts val="800"/>
              </a:spcAft>
              <a:tabLst>
                <a:tab pos="5731510" algn="r"/>
              </a:tabLst>
            </a:pPr>
            <a:r>
              <a:rPr lang="en-IN" sz="1800" dirty="0">
                <a:effectLst/>
                <a:latin typeface="Aptos" panose="020B0004020202020204" pitchFamily="34" charset="0"/>
                <a:ea typeface="Aptos" panose="020B0004020202020204" pitchFamily="34" charset="0"/>
                <a:cs typeface="Times New Roman" panose="02020603050405020304" pitchFamily="18" charset="0"/>
              </a:rPr>
              <a:t>So when you're doing the Search, whether that's what AI search or a different Vector Search, you want to filter out only the documents, only the best of information that that user should see first, and we've got a demo of this at that link, AKA Ms Slash </a:t>
            </a:r>
            <a:r>
              <a:rPr lang="en-IN" sz="1800" dirty="0" err="1">
                <a:effectLst/>
                <a:latin typeface="Aptos" panose="020B0004020202020204" pitchFamily="34" charset="0"/>
                <a:ea typeface="Aptos" panose="020B0004020202020204" pitchFamily="34" charset="0"/>
                <a:cs typeface="Times New Roman" panose="02020603050405020304" pitchFamily="18" charset="0"/>
              </a:rPr>
              <a:t>ragchat</a:t>
            </a:r>
            <a:r>
              <a:rPr lang="en-IN" sz="1800" dirty="0">
                <a:effectLst/>
                <a:latin typeface="Aptos" panose="020B0004020202020204" pitchFamily="34" charset="0"/>
                <a:ea typeface="Aptos" panose="020B0004020202020204" pitchFamily="34" charset="0"/>
                <a:cs typeface="Times New Roman" panose="02020603050405020304" pitchFamily="18" charset="0"/>
              </a:rPr>
              <a:t> Slash ACL where we take some additional claims from </a:t>
            </a:r>
            <a:r>
              <a:rPr lang="en-IN" sz="1800" dirty="0" err="1">
                <a:effectLst/>
                <a:latin typeface="Aptos" panose="020B0004020202020204" pitchFamily="34" charset="0"/>
                <a:ea typeface="Aptos" panose="020B0004020202020204" pitchFamily="34" charset="0"/>
                <a:cs typeface="Times New Roman" panose="02020603050405020304" pitchFamily="18" charset="0"/>
              </a:rPr>
              <a:t>entra</a:t>
            </a:r>
            <a:r>
              <a:rPr lang="en-IN" sz="1800" dirty="0">
                <a:effectLst/>
                <a:latin typeface="Aptos" panose="020B0004020202020204" pitchFamily="34" charset="0"/>
                <a:ea typeface="Aptos" panose="020B0004020202020204" pitchFamily="34" charset="0"/>
                <a:cs typeface="Times New Roman" panose="02020603050405020304" pitchFamily="18" charset="0"/>
              </a:rPr>
              <a:t> ID.</a:t>
            </a:r>
          </a:p>
          <a:p>
            <a:pPr>
              <a:lnSpc>
                <a:spcPct val="107000"/>
              </a:lnSpc>
              <a:spcAft>
                <a:spcPts val="800"/>
              </a:spcAft>
              <a:tabLst>
                <a:tab pos="5731510" algn="r"/>
              </a:tabLst>
            </a:pPr>
            <a:r>
              <a:rPr lang="en-IN" sz="1800" dirty="0">
                <a:effectLst/>
                <a:latin typeface="Aptos" panose="020B0004020202020204" pitchFamily="34" charset="0"/>
                <a:ea typeface="Aptos" panose="020B0004020202020204" pitchFamily="34" charset="0"/>
                <a:cs typeface="Times New Roman" panose="02020603050405020304" pitchFamily="18" charset="0"/>
              </a:rPr>
              <a:t>So once the user logs into the site and we have some additional claims and then include those as a filter.</a:t>
            </a:r>
          </a:p>
          <a:p>
            <a:pPr>
              <a:lnSpc>
                <a:spcPct val="107000"/>
              </a:lnSpc>
              <a:spcAft>
                <a:spcPts val="800"/>
              </a:spcAft>
              <a:tabLst>
                <a:tab pos="5731510" algn="r"/>
              </a:tabLst>
            </a:pPr>
            <a:r>
              <a:rPr lang="en-IN" sz="1800" dirty="0">
                <a:effectLst/>
                <a:latin typeface="Aptos" panose="020B0004020202020204" pitchFamily="34" charset="0"/>
                <a:ea typeface="Aptos" panose="020B0004020202020204" pitchFamily="34" charset="0"/>
                <a:cs typeface="Times New Roman" panose="02020603050405020304" pitchFamily="18" charset="0"/>
              </a:rPr>
              <a:t>So an AI search you say, OK, filter out only things which this particular user can see.</a:t>
            </a:r>
          </a:p>
          <a:p>
            <a:pPr>
              <a:lnSpc>
                <a:spcPct val="107000"/>
              </a:lnSpc>
              <a:spcAft>
                <a:spcPts val="800"/>
              </a:spcAft>
              <a:tabLst>
                <a:tab pos="5731510" algn="r"/>
              </a:tabLst>
            </a:pPr>
            <a:r>
              <a:rPr lang="en-IN" sz="1800" dirty="0">
                <a:effectLst/>
                <a:latin typeface="Aptos" panose="020B0004020202020204" pitchFamily="34" charset="0"/>
                <a:ea typeface="Aptos" panose="020B0004020202020204" pitchFamily="34" charset="0"/>
                <a:cs typeface="Times New Roman" panose="02020603050405020304" pitchFamily="18" charset="0"/>
              </a:rPr>
              <a:t>All this particular OU can see or whatever it is in the directory.</a:t>
            </a:r>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9/19/2024 1:23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2701938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987537-AA70-229D-ECD9-8CEAC41B6EE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78EB161-895F-D17B-892B-B7C52376DC7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875A757-8AE6-66AD-2DB7-543111678733}"/>
              </a:ext>
            </a:extLst>
          </p:cNvPr>
          <p:cNvSpPr>
            <a:spLocks noGrp="1"/>
          </p:cNvSpPr>
          <p:nvPr>
            <p:ph type="body" idx="1"/>
          </p:nvPr>
        </p:nvSpPr>
        <p:spPr/>
        <p:txBody>
          <a:bodyPr/>
          <a:lstStyle/>
          <a:p>
            <a:r>
              <a:rPr lang="en-US" dirty="0"/>
              <a:t>Another way to ensure internal access is to deploy it to a virtual network, with all the services available via private endpoints, and access only from inside the virtual network.</a:t>
            </a:r>
          </a:p>
          <a:p>
            <a:endParaRPr lang="en-US" dirty="0"/>
          </a:p>
          <a:p>
            <a:pPr>
              <a:lnSpc>
                <a:spcPct val="107000"/>
              </a:lnSpc>
              <a:spcAft>
                <a:spcPts val="800"/>
              </a:spcAft>
              <a:tabLst>
                <a:tab pos="5731510" algn="r"/>
              </a:tabLst>
            </a:pPr>
            <a:r>
              <a:rPr lang="en-IN" sz="1800" dirty="0">
                <a:effectLst/>
                <a:latin typeface="Aptos" panose="020B0004020202020204" pitchFamily="34" charset="0"/>
                <a:ea typeface="Aptos" panose="020B0004020202020204" pitchFamily="34" charset="0"/>
                <a:cs typeface="Times New Roman" panose="02020603050405020304" pitchFamily="18" charset="0"/>
              </a:rPr>
              <a:t>Uh, you can also deploy all of this in virtual networks in Azure, and there's a version of their demo completely isolated from the Internet.</a:t>
            </a:r>
          </a:p>
          <a:p>
            <a:pPr>
              <a:lnSpc>
                <a:spcPct val="107000"/>
              </a:lnSpc>
              <a:spcAft>
                <a:spcPts val="800"/>
              </a:spcAft>
              <a:tabLst>
                <a:tab pos="5731510" algn="r"/>
              </a:tabLst>
            </a:pPr>
            <a:r>
              <a:rPr lang="en-IN" sz="1800" dirty="0">
                <a:effectLst/>
                <a:latin typeface="Aptos" panose="020B0004020202020204" pitchFamily="34" charset="0"/>
                <a:ea typeface="Aptos" panose="020B0004020202020204" pitchFamily="34" charset="0"/>
                <a:cs typeface="Times New Roman" panose="02020603050405020304" pitchFamily="18" charset="0"/>
              </a:rPr>
              <a:t>So if the data sources and the cognitive services and all the back end stuff needs to be offline and only accessible via VPNs or site to site, then you can do that as well.</a:t>
            </a:r>
          </a:p>
          <a:p>
            <a:endParaRPr lang="en-US" dirty="0"/>
          </a:p>
        </p:txBody>
      </p:sp>
      <p:sp>
        <p:nvSpPr>
          <p:cNvPr id="4" name="Header Placeholder 3">
            <a:extLst>
              <a:ext uri="{FF2B5EF4-FFF2-40B4-BE49-F238E27FC236}">
                <a16:creationId xmlns:a16="http://schemas.microsoft.com/office/drawing/2014/main" id="{F16C12A0-BAEF-2369-CAE8-BBF3BEE95F65}"/>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CE378B0A-BCA3-14FE-65E8-75304CD5111E}"/>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21078C76-44BC-6CD8-EB67-55A93AFD21E2}"/>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9/19/2024 1:23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68C3A93E-5473-EA7A-FAF7-EBC7084F472B}"/>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0952154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tabLst>
                <a:tab pos="5731510" algn="r"/>
              </a:tabLst>
            </a:pPr>
            <a:r>
              <a:rPr lang="en-IN" sz="1200" dirty="0">
                <a:effectLst/>
                <a:latin typeface="Aptos" panose="020B0004020202020204" pitchFamily="34" charset="0"/>
                <a:ea typeface="Aptos" panose="020B0004020202020204" pitchFamily="34" charset="0"/>
                <a:cs typeface="Times New Roman" panose="02020603050405020304" pitchFamily="18" charset="0"/>
              </a:rPr>
              <a:t>Umm, so lot of information.</a:t>
            </a:r>
          </a:p>
          <a:p>
            <a:pPr>
              <a:lnSpc>
                <a:spcPct val="107000"/>
              </a:lnSpc>
              <a:spcAft>
                <a:spcPts val="800"/>
              </a:spcAft>
              <a:tabLst>
                <a:tab pos="5731510" algn="r"/>
              </a:tabLst>
            </a:pPr>
            <a:r>
              <a:rPr lang="en-IN" sz="1200" dirty="0">
                <a:effectLst/>
                <a:latin typeface="Aptos" panose="020B0004020202020204" pitchFamily="34" charset="0"/>
                <a:ea typeface="Aptos" panose="020B0004020202020204" pitchFamily="34" charset="0"/>
                <a:cs typeface="Times New Roman" panose="02020603050405020304" pitchFamily="18" charset="0"/>
              </a:rPr>
              <a:t>Uh, a lot of links as well, and but where we send this be really effective is and like public government data, which wasn't mined by GPT in the 1st place.</a:t>
            </a:r>
          </a:p>
          <a:p>
            <a:pPr>
              <a:lnSpc>
                <a:spcPct val="107000"/>
              </a:lnSpc>
              <a:spcAft>
                <a:spcPts val="800"/>
              </a:spcAft>
              <a:tabLst>
                <a:tab pos="5731510" algn="r"/>
              </a:tabLst>
            </a:pPr>
            <a:r>
              <a:rPr lang="en-IN" sz="1200" dirty="0">
                <a:effectLst/>
                <a:latin typeface="Aptos" panose="020B0004020202020204" pitchFamily="34" charset="0"/>
                <a:ea typeface="Aptos" panose="020B0004020202020204" pitchFamily="34" charset="0"/>
                <a:cs typeface="Times New Roman" panose="02020603050405020304" pitchFamily="18" charset="0"/>
              </a:rPr>
              <a:t>So here in Australia, like building standards, building codes and like a government policy, stuff like that is really, really effective at giving you relevant results and internal documents, company meetings, presentations, documentation about products.</a:t>
            </a:r>
          </a:p>
          <a:p>
            <a:pPr>
              <a:lnSpc>
                <a:spcPct val="107000"/>
              </a:lnSpc>
              <a:spcAft>
                <a:spcPts val="800"/>
              </a:spcAft>
              <a:tabLst>
                <a:tab pos="5731510" algn="r"/>
              </a:tabLst>
            </a:pPr>
            <a:r>
              <a:rPr lang="en-IN" sz="1200" dirty="0">
                <a:effectLst/>
                <a:latin typeface="Aptos" panose="020B0004020202020204" pitchFamily="34" charset="0"/>
                <a:ea typeface="Aptos" panose="020B0004020202020204" pitchFamily="34" charset="0"/>
                <a:cs typeface="Times New Roman" panose="02020603050405020304" pitchFamily="18" charset="0"/>
              </a:rPr>
              <a:t>Maybe there's internal like customer support request transcript, stuff like that.</a:t>
            </a:r>
          </a:p>
          <a:p>
            <a:pPr>
              <a:lnSpc>
                <a:spcPct val="107000"/>
              </a:lnSpc>
              <a:spcAft>
                <a:spcPts val="800"/>
              </a:spcAft>
              <a:tabLst>
                <a:tab pos="5731510" algn="r"/>
              </a:tabLst>
            </a:pPr>
            <a:r>
              <a:rPr lang="en-IN" sz="1200" dirty="0">
                <a:effectLst/>
                <a:latin typeface="Aptos" panose="020B0004020202020204" pitchFamily="34" charset="0"/>
                <a:ea typeface="Aptos" panose="020B0004020202020204" pitchFamily="34" charset="0"/>
                <a:cs typeface="Times New Roman" panose="02020603050405020304" pitchFamily="18" charset="0"/>
              </a:rPr>
              <a:t>Technical documentation.</a:t>
            </a:r>
          </a:p>
          <a:p>
            <a:pPr>
              <a:lnSpc>
                <a:spcPct val="107000"/>
              </a:lnSpc>
              <a:spcAft>
                <a:spcPts val="800"/>
              </a:spcAft>
              <a:tabLst>
                <a:tab pos="5731510" algn="r"/>
              </a:tabLst>
            </a:pPr>
            <a:r>
              <a:rPr lang="en-IN" sz="1200" dirty="0">
                <a:effectLst/>
                <a:latin typeface="Aptos" panose="020B0004020202020204" pitchFamily="34" charset="0"/>
                <a:ea typeface="Aptos" panose="020B0004020202020204" pitchFamily="34" charset="0"/>
                <a:cs typeface="Times New Roman" panose="02020603050405020304" pitchFamily="18" charset="0"/>
              </a:rPr>
              <a:t>This is excellent for.</a:t>
            </a:r>
          </a:p>
          <a:p>
            <a:pPr>
              <a:lnSpc>
                <a:spcPct val="107000"/>
              </a:lnSpc>
              <a:spcAft>
                <a:spcPts val="800"/>
              </a:spcAft>
              <a:tabLst>
                <a:tab pos="5731510" algn="r"/>
              </a:tabLst>
            </a:pPr>
            <a:r>
              <a:rPr lang="en-IN" sz="1200" dirty="0">
                <a:effectLst/>
                <a:latin typeface="Aptos" panose="020B0004020202020204" pitchFamily="34" charset="0"/>
                <a:ea typeface="Aptos" panose="020B0004020202020204" pitchFamily="34" charset="0"/>
                <a:cs typeface="Times New Roman" panose="02020603050405020304" pitchFamily="18" charset="0"/>
              </a:rPr>
              <a:t>So if a company has got like huge legacies of like PDF documents and they want to use an AI like this to give them a better capability to answer the questions or even like be one of the first responses in a particular issue tracker, you can use that and </a:t>
            </a:r>
            <a:r>
              <a:rPr lang="en-IN" sz="1200" dirty="0" err="1">
                <a:effectLst/>
                <a:latin typeface="Aptos" panose="020B0004020202020204" pitchFamily="34" charset="0"/>
                <a:ea typeface="Aptos" panose="020B0004020202020204" pitchFamily="34" charset="0"/>
                <a:cs typeface="Times New Roman" panose="02020603050405020304" pitchFamily="18" charset="0"/>
              </a:rPr>
              <a:t>and</a:t>
            </a:r>
            <a:r>
              <a:rPr lang="en-IN" sz="1200" dirty="0">
                <a:effectLst/>
                <a:latin typeface="Aptos" panose="020B0004020202020204" pitchFamily="34" charset="0"/>
                <a:ea typeface="Aptos" panose="020B0004020202020204" pitchFamily="34" charset="0"/>
                <a:cs typeface="Times New Roman" panose="02020603050405020304" pitchFamily="18" charset="0"/>
              </a:rPr>
              <a:t> product manuals as well.</a:t>
            </a:r>
          </a:p>
          <a:p>
            <a:pPr>
              <a:lnSpc>
                <a:spcPct val="107000"/>
              </a:lnSpc>
              <a:spcAft>
                <a:spcPts val="800"/>
              </a:spcAft>
              <a:tabLst>
                <a:tab pos="5731510" algn="r"/>
              </a:tabLst>
            </a:pPr>
            <a:r>
              <a:rPr lang="en-IN" sz="1200" dirty="0">
                <a:effectLst/>
                <a:latin typeface="Aptos" panose="020B0004020202020204" pitchFamily="34" charset="0"/>
                <a:ea typeface="Aptos" panose="020B0004020202020204" pitchFamily="34" charset="0"/>
                <a:cs typeface="Times New Roman" panose="02020603050405020304" pitchFamily="18" charset="0"/>
              </a:rPr>
              <a:t>It's really, really effective.</a:t>
            </a:r>
          </a:p>
          <a:p>
            <a:pPr>
              <a:lnSpc>
                <a:spcPct val="107000"/>
              </a:lnSpc>
              <a:spcAft>
                <a:spcPts val="800"/>
              </a:spcAft>
              <a:tabLst>
                <a:tab pos="5731510" algn="r"/>
              </a:tabLst>
            </a:pPr>
            <a:r>
              <a:rPr lang="en-IN" sz="1200" dirty="0">
                <a:effectLst/>
                <a:latin typeface="Aptos" panose="020B0004020202020204" pitchFamily="34" charset="0"/>
                <a:ea typeface="Aptos" panose="020B0004020202020204" pitchFamily="34" charset="0"/>
                <a:cs typeface="Times New Roman" panose="02020603050405020304" pitchFamily="18" charset="0"/>
              </a:rPr>
              <a:t>So the next steps I'd recommend is to learn a bit more about AI Search and look at the RAG relevance and evaluation tooling that we've got available.</a:t>
            </a:r>
          </a:p>
          <a:p>
            <a:pPr>
              <a:lnSpc>
                <a:spcPct val="107000"/>
              </a:lnSpc>
              <a:spcAft>
                <a:spcPts val="800"/>
              </a:spcAft>
              <a:tabLst>
                <a:tab pos="5731510" algn="r"/>
              </a:tabLst>
            </a:pPr>
            <a:r>
              <a:rPr lang="en-IN" sz="1200" dirty="0">
                <a:effectLst/>
                <a:latin typeface="Aptos" panose="020B0004020202020204" pitchFamily="34" charset="0"/>
                <a:ea typeface="Aptos" panose="020B0004020202020204" pitchFamily="34" charset="0"/>
                <a:cs typeface="Times New Roman" panose="02020603050405020304" pitchFamily="18" charset="0"/>
              </a:rPr>
              <a:t>The app that I showed you is available at that link, and that's the Python one.</a:t>
            </a:r>
          </a:p>
          <a:p>
            <a:pPr>
              <a:lnSpc>
                <a:spcPct val="107000"/>
              </a:lnSpc>
              <a:spcAft>
                <a:spcPts val="800"/>
              </a:spcAft>
              <a:tabLst>
                <a:tab pos="5731510" algn="r"/>
              </a:tabLst>
            </a:pPr>
            <a:r>
              <a:rPr lang="en-IN" sz="1200" dirty="0">
                <a:effectLst/>
                <a:latin typeface="Aptos" panose="020B0004020202020204" pitchFamily="34" charset="0"/>
                <a:ea typeface="Aptos" panose="020B0004020202020204" pitchFamily="34" charset="0"/>
                <a:cs typeface="Times New Roman" panose="02020603050405020304" pitchFamily="18" charset="0"/>
              </a:rPr>
              <a:t>There's another version of that in.net Java and JavaScript, and also if you want to check out AI Studio, you can see what you can do with RAG development as well.</a:t>
            </a:r>
          </a:p>
          <a:p>
            <a:endParaRPr lang="en-IN" dirty="0"/>
          </a:p>
        </p:txBody>
      </p:sp>
      <p:sp>
        <p:nvSpPr>
          <p:cNvPr id="4" name="Slide Number Placeholder 3"/>
          <p:cNvSpPr>
            <a:spLocks noGrp="1"/>
          </p:cNvSpPr>
          <p:nvPr>
            <p:ph type="sldNum" sz="quarter" idx="5"/>
          </p:nvPr>
        </p:nvSpPr>
        <p:spPr/>
        <p:txBody>
          <a:bodyPr/>
          <a:lstStyle/>
          <a:p>
            <a:fld id="{72670EEC-715B-2744-AE42-AA068CE00492}" type="slidenum">
              <a:rPr lang="en-US" smtClean="0"/>
              <a:t>59</a:t>
            </a:fld>
            <a:endParaRPr lang="en-US" dirty="0"/>
          </a:p>
        </p:txBody>
      </p:sp>
    </p:spTree>
    <p:extLst>
      <p:ext uri="{BB962C8B-B14F-4D97-AF65-F5344CB8AC3E}">
        <p14:creationId xmlns:p14="http://schemas.microsoft.com/office/powerpoint/2010/main" val="414458193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IN" sz="1800" dirty="0">
                <a:effectLst/>
                <a:latin typeface="Aptos" panose="020B0004020202020204" pitchFamily="34" charset="0"/>
                <a:ea typeface="Aptos" panose="020B0004020202020204" pitchFamily="34" charset="0"/>
                <a:cs typeface="Times New Roman" panose="02020603050405020304" pitchFamily="18" charset="0"/>
              </a:rPr>
              <a:t>on um some additional resources that uh available to you that QR code goes to</a:t>
            </a:r>
          </a:p>
          <a:p>
            <a:pPr>
              <a:lnSpc>
                <a:spcPct val="107000"/>
              </a:lnSpc>
              <a:spcAft>
                <a:spcPts val="800"/>
              </a:spcAft>
            </a:pPr>
            <a:r>
              <a:rPr lang="en-IN" sz="1800" dirty="0">
                <a:effectLst/>
                <a:latin typeface="Aptos" panose="020B0004020202020204" pitchFamily="34" charset="0"/>
                <a:ea typeface="Aptos" panose="020B0004020202020204" pitchFamily="34" charset="0"/>
                <a:cs typeface="Times New Roman" panose="02020603050405020304" pitchFamily="18" charset="0"/>
              </a:rPr>
              <a:t>the source code for this demo um so that is using Cosmos DB with a vector index</a:t>
            </a:r>
          </a:p>
          <a:p>
            <a:pPr>
              <a:lnSpc>
                <a:spcPct val="107000"/>
              </a:lnSpc>
              <a:spcAft>
                <a:spcPts val="800"/>
              </a:spcAft>
            </a:pPr>
            <a:r>
              <a:rPr lang="en-IN" sz="1800" dirty="0">
                <a:effectLst/>
                <a:latin typeface="Aptos" panose="020B0004020202020204" pitchFamily="34" charset="0"/>
                <a:ea typeface="Aptos" panose="020B0004020202020204" pitchFamily="34" charset="0"/>
                <a:cs typeface="Times New Roman" panose="02020603050405020304" pitchFamily="18" charset="0"/>
              </a:rPr>
              <a:t>um I've got some um the images in there the products the descriptions the test</a:t>
            </a:r>
          </a:p>
          <a:p>
            <a:pPr>
              <a:lnSpc>
                <a:spcPct val="107000"/>
              </a:lnSpc>
              <a:spcAft>
                <a:spcPts val="800"/>
              </a:spcAft>
            </a:pPr>
            <a:r>
              <a:rPr lang="en-IN" sz="1800" dirty="0">
                <a:effectLst/>
                <a:latin typeface="Aptos" panose="020B0004020202020204" pitchFamily="34" charset="0"/>
                <a:ea typeface="Aptos" panose="020B0004020202020204" pitchFamily="34" charset="0"/>
                <a:cs typeface="Times New Roman" panose="02020603050405020304" pitchFamily="18" charset="0"/>
              </a:rPr>
              <a:t>pictures all of that is open source so you feel free to copy it reuse it whatever you like um and the source code</a:t>
            </a:r>
          </a:p>
          <a:p>
            <a:pPr>
              <a:lnSpc>
                <a:spcPct val="107000"/>
              </a:lnSpc>
              <a:spcAft>
                <a:spcPts val="800"/>
              </a:spcAft>
            </a:pPr>
            <a:r>
              <a:rPr lang="en-IN" sz="1800" dirty="0">
                <a:effectLst/>
                <a:latin typeface="Aptos" panose="020B0004020202020204" pitchFamily="34" charset="0"/>
                <a:ea typeface="Aptos" panose="020B0004020202020204" pitchFamily="34" charset="0"/>
                <a:cs typeface="Times New Roman" panose="02020603050405020304" pitchFamily="18" charset="0"/>
              </a:rPr>
              <a:t>for the uh the Azure function as well is in there but just kind of have a look at the prompt and what I've done with the</a:t>
            </a:r>
          </a:p>
          <a:p>
            <a:pPr>
              <a:lnSpc>
                <a:spcPct val="107000"/>
              </a:lnSpc>
              <a:spcAft>
                <a:spcPts val="800"/>
              </a:spcAft>
            </a:pPr>
            <a:r>
              <a:rPr lang="en-IN" sz="1800" dirty="0">
                <a:effectLst/>
                <a:latin typeface="Aptos" panose="020B0004020202020204" pitchFamily="34" charset="0"/>
                <a:ea typeface="Aptos" panose="020B0004020202020204" pitchFamily="34" charset="0"/>
                <a:cs typeface="Times New Roman" panose="02020603050405020304" pitchFamily="18" charset="0"/>
              </a:rPr>
              <a:t>the prompt to kind of get a steer on how that works I recommend using the </a:t>
            </a:r>
            <a:r>
              <a:rPr lang="en-IN" sz="1800" dirty="0" err="1">
                <a:effectLst/>
                <a:latin typeface="Aptos" panose="020B0004020202020204" pitchFamily="34" charset="0"/>
                <a:ea typeface="Aptos" panose="020B0004020202020204" pitchFamily="34" charset="0"/>
                <a:cs typeface="Times New Roman" panose="02020603050405020304" pitchFamily="18" charset="0"/>
              </a:rPr>
              <a:t>the</a:t>
            </a:r>
            <a:r>
              <a:rPr lang="en-IN" sz="1800" dirty="0">
                <a:effectLst/>
                <a:latin typeface="Aptos" panose="020B0004020202020204" pitchFamily="34" charset="0"/>
                <a:ea typeface="Aptos" panose="020B0004020202020204" pitchFamily="34" charset="0"/>
                <a:cs typeface="Times New Roman" panose="02020603050405020304" pitchFamily="18" charset="0"/>
              </a:rPr>
              <a:t> playground as a way of kind of building</a:t>
            </a:r>
          </a:p>
          <a:p>
            <a:pPr>
              <a:lnSpc>
                <a:spcPct val="107000"/>
              </a:lnSpc>
              <a:spcAft>
                <a:spcPts val="800"/>
              </a:spcAft>
            </a:pPr>
            <a:r>
              <a:rPr lang="en-IN" sz="1800" dirty="0">
                <a:effectLst/>
                <a:latin typeface="Aptos" panose="020B0004020202020204" pitchFamily="34" charset="0"/>
                <a:ea typeface="Aptos" panose="020B0004020202020204" pitchFamily="34" charset="0"/>
                <a:cs typeface="Times New Roman" panose="02020603050405020304" pitchFamily="18" charset="0"/>
              </a:rPr>
              <a:t>up how you want to do this type of capability uh um and then if you want to</a:t>
            </a:r>
          </a:p>
          <a:p>
            <a:pPr>
              <a:lnSpc>
                <a:spcPct val="107000"/>
              </a:lnSpc>
              <a:spcAft>
                <a:spcPts val="800"/>
              </a:spcAft>
            </a:pPr>
            <a:r>
              <a:rPr lang="en-IN" sz="1800" dirty="0">
                <a:effectLst/>
                <a:latin typeface="Aptos" panose="020B0004020202020204" pitchFamily="34" charset="0"/>
                <a:ea typeface="Aptos" panose="020B0004020202020204" pitchFamily="34" charset="0"/>
                <a:cs typeface="Times New Roman" panose="02020603050405020304" pitchFamily="18" charset="0"/>
              </a:rPr>
              <a:t>learn more about Vector databases we've got some great resources to do that and we've also got more of like a chat</a:t>
            </a:r>
          </a:p>
          <a:p>
            <a:pPr>
              <a:lnSpc>
                <a:spcPct val="107000"/>
              </a:lnSpc>
              <a:spcAft>
                <a:spcPts val="800"/>
              </a:spcAft>
            </a:pPr>
            <a:r>
              <a:rPr lang="en-IN" sz="1800" dirty="0">
                <a:effectLst/>
                <a:latin typeface="Aptos" panose="020B0004020202020204" pitchFamily="34" charset="0"/>
                <a:ea typeface="Aptos" panose="020B0004020202020204" pitchFamily="34" charset="0"/>
                <a:cs typeface="Times New Roman" panose="02020603050405020304" pitchFamily="18" charset="0"/>
              </a:rPr>
              <a:t>application which is a rag interaction uh which you can give like huge amounts of data like and PDFs and stuff like</a:t>
            </a:r>
          </a:p>
          <a:p>
            <a:pPr>
              <a:lnSpc>
                <a:spcPct val="107000"/>
              </a:lnSpc>
              <a:spcAft>
                <a:spcPts val="800"/>
              </a:spcAft>
            </a:pPr>
            <a:r>
              <a:rPr lang="en-IN" sz="1800" dirty="0">
                <a:effectLst/>
                <a:latin typeface="Aptos" panose="020B0004020202020204" pitchFamily="34" charset="0"/>
                <a:ea typeface="Aptos" panose="020B0004020202020204" pitchFamily="34" charset="0"/>
                <a:cs typeface="Times New Roman" panose="02020603050405020304" pitchFamily="18" charset="0"/>
              </a:rPr>
              <a:t>that um and then if you want to use AI studio for more uh like rag development</a:t>
            </a:r>
          </a:p>
          <a:p>
            <a:pPr>
              <a:lnSpc>
                <a:spcPct val="107000"/>
              </a:lnSpc>
              <a:spcAft>
                <a:spcPts val="800"/>
              </a:spcAft>
            </a:pPr>
            <a:r>
              <a:rPr lang="en-IN" sz="1800" dirty="0">
                <a:effectLst/>
                <a:latin typeface="Aptos" panose="020B0004020202020204" pitchFamily="34" charset="0"/>
                <a:ea typeface="Aptos" panose="020B0004020202020204" pitchFamily="34" charset="0"/>
                <a:cs typeface="Times New Roman" panose="02020603050405020304" pitchFamily="18" charset="0"/>
              </a:rPr>
              <a:t>as well then that's another capability to </a:t>
            </a:r>
            <a:r>
              <a:rPr lang="en-IN" sz="1800" dirty="0" err="1">
                <a:effectLst/>
                <a:latin typeface="Aptos" panose="020B0004020202020204" pitchFamily="34" charset="0"/>
                <a:ea typeface="Aptos" panose="020B0004020202020204" pitchFamily="34" charset="0"/>
                <a:cs typeface="Times New Roman" panose="02020603050405020304" pitchFamily="18" charset="0"/>
              </a:rPr>
              <a:t>to</a:t>
            </a:r>
            <a:r>
              <a:rPr lang="en-IN" sz="1800" dirty="0">
                <a:effectLst/>
                <a:latin typeface="Aptos" panose="020B0004020202020204" pitchFamily="34" charset="0"/>
                <a:ea typeface="Aptos" panose="020B0004020202020204" pitchFamily="34" charset="0"/>
                <a:cs typeface="Times New Roman" panose="02020603050405020304" pitchFamily="18" charset="0"/>
              </a:rPr>
              <a:t> use so yeah thank you very much for your time hopefully you've learned</a:t>
            </a:r>
          </a:p>
          <a:p>
            <a:pPr>
              <a:lnSpc>
                <a:spcPct val="107000"/>
              </a:lnSpc>
              <a:spcAft>
                <a:spcPts val="800"/>
              </a:spcAft>
            </a:pPr>
            <a:r>
              <a:rPr lang="en-IN" sz="1800" dirty="0">
                <a:effectLst/>
                <a:latin typeface="Aptos" panose="020B0004020202020204" pitchFamily="34" charset="0"/>
                <a:ea typeface="Aptos" panose="020B0004020202020204" pitchFamily="34" charset="0"/>
                <a:cs typeface="Times New Roman" panose="02020603050405020304" pitchFamily="18" charset="0"/>
              </a:rPr>
              <a:t>something new today and you've seen how AI can be used for </a:t>
            </a:r>
            <a:r>
              <a:rPr lang="en-IN" sz="1800" dirty="0" err="1">
                <a:effectLst/>
                <a:latin typeface="Aptos" panose="020B0004020202020204" pitchFamily="34" charset="0"/>
                <a:ea typeface="Aptos" panose="020B0004020202020204" pitchFamily="34" charset="0"/>
                <a:cs typeface="Times New Roman" panose="02020603050405020304" pitchFamily="18" charset="0"/>
              </a:rPr>
              <a:t>for</a:t>
            </a:r>
            <a:r>
              <a:rPr lang="en-IN" sz="1800" dirty="0">
                <a:effectLst/>
                <a:latin typeface="Aptos" panose="020B0004020202020204" pitchFamily="34" charset="0"/>
                <a:ea typeface="Aptos" panose="020B0004020202020204" pitchFamily="34" charset="0"/>
                <a:cs typeface="Times New Roman" panose="02020603050405020304" pitchFamily="18" charset="0"/>
              </a:rPr>
              <a:t> not just chat applications um we can actually do a lot</a:t>
            </a:r>
          </a:p>
          <a:p>
            <a:pPr>
              <a:lnSpc>
                <a:spcPct val="107000"/>
              </a:lnSpc>
              <a:spcAft>
                <a:spcPts val="800"/>
              </a:spcAft>
            </a:pPr>
            <a:r>
              <a:rPr lang="en-IN" sz="1800" dirty="0">
                <a:effectLst/>
                <a:latin typeface="Aptos" panose="020B0004020202020204" pitchFamily="34" charset="0"/>
                <a:ea typeface="Aptos" panose="020B0004020202020204" pitchFamily="34" charset="0"/>
                <a:cs typeface="Times New Roman" panose="02020603050405020304" pitchFamily="18" charset="0"/>
              </a:rPr>
              <a:t>more for an existing app and add a whole bunch of capabilities that you probably didn't even think uh were necessarily</a:t>
            </a:r>
          </a:p>
          <a:p>
            <a:pPr>
              <a:lnSpc>
                <a:spcPct val="107000"/>
              </a:lnSpc>
              <a:spcAft>
                <a:spcPts val="800"/>
              </a:spcAft>
            </a:pPr>
            <a:r>
              <a:rPr lang="en-IN" sz="1800" dirty="0">
                <a:effectLst/>
                <a:latin typeface="Aptos" panose="020B0004020202020204" pitchFamily="34" charset="0"/>
                <a:ea typeface="Aptos" panose="020B0004020202020204" pitchFamily="34" charset="0"/>
                <a:cs typeface="Times New Roman" panose="02020603050405020304" pitchFamily="18" charset="0"/>
              </a:rPr>
              <a:t>possible or required like some deep knowledge with AI but it's really just typing uh prompts into a back end thank</a:t>
            </a:r>
          </a:p>
          <a:p>
            <a:pPr>
              <a:lnSpc>
                <a:spcPct val="107000"/>
              </a:lnSpc>
              <a:spcAft>
                <a:spcPts val="800"/>
              </a:spcAft>
            </a:pPr>
            <a:r>
              <a:rPr lang="en-IN" sz="1800" dirty="0">
                <a:effectLst/>
                <a:latin typeface="Aptos" panose="020B0004020202020204" pitchFamily="34" charset="0"/>
                <a:ea typeface="Aptos" panose="020B0004020202020204" pitchFamily="34" charset="0"/>
                <a:cs typeface="Times New Roman" panose="02020603050405020304" pitchFamily="18" charset="0"/>
              </a:rPr>
              <a:t>you very much [Music]</a:t>
            </a:r>
          </a:p>
          <a:p>
            <a:endParaRPr lang="en-IN" dirty="0"/>
          </a:p>
        </p:txBody>
      </p:sp>
      <p:sp>
        <p:nvSpPr>
          <p:cNvPr id="4" name="Slide Number Placeholder 3"/>
          <p:cNvSpPr>
            <a:spLocks noGrp="1"/>
          </p:cNvSpPr>
          <p:nvPr>
            <p:ph type="sldNum" sz="quarter" idx="5"/>
          </p:nvPr>
        </p:nvSpPr>
        <p:spPr/>
        <p:txBody>
          <a:bodyPr/>
          <a:lstStyle/>
          <a:p>
            <a:fld id="{72670EEC-715B-2744-AE42-AA068CE00492}" type="slidenum">
              <a:rPr lang="en-US" smtClean="0"/>
              <a:t>60</a:t>
            </a:fld>
            <a:endParaRPr lang="en-US"/>
          </a:p>
        </p:txBody>
      </p:sp>
    </p:spTree>
    <p:extLst>
      <p:ext uri="{BB962C8B-B14F-4D97-AF65-F5344CB8AC3E}">
        <p14:creationId xmlns:p14="http://schemas.microsoft.com/office/powerpoint/2010/main" val="57512144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AU" b="0" i="0">
                <a:solidFill>
                  <a:srgbClr val="333333"/>
                </a:solidFill>
                <a:effectLst/>
                <a:latin typeface="inherit"/>
              </a:rPr>
              <a:t>Act 1: Do I need an AI?</a:t>
            </a:r>
          </a:p>
          <a:p>
            <a:pPr algn="l"/>
            <a:r>
              <a:rPr lang="en-AU" b="0" i="0">
                <a:solidFill>
                  <a:srgbClr val="333333"/>
                </a:solidFill>
                <a:effectLst/>
                <a:latin typeface="inherit"/>
              </a:rPr>
              <a:t>Presentation</a:t>
            </a:r>
          </a:p>
          <a:p>
            <a:pPr algn="l">
              <a:buFont typeface="Arial" panose="020B0604020202020204" pitchFamily="34" charset="0"/>
              <a:buChar char="•"/>
            </a:pPr>
            <a:r>
              <a:rPr lang="en-AU" b="0" i="0">
                <a:solidFill>
                  <a:srgbClr val="333333"/>
                </a:solidFill>
                <a:effectLst/>
                <a:latin typeface="Open Sans Light" pitchFamily="2" charset="0"/>
              </a:rPr>
              <a:t>Introduction to the speakers</a:t>
            </a:r>
          </a:p>
          <a:p>
            <a:pPr algn="l">
              <a:buFont typeface="Arial" panose="020B0604020202020204" pitchFamily="34" charset="0"/>
              <a:buChar char="•"/>
            </a:pPr>
            <a:r>
              <a:rPr lang="en-AU" b="0" i="0">
                <a:solidFill>
                  <a:srgbClr val="333333"/>
                </a:solidFill>
                <a:effectLst/>
                <a:latin typeface="Open Sans Light" pitchFamily="2" charset="0"/>
              </a:rPr>
              <a:t>When and where can AI add value to your application? Do users want a chat-bot dialog in your website or can AI be used to enrich the experience?</a:t>
            </a:r>
          </a:p>
          <a:p>
            <a:pPr algn="l"/>
            <a:r>
              <a:rPr lang="en-AU" b="0" i="0">
                <a:solidFill>
                  <a:srgbClr val="333333"/>
                </a:solidFill>
                <a:effectLst/>
                <a:latin typeface="inherit"/>
              </a:rPr>
              <a:t>Demo</a:t>
            </a:r>
          </a:p>
          <a:p>
            <a:pPr algn="l">
              <a:buFont typeface="Arial" panose="020B0604020202020204" pitchFamily="34" charset="0"/>
              <a:buChar char="•"/>
            </a:pPr>
            <a:r>
              <a:rPr lang="en-AU" b="0" i="0">
                <a:solidFill>
                  <a:srgbClr val="333333"/>
                </a:solidFill>
                <a:effectLst/>
                <a:latin typeface="Open Sans Light" pitchFamily="2" charset="0"/>
              </a:rPr>
              <a:t>Showing the application we're going to build</a:t>
            </a:r>
          </a:p>
          <a:p>
            <a:pPr algn="l"/>
            <a:r>
              <a:rPr lang="en-AU" b="0" i="0">
                <a:solidFill>
                  <a:srgbClr val="333333"/>
                </a:solidFill>
                <a:effectLst/>
                <a:latin typeface="inherit"/>
              </a:rPr>
              <a:t>Act 2: AI is not just LLMs and GPT</a:t>
            </a:r>
          </a:p>
          <a:p>
            <a:pPr algn="l"/>
            <a:r>
              <a:rPr lang="en-AU" b="0" i="0">
                <a:solidFill>
                  <a:srgbClr val="333333"/>
                </a:solidFill>
                <a:effectLst/>
                <a:latin typeface="inherit"/>
              </a:rPr>
              <a:t>Presentation</a:t>
            </a:r>
          </a:p>
          <a:p>
            <a:pPr algn="l">
              <a:buFont typeface="Arial" panose="020B0604020202020204" pitchFamily="34" charset="0"/>
              <a:buChar char="•"/>
            </a:pPr>
            <a:r>
              <a:rPr lang="en-AU" b="0" i="0">
                <a:solidFill>
                  <a:srgbClr val="333333"/>
                </a:solidFill>
                <a:effectLst/>
                <a:latin typeface="Open Sans Light" pitchFamily="2" charset="0"/>
              </a:rPr>
              <a:t>Types of AI</a:t>
            </a:r>
          </a:p>
          <a:p>
            <a:pPr algn="l">
              <a:buFont typeface="Arial" panose="020B0604020202020204" pitchFamily="34" charset="0"/>
              <a:buChar char="•"/>
            </a:pPr>
            <a:r>
              <a:rPr lang="en-AU" b="0" i="0">
                <a:solidFill>
                  <a:srgbClr val="333333"/>
                </a:solidFill>
                <a:effectLst/>
                <a:latin typeface="Open Sans Light" pitchFamily="2" charset="0"/>
              </a:rPr>
              <a:t>Chat completions, RAG and embeddings - breaking down AI technical terms</a:t>
            </a:r>
          </a:p>
          <a:p>
            <a:pPr algn="l">
              <a:buFont typeface="Arial" panose="020B0604020202020204" pitchFamily="34" charset="0"/>
              <a:buChar char="•"/>
            </a:pPr>
            <a:r>
              <a:rPr lang="en-AU" b="0" i="0">
                <a:solidFill>
                  <a:srgbClr val="333333"/>
                </a:solidFill>
                <a:effectLst/>
                <a:latin typeface="Open Sans Light" pitchFamily="2" charset="0"/>
              </a:rPr>
              <a:t>Text embeddings</a:t>
            </a:r>
          </a:p>
          <a:p>
            <a:pPr algn="l">
              <a:buFont typeface="Arial" panose="020B0604020202020204" pitchFamily="34" charset="0"/>
              <a:buChar char="•"/>
            </a:pPr>
            <a:r>
              <a:rPr lang="en-AU" b="0" i="0">
                <a:solidFill>
                  <a:srgbClr val="333333"/>
                </a:solidFill>
                <a:effectLst/>
                <a:latin typeface="Open Sans Light" pitchFamily="2" charset="0"/>
              </a:rPr>
              <a:t>Use cases for embedding models</a:t>
            </a:r>
          </a:p>
          <a:p>
            <a:pPr algn="l">
              <a:buFont typeface="Arial" panose="020B0604020202020204" pitchFamily="34" charset="0"/>
              <a:buChar char="•"/>
            </a:pPr>
            <a:r>
              <a:rPr lang="en-AU" b="0" i="0">
                <a:solidFill>
                  <a:srgbClr val="333333"/>
                </a:solidFill>
                <a:effectLst/>
                <a:latin typeface="Open Sans Light" pitchFamily="2" charset="0"/>
              </a:rPr>
              <a:t>Multi-modal embeddings- using embedding models for images, video and audio</a:t>
            </a:r>
          </a:p>
          <a:p>
            <a:pPr algn="l">
              <a:buFont typeface="Arial" panose="020B0604020202020204" pitchFamily="34" charset="0"/>
              <a:buChar char="•"/>
            </a:pPr>
            <a:r>
              <a:rPr lang="en-AU" b="0" i="0">
                <a:solidFill>
                  <a:srgbClr val="333333"/>
                </a:solidFill>
                <a:effectLst/>
                <a:latin typeface="Open Sans Light" pitchFamily="2" charset="0"/>
              </a:rPr>
              <a:t>Storing embeddings as vectors</a:t>
            </a:r>
          </a:p>
          <a:p>
            <a:pPr algn="l">
              <a:buFont typeface="Arial" panose="020B0604020202020204" pitchFamily="34" charset="0"/>
              <a:buChar char="•"/>
            </a:pPr>
            <a:r>
              <a:rPr lang="en-AU" b="0" i="0">
                <a:solidFill>
                  <a:srgbClr val="333333"/>
                </a:solidFill>
                <a:effectLst/>
                <a:latin typeface="Open Sans Light" pitchFamily="2" charset="0"/>
              </a:rPr>
              <a:t>Adding a vectorized embeddings to a NoSQL database with Cosmos DB</a:t>
            </a:r>
          </a:p>
          <a:p>
            <a:pPr algn="l">
              <a:buFont typeface="Arial" panose="020B0604020202020204" pitchFamily="34" charset="0"/>
              <a:buChar char="•"/>
            </a:pPr>
            <a:r>
              <a:rPr lang="en-AU" b="0" i="0">
                <a:solidFill>
                  <a:srgbClr val="333333"/>
                </a:solidFill>
                <a:effectLst/>
                <a:latin typeface="Open Sans Light" pitchFamily="2" charset="0"/>
              </a:rPr>
              <a:t>Searching vectors with similarity search</a:t>
            </a:r>
          </a:p>
          <a:p>
            <a:pPr algn="l">
              <a:buFont typeface="Arial" panose="020B0604020202020204" pitchFamily="34" charset="0"/>
              <a:buChar char="•"/>
            </a:pPr>
            <a:r>
              <a:rPr lang="en-AU" b="0" i="0">
                <a:solidFill>
                  <a:srgbClr val="333333"/>
                </a:solidFill>
                <a:effectLst/>
                <a:latin typeface="inherit"/>
              </a:rPr>
              <a:t>Hands-on exercises</a:t>
            </a:r>
          </a:p>
          <a:p>
            <a:pPr algn="l">
              <a:buFont typeface="Arial" panose="020B0604020202020204" pitchFamily="34" charset="0"/>
              <a:buChar char="•"/>
            </a:pPr>
            <a:r>
              <a:rPr lang="en-AU" b="0" i="0">
                <a:solidFill>
                  <a:srgbClr val="333333"/>
                </a:solidFill>
                <a:effectLst/>
                <a:latin typeface="Open Sans Light" pitchFamily="2" charset="0"/>
              </a:rPr>
              <a:t>We will use a </a:t>
            </a:r>
            <a:r>
              <a:rPr lang="en-AU" b="0" i="0" err="1">
                <a:solidFill>
                  <a:srgbClr val="333333"/>
                </a:solidFill>
                <a:effectLst/>
                <a:latin typeface="Open Sans Light" pitchFamily="2" charset="0"/>
              </a:rPr>
              <a:t>Jupyter</a:t>
            </a:r>
            <a:r>
              <a:rPr lang="en-AU" b="0" i="0">
                <a:solidFill>
                  <a:srgbClr val="333333"/>
                </a:solidFill>
                <a:effectLst/>
                <a:latin typeface="Open Sans Light" pitchFamily="2" charset="0"/>
              </a:rPr>
              <a:t> notebook to experiment with embeddings and doing similarity searches</a:t>
            </a:r>
          </a:p>
          <a:p>
            <a:pPr algn="l"/>
            <a:r>
              <a:rPr lang="en-AU" b="0" i="0">
                <a:solidFill>
                  <a:srgbClr val="333333"/>
                </a:solidFill>
                <a:effectLst/>
                <a:latin typeface="inherit"/>
              </a:rPr>
              <a:t>Act 3: Building AI applications in Python</a:t>
            </a:r>
          </a:p>
          <a:p>
            <a:pPr algn="l"/>
            <a:r>
              <a:rPr lang="en-AU" b="0" i="0">
                <a:solidFill>
                  <a:srgbClr val="333333"/>
                </a:solidFill>
                <a:effectLst/>
                <a:latin typeface="Open Sans Light" pitchFamily="2" charset="0"/>
              </a:rPr>
              <a:t>In this section we will take a basic </a:t>
            </a:r>
            <a:r>
              <a:rPr lang="en-AU" b="0" i="0" err="1">
                <a:solidFill>
                  <a:srgbClr val="333333"/>
                </a:solidFill>
                <a:effectLst/>
                <a:latin typeface="Open Sans Light" pitchFamily="2" charset="0"/>
              </a:rPr>
              <a:t>FastAPI</a:t>
            </a:r>
            <a:r>
              <a:rPr lang="en-AU" b="0" i="0">
                <a:solidFill>
                  <a:srgbClr val="333333"/>
                </a:solidFill>
                <a:effectLst/>
                <a:latin typeface="Open Sans Light" pitchFamily="2" charset="0"/>
              </a:rPr>
              <a:t>-powered application that has a web store and add functionality where a photographer adds pictures of products to a storage account. Using serverless triggers, these images are then converted into embeddings using an AI model and stored in a vector database. We will demonstrate how to then query that vector store to find similar pictures and match pictures with descriptions of existing products.</a:t>
            </a:r>
          </a:p>
          <a:p>
            <a:pPr algn="l"/>
            <a:r>
              <a:rPr lang="en-AU" b="0" i="0">
                <a:solidFill>
                  <a:srgbClr val="333333"/>
                </a:solidFill>
                <a:effectLst/>
                <a:latin typeface="inherit"/>
              </a:rPr>
              <a:t>Hands-on exercises</a:t>
            </a:r>
          </a:p>
          <a:p>
            <a:pPr algn="l"/>
            <a:r>
              <a:rPr lang="en-AU" b="0" i="0">
                <a:solidFill>
                  <a:srgbClr val="333333"/>
                </a:solidFill>
                <a:effectLst/>
                <a:latin typeface="Open Sans Light" pitchFamily="2" charset="0"/>
              </a:rPr>
              <a:t>The goal is to show a search feature in the website that users can type a query and it will locate the best product based on the name, description or picture. Users can then upload a picture of an outfit they like and it will find the best and most relevant product that is similar.</a:t>
            </a:r>
          </a:p>
          <a:p>
            <a:pPr algn="l">
              <a:buFont typeface="Arial" panose="020B0604020202020204" pitchFamily="34" charset="0"/>
              <a:buChar char="•"/>
            </a:pPr>
            <a:r>
              <a:rPr lang="en-AU" b="0" i="0">
                <a:solidFill>
                  <a:srgbClr val="333333"/>
                </a:solidFill>
                <a:effectLst/>
                <a:latin typeface="Open Sans Light" pitchFamily="2" charset="0"/>
              </a:rPr>
              <a:t>Setting up a storage container</a:t>
            </a:r>
          </a:p>
          <a:p>
            <a:pPr algn="l">
              <a:buFont typeface="Arial" panose="020B0604020202020204" pitchFamily="34" charset="0"/>
              <a:buChar char="•"/>
            </a:pPr>
            <a:r>
              <a:rPr lang="en-AU" b="0" i="0">
                <a:solidFill>
                  <a:srgbClr val="333333"/>
                </a:solidFill>
                <a:effectLst/>
                <a:latin typeface="Open Sans Light" pitchFamily="2" charset="0"/>
              </a:rPr>
              <a:t>Configuring a serverless function in Python to run whenever pictures are added to the storage container</a:t>
            </a:r>
          </a:p>
          <a:p>
            <a:pPr algn="l">
              <a:buFont typeface="Arial" panose="020B0604020202020204" pitchFamily="34" charset="0"/>
              <a:buChar char="•"/>
            </a:pPr>
            <a:r>
              <a:rPr lang="en-AU" b="0" i="0">
                <a:solidFill>
                  <a:srgbClr val="333333"/>
                </a:solidFill>
                <a:effectLst/>
                <a:latin typeface="Open Sans Light" pitchFamily="2" charset="0"/>
              </a:rPr>
              <a:t>Converting an image into an embedding</a:t>
            </a:r>
          </a:p>
          <a:p>
            <a:pPr algn="l">
              <a:buFont typeface="Arial" panose="020B0604020202020204" pitchFamily="34" charset="0"/>
              <a:buChar char="•"/>
            </a:pPr>
            <a:r>
              <a:rPr lang="en-AU" b="0" i="0">
                <a:solidFill>
                  <a:srgbClr val="333333"/>
                </a:solidFill>
                <a:effectLst/>
                <a:latin typeface="Open Sans Light" pitchFamily="2" charset="0"/>
              </a:rPr>
              <a:t>Setting up a vector database</a:t>
            </a:r>
          </a:p>
          <a:p>
            <a:pPr algn="l">
              <a:buFont typeface="Arial" panose="020B0604020202020204" pitchFamily="34" charset="0"/>
              <a:buChar char="•"/>
            </a:pPr>
            <a:r>
              <a:rPr lang="en-AU" b="0" i="0">
                <a:solidFill>
                  <a:srgbClr val="333333"/>
                </a:solidFill>
                <a:effectLst/>
                <a:latin typeface="Open Sans Light" pitchFamily="2" charset="0"/>
              </a:rPr>
              <a:t>Storing embeddings in a vector database</a:t>
            </a:r>
          </a:p>
          <a:p>
            <a:pPr algn="l">
              <a:buFont typeface="Arial" panose="020B0604020202020204" pitchFamily="34" charset="0"/>
              <a:buChar char="•"/>
            </a:pPr>
            <a:r>
              <a:rPr lang="en-AU" b="0" i="0">
                <a:solidFill>
                  <a:srgbClr val="333333"/>
                </a:solidFill>
                <a:effectLst/>
                <a:latin typeface="Open Sans Light" pitchFamily="2" charset="0"/>
              </a:rPr>
              <a:t>Creating search queries and similarity functions</a:t>
            </a:r>
          </a:p>
          <a:p>
            <a:pPr algn="l">
              <a:buFont typeface="Arial" panose="020B0604020202020204" pitchFamily="34" charset="0"/>
              <a:buChar char="•"/>
            </a:pPr>
            <a:r>
              <a:rPr lang="en-AU" b="0" i="0">
                <a:solidFill>
                  <a:srgbClr val="333333"/>
                </a:solidFill>
                <a:effectLst/>
                <a:latin typeface="Open Sans Light" pitchFamily="2" charset="0"/>
              </a:rPr>
              <a:t>Improving our search page</a:t>
            </a:r>
          </a:p>
          <a:p>
            <a:pPr algn="l">
              <a:buFont typeface="Arial" panose="020B0604020202020204" pitchFamily="34" charset="0"/>
              <a:buChar char="•"/>
            </a:pPr>
            <a:r>
              <a:rPr lang="en-AU" b="0" i="0">
                <a:solidFill>
                  <a:srgbClr val="333333"/>
                </a:solidFill>
                <a:effectLst/>
                <a:latin typeface="Open Sans Light" pitchFamily="2" charset="0"/>
              </a:rPr>
              <a:t>Adding a user-provided image upload to the site</a:t>
            </a:r>
          </a:p>
          <a:p>
            <a:pPr algn="l">
              <a:buFont typeface="Arial" panose="020B0604020202020204" pitchFamily="34" charset="0"/>
              <a:buChar char="•"/>
            </a:pPr>
            <a:r>
              <a:rPr lang="en-AU" b="0" i="0">
                <a:solidFill>
                  <a:srgbClr val="333333"/>
                </a:solidFill>
                <a:effectLst/>
                <a:latin typeface="Open Sans Light" pitchFamily="2" charset="0"/>
              </a:rPr>
              <a:t>Doing text-image and image-text relevance queries</a:t>
            </a:r>
          </a:p>
          <a:p>
            <a:pPr algn="l">
              <a:buFont typeface="Arial" panose="020B0604020202020204" pitchFamily="34" charset="0"/>
              <a:buChar char="•"/>
            </a:pPr>
            <a:r>
              <a:rPr lang="en-AU" b="0" i="0">
                <a:solidFill>
                  <a:srgbClr val="333333"/>
                </a:solidFill>
                <a:effectLst/>
                <a:latin typeface="Open Sans Light" pitchFamily="2" charset="0"/>
              </a:rPr>
              <a:t>Filtering data in queries</a:t>
            </a:r>
          </a:p>
          <a:p>
            <a:pPr algn="l"/>
            <a:r>
              <a:rPr lang="en-AU" b="0" i="0">
                <a:solidFill>
                  <a:srgbClr val="333333"/>
                </a:solidFill>
                <a:effectLst/>
                <a:latin typeface="inherit"/>
              </a:rPr>
              <a:t>Act 4: Considerations for production</a:t>
            </a:r>
          </a:p>
          <a:p>
            <a:pPr algn="l">
              <a:buFont typeface="Arial" panose="020B0604020202020204" pitchFamily="34" charset="0"/>
              <a:buChar char="•"/>
            </a:pPr>
            <a:r>
              <a:rPr lang="en-AU" b="0" i="0">
                <a:solidFill>
                  <a:srgbClr val="333333"/>
                </a:solidFill>
                <a:effectLst/>
                <a:latin typeface="Open Sans Light" pitchFamily="2" charset="0"/>
              </a:rPr>
              <a:t>How do you assess how good your AI implementation is?</a:t>
            </a:r>
          </a:p>
          <a:p>
            <a:pPr algn="l">
              <a:buFont typeface="Arial" panose="020B0604020202020204" pitchFamily="34" charset="0"/>
              <a:buChar char="•"/>
            </a:pPr>
            <a:r>
              <a:rPr lang="en-AU" b="0" i="0">
                <a:solidFill>
                  <a:srgbClr val="333333"/>
                </a:solidFill>
                <a:effectLst/>
                <a:latin typeface="Open Sans Light" pitchFamily="2" charset="0"/>
              </a:rPr>
              <a:t>How do you measure new models and versions? Using relevance libraries</a:t>
            </a:r>
          </a:p>
          <a:p>
            <a:pPr algn="l">
              <a:buFont typeface="Arial" panose="020B0604020202020204" pitchFamily="34" charset="0"/>
              <a:buChar char="•"/>
            </a:pPr>
            <a:r>
              <a:rPr lang="en-AU" b="0" i="0">
                <a:solidFill>
                  <a:srgbClr val="333333"/>
                </a:solidFill>
                <a:effectLst/>
                <a:latin typeface="Open Sans Light" pitchFamily="2" charset="0"/>
              </a:rPr>
              <a:t>Localizing indexes and search - testing both English and Hindi. We will experiment with using Hindi queries on an English index</a:t>
            </a:r>
          </a:p>
          <a:p>
            <a:pPr algn="l">
              <a:buFont typeface="Arial" panose="020B0604020202020204" pitchFamily="34" charset="0"/>
              <a:buChar char="•"/>
            </a:pPr>
            <a:r>
              <a:rPr lang="en-AU" b="0" i="0">
                <a:solidFill>
                  <a:srgbClr val="333333"/>
                </a:solidFill>
                <a:effectLst/>
                <a:latin typeface="Open Sans Light" pitchFamily="2" charset="0"/>
              </a:rPr>
              <a:t>Thinking about scaling and performance</a:t>
            </a:r>
          </a:p>
          <a:p>
            <a:pPr algn="l">
              <a:buFont typeface="Arial" panose="020B0604020202020204" pitchFamily="34" charset="0"/>
              <a:buChar char="•"/>
            </a:pPr>
            <a:r>
              <a:rPr lang="en-AU" b="0" i="0">
                <a:solidFill>
                  <a:srgbClr val="333333"/>
                </a:solidFill>
                <a:effectLst/>
                <a:latin typeface="Open Sans Light" pitchFamily="2" charset="0"/>
              </a:rPr>
              <a:t>Writing tests for AI applications</a:t>
            </a:r>
          </a:p>
          <a:p>
            <a:pPr algn="l"/>
            <a:r>
              <a:rPr lang="en-AU" b="0" i="0">
                <a:solidFill>
                  <a:srgbClr val="333333"/>
                </a:solidFill>
                <a:effectLst/>
                <a:latin typeface="inherit"/>
              </a:rPr>
              <a:t>Hands-on exercises</a:t>
            </a:r>
          </a:p>
          <a:p>
            <a:pPr algn="l">
              <a:buFont typeface="Arial" panose="020B0604020202020204" pitchFamily="34" charset="0"/>
              <a:buChar char="•"/>
            </a:pPr>
            <a:r>
              <a:rPr lang="en-AU" b="0" i="0">
                <a:solidFill>
                  <a:srgbClr val="333333"/>
                </a:solidFill>
                <a:effectLst/>
                <a:latin typeface="Open Sans Light" pitchFamily="2" charset="0"/>
              </a:rPr>
              <a:t>We will use a relevance model to measure and write test cases for our AI.</a:t>
            </a:r>
          </a:p>
          <a:p>
            <a:pPr algn="l"/>
            <a:r>
              <a:rPr lang="en-AU" b="0" i="0">
                <a:solidFill>
                  <a:srgbClr val="333333"/>
                </a:solidFill>
                <a:effectLst/>
                <a:latin typeface="inherit"/>
              </a:rPr>
              <a:t>Act 5: Wrapping up</a:t>
            </a:r>
          </a:p>
          <a:p>
            <a:pPr algn="l">
              <a:buFont typeface="Arial" panose="020B0604020202020204" pitchFamily="34" charset="0"/>
              <a:buChar char="•"/>
            </a:pPr>
            <a:r>
              <a:rPr lang="en-AU" b="0" i="0">
                <a:solidFill>
                  <a:srgbClr val="333333"/>
                </a:solidFill>
                <a:effectLst/>
                <a:latin typeface="Open Sans Light" pitchFamily="2" charset="0"/>
              </a:rPr>
              <a:t>Where to go from here?</a:t>
            </a:r>
          </a:p>
          <a:p>
            <a:pPr algn="l">
              <a:buFont typeface="Arial" panose="020B0604020202020204" pitchFamily="34" charset="0"/>
              <a:buChar char="•"/>
            </a:pPr>
            <a:r>
              <a:rPr lang="en-AU" b="0" i="0">
                <a:solidFill>
                  <a:srgbClr val="333333"/>
                </a:solidFill>
                <a:effectLst/>
                <a:latin typeface="Open Sans Light" pitchFamily="2" charset="0"/>
              </a:rPr>
              <a:t>What about hybrid search?</a:t>
            </a:r>
          </a:p>
          <a:p>
            <a:pPr algn="l">
              <a:buFont typeface="Arial" panose="020B0604020202020204" pitchFamily="34" charset="0"/>
              <a:buChar char="•"/>
            </a:pPr>
            <a:r>
              <a:rPr lang="en-AU" b="0" i="0">
                <a:solidFill>
                  <a:srgbClr val="333333"/>
                </a:solidFill>
                <a:effectLst/>
                <a:latin typeface="Open Sans Light" pitchFamily="2" charset="0"/>
              </a:rPr>
              <a:t>Next steps and resources</a:t>
            </a:r>
          </a:p>
          <a:p>
            <a:pPr algn="l"/>
            <a:r>
              <a:rPr lang="en-AU" b="1" i="0">
                <a:solidFill>
                  <a:srgbClr val="333333"/>
                </a:solidFill>
                <a:effectLst/>
                <a:latin typeface="inherit"/>
              </a:rPr>
              <a:t>Prerequisites:</a:t>
            </a:r>
            <a:endParaRPr lang="en-AU" b="0" i="0">
              <a:solidFill>
                <a:srgbClr val="333333"/>
              </a:solidFill>
              <a:effectLst/>
              <a:latin typeface="inherit"/>
            </a:endParaRPr>
          </a:p>
          <a:p>
            <a:pPr algn="l"/>
            <a:r>
              <a:rPr lang="en-AU" b="0" i="0">
                <a:solidFill>
                  <a:srgbClr val="333333"/>
                </a:solidFill>
                <a:effectLst/>
                <a:latin typeface="Open Sans Light" pitchFamily="2" charset="0"/>
              </a:rPr>
              <a:t>We don't expect participants in this workshop to have any formal experience with AI. We will be breaking down concepts and talking about how AI converts text, video, images into a format (embedding) that can be used for predictive completion, search and comparisons. The application we will build in this workshop will be a serverless, cloud-based application. We will use </a:t>
            </a:r>
            <a:r>
              <a:rPr lang="en-AU" b="0" i="0" err="1">
                <a:solidFill>
                  <a:srgbClr val="333333"/>
                </a:solidFill>
                <a:effectLst/>
                <a:latin typeface="Open Sans Light" pitchFamily="2" charset="0"/>
              </a:rPr>
              <a:t>Jupyter</a:t>
            </a:r>
            <a:r>
              <a:rPr lang="en-AU" b="0" i="0">
                <a:solidFill>
                  <a:srgbClr val="333333"/>
                </a:solidFill>
                <a:effectLst/>
                <a:latin typeface="Open Sans Light" pitchFamily="2" charset="0"/>
              </a:rPr>
              <a:t> notebooks throughout for testing and exploration of concepts in AI. We will cover practical aspects of adding AI to applications, such as localization, testing, performance and scaling. Participants will be given credits to run and experiment with a deployed application in the cloud after the workshop. The technology shown in the workshop is Python, using open libraries and SDKs.</a:t>
            </a:r>
          </a:p>
          <a:p>
            <a:endParaRPr lang="en-US"/>
          </a:p>
        </p:txBody>
      </p:sp>
      <p:sp>
        <p:nvSpPr>
          <p:cNvPr id="4" name="Slide Number Placeholder 3"/>
          <p:cNvSpPr>
            <a:spLocks noGrp="1"/>
          </p:cNvSpPr>
          <p:nvPr>
            <p:ph type="sldNum" sz="quarter" idx="5"/>
          </p:nvPr>
        </p:nvSpPr>
        <p:spPr/>
        <p:txBody>
          <a:bodyPr/>
          <a:lstStyle/>
          <a:p>
            <a:fld id="{72670EEC-715B-2744-AE42-AA068CE00492}" type="slidenum">
              <a:rPr lang="en-US" smtClean="0"/>
              <a:t>63</a:t>
            </a:fld>
            <a:endParaRPr lang="en-US"/>
          </a:p>
        </p:txBody>
      </p:sp>
    </p:spTree>
    <p:extLst>
      <p:ext uri="{BB962C8B-B14F-4D97-AF65-F5344CB8AC3E}">
        <p14:creationId xmlns:p14="http://schemas.microsoft.com/office/powerpoint/2010/main" val="117588840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DEMO from python-</a:t>
            </a:r>
            <a:r>
              <a:rPr lang="en-US" err="1"/>
              <a:t>openai</a:t>
            </a:r>
            <a:r>
              <a:rPr lang="en-US"/>
              <a:t>-demos</a:t>
            </a:r>
          </a:p>
          <a:p>
            <a:r>
              <a:rPr lang="en-US"/>
              <a:t>DEMO of the </a:t>
            </a:r>
            <a:r>
              <a:rPr lang="en-US" err="1"/>
              <a:t>quickstart</a:t>
            </a:r>
            <a:r>
              <a:rPr lang="en-US"/>
              <a:t> example</a:t>
            </a:r>
          </a:p>
          <a:p>
            <a:endParaRPr lang="en-US"/>
          </a:p>
          <a:p>
            <a:endParaRPr lang="en-US"/>
          </a:p>
        </p:txBody>
      </p:sp>
      <p:sp>
        <p:nvSpPr>
          <p:cNvPr id="4" name="Slide Number Placeholder 3"/>
          <p:cNvSpPr>
            <a:spLocks noGrp="1"/>
          </p:cNvSpPr>
          <p:nvPr>
            <p:ph type="sldNum" sz="quarter" idx="5"/>
          </p:nvPr>
        </p:nvSpPr>
        <p:spPr/>
        <p:txBody>
          <a:bodyPr/>
          <a:lstStyle/>
          <a:p>
            <a:fld id="{9A859BAB-C71C-5948-B622-39FF4D2AFBDC}" type="slidenum">
              <a:rPr lang="en-US" smtClean="0"/>
              <a:t>64</a:t>
            </a:fld>
            <a:endParaRPr lang="en-US"/>
          </a:p>
        </p:txBody>
      </p:sp>
    </p:spTree>
    <p:extLst>
      <p:ext uri="{BB962C8B-B14F-4D97-AF65-F5344CB8AC3E}">
        <p14:creationId xmlns:p14="http://schemas.microsoft.com/office/powerpoint/2010/main" val="31085774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IN" sz="1800">
                <a:effectLst/>
                <a:latin typeface="Aptos" panose="020B0004020202020204" pitchFamily="34" charset="0"/>
                <a:ea typeface="Aptos" panose="020B0004020202020204" pitchFamily="34" charset="0"/>
                <a:cs typeface="Times New Roman" panose="02020603050405020304" pitchFamily="18" charset="0"/>
              </a:rPr>
              <a:t> I just want to set a distinction between</a:t>
            </a:r>
          </a:p>
          <a:p>
            <a:pPr>
              <a:lnSpc>
                <a:spcPct val="107000"/>
              </a:lnSpc>
              <a:spcAft>
                <a:spcPts val="800"/>
              </a:spcAft>
            </a:pPr>
            <a:r>
              <a:rPr lang="en-IN" sz="1800">
                <a:effectLst/>
                <a:latin typeface="Aptos" panose="020B0004020202020204" pitchFamily="34" charset="0"/>
                <a:ea typeface="Aptos" panose="020B0004020202020204" pitchFamily="34" charset="0"/>
                <a:cs typeface="Times New Roman" panose="02020603050405020304" pitchFamily="18" charset="0"/>
              </a:rPr>
              <a:t>machine learning which we've been doing for a long time and artificial</a:t>
            </a:r>
          </a:p>
          <a:p>
            <a:pPr>
              <a:lnSpc>
                <a:spcPct val="107000"/>
              </a:lnSpc>
              <a:spcAft>
                <a:spcPts val="800"/>
              </a:spcAft>
            </a:pPr>
            <a:r>
              <a:rPr lang="en-IN" sz="1800">
                <a:effectLst/>
                <a:latin typeface="Aptos" panose="020B0004020202020204" pitchFamily="34" charset="0"/>
                <a:ea typeface="Aptos" panose="020B0004020202020204" pitchFamily="34" charset="0"/>
                <a:cs typeface="Times New Roman" panose="02020603050405020304" pitchFamily="18" charset="0"/>
              </a:rPr>
              <a:t>intelligence because these two terms kind of get chucked in together nowadays and people talk about AI when they're</a:t>
            </a:r>
          </a:p>
          <a:p>
            <a:pPr>
              <a:lnSpc>
                <a:spcPct val="107000"/>
              </a:lnSpc>
              <a:spcAft>
                <a:spcPts val="800"/>
              </a:spcAft>
            </a:pPr>
            <a:r>
              <a:rPr lang="en-IN" sz="1800">
                <a:effectLst/>
                <a:latin typeface="Aptos" panose="020B0004020202020204" pitchFamily="34" charset="0"/>
                <a:ea typeface="Aptos" panose="020B0004020202020204" pitchFamily="34" charset="0"/>
                <a:cs typeface="Times New Roman" panose="02020603050405020304" pitchFamily="18" charset="0"/>
              </a:rPr>
              <a:t>kind of really talking about machine learning or spotting patterns or regressions and things like that so</a:t>
            </a:r>
          </a:p>
          <a:p>
            <a:pPr>
              <a:lnSpc>
                <a:spcPct val="107000"/>
              </a:lnSpc>
              <a:spcAft>
                <a:spcPts val="800"/>
              </a:spcAft>
            </a:pPr>
            <a:r>
              <a:rPr lang="en-IN" sz="1800">
                <a:effectLst/>
                <a:latin typeface="Aptos" panose="020B0004020202020204" pitchFamily="34" charset="0"/>
                <a:ea typeface="Aptos" panose="020B0004020202020204" pitchFamily="34" charset="0"/>
                <a:cs typeface="Times New Roman" panose="02020603050405020304" pitchFamily="18" charset="0"/>
              </a:rPr>
              <a:t>machine learning is a type of AI that uses mostly statistics and algorithms to</a:t>
            </a:r>
          </a:p>
          <a:p>
            <a:pPr>
              <a:lnSpc>
                <a:spcPct val="107000"/>
              </a:lnSpc>
              <a:spcAft>
                <a:spcPts val="800"/>
              </a:spcAft>
            </a:pPr>
            <a:r>
              <a:rPr lang="en-IN" sz="1800">
                <a:effectLst/>
                <a:latin typeface="Aptos" panose="020B0004020202020204" pitchFamily="34" charset="0"/>
                <a:ea typeface="Aptos" panose="020B0004020202020204" pitchFamily="34" charset="0"/>
                <a:cs typeface="Times New Roman" panose="02020603050405020304" pitchFamily="18" charset="0"/>
              </a:rPr>
              <a:t>calculate or predict information ,  we can use that for things like </a:t>
            </a:r>
            <a:r>
              <a:rPr lang="en-IN" sz="1800" err="1">
                <a:effectLst/>
                <a:latin typeface="Aptos" panose="020B0004020202020204" pitchFamily="34" charset="0"/>
                <a:ea typeface="Aptos" panose="020B0004020202020204" pitchFamily="34" charset="0"/>
                <a:cs typeface="Times New Roman" panose="02020603050405020304" pitchFamily="18" charset="0"/>
              </a:rPr>
              <a:t>modeling</a:t>
            </a:r>
            <a:r>
              <a:rPr lang="en-IN" sz="1800">
                <a:effectLst/>
                <a:latin typeface="Aptos" panose="020B0004020202020204" pitchFamily="34" charset="0"/>
                <a:ea typeface="Aptos" panose="020B0004020202020204" pitchFamily="34" charset="0"/>
                <a:cs typeface="Times New Roman" panose="02020603050405020304" pitchFamily="18" charset="0"/>
              </a:rPr>
              <a:t> , </a:t>
            </a:r>
          </a:p>
          <a:p>
            <a:pPr>
              <a:lnSpc>
                <a:spcPct val="107000"/>
              </a:lnSpc>
              <a:spcAft>
                <a:spcPts val="800"/>
              </a:spcAft>
            </a:pPr>
            <a:r>
              <a:rPr lang="en-IN" sz="1800">
                <a:effectLst/>
                <a:latin typeface="Aptos" panose="020B0004020202020204" pitchFamily="34" charset="0"/>
                <a:ea typeface="Aptos" panose="020B0004020202020204" pitchFamily="34" charset="0"/>
                <a:cs typeface="Times New Roman" panose="02020603050405020304" pitchFamily="18" charset="0"/>
              </a:rPr>
              <a:t>we can use it for things like classifications so identifying like um</a:t>
            </a:r>
          </a:p>
          <a:p>
            <a:pPr>
              <a:lnSpc>
                <a:spcPct val="107000"/>
              </a:lnSpc>
              <a:spcAft>
                <a:spcPts val="800"/>
              </a:spcAft>
            </a:pPr>
            <a:r>
              <a:rPr lang="en-IN" sz="1800">
                <a:effectLst/>
                <a:latin typeface="Aptos" panose="020B0004020202020204" pitchFamily="34" charset="0"/>
                <a:ea typeface="Aptos" panose="020B0004020202020204" pitchFamily="34" charset="0"/>
                <a:cs typeface="Times New Roman" panose="02020603050405020304" pitchFamily="18" charset="0"/>
              </a:rPr>
              <a:t>types of information or machine learning is often used for like images and looking at patterns and images for</a:t>
            </a:r>
          </a:p>
          <a:p>
            <a:pPr>
              <a:lnSpc>
                <a:spcPct val="107000"/>
              </a:lnSpc>
              <a:spcAft>
                <a:spcPts val="800"/>
              </a:spcAft>
            </a:pPr>
            <a:r>
              <a:rPr lang="en-IN" sz="1800">
                <a:effectLst/>
                <a:latin typeface="Aptos" panose="020B0004020202020204" pitchFamily="34" charset="0"/>
                <a:ea typeface="Aptos" panose="020B0004020202020204" pitchFamily="34" charset="0"/>
                <a:cs typeface="Times New Roman" panose="02020603050405020304" pitchFamily="18" charset="0"/>
              </a:rPr>
              <a:t>medical studies or it's used for looking at natural language and understanding text or we use it for statistical</a:t>
            </a:r>
          </a:p>
          <a:p>
            <a:pPr>
              <a:lnSpc>
                <a:spcPct val="107000"/>
              </a:lnSpc>
              <a:spcAft>
                <a:spcPts val="800"/>
              </a:spcAft>
            </a:pPr>
            <a:r>
              <a:rPr lang="en-IN" sz="1800" err="1">
                <a:effectLst/>
                <a:latin typeface="Aptos" panose="020B0004020202020204" pitchFamily="34" charset="0"/>
                <a:ea typeface="Aptos" panose="020B0004020202020204" pitchFamily="34" charset="0"/>
                <a:cs typeface="Times New Roman" panose="02020603050405020304" pitchFamily="18" charset="0"/>
              </a:rPr>
              <a:t>modeling</a:t>
            </a:r>
            <a:r>
              <a:rPr lang="en-IN" sz="1800">
                <a:effectLst/>
                <a:latin typeface="Aptos" panose="020B0004020202020204" pitchFamily="34" charset="0"/>
                <a:ea typeface="Aptos" panose="020B0004020202020204" pitchFamily="34" charset="0"/>
                <a:cs typeface="Times New Roman" panose="02020603050405020304" pitchFamily="18" charset="0"/>
              </a:rPr>
              <a:t> uh for things like </a:t>
            </a:r>
            <a:r>
              <a:rPr lang="en-IN" sz="1800" err="1">
                <a:effectLst/>
                <a:latin typeface="Aptos" panose="020B0004020202020204" pitchFamily="34" charset="0"/>
                <a:ea typeface="Aptos" panose="020B0004020202020204" pitchFamily="34" charset="0"/>
                <a:cs typeface="Times New Roman" panose="02020603050405020304" pitchFamily="18" charset="0"/>
              </a:rPr>
              <a:t>analyzing</a:t>
            </a:r>
            <a:r>
              <a:rPr lang="en-IN" sz="1800">
                <a:effectLst/>
                <a:latin typeface="Aptos" panose="020B0004020202020204" pitchFamily="34" charset="0"/>
                <a:ea typeface="Aptos" panose="020B0004020202020204" pitchFamily="34" charset="0"/>
                <a:cs typeface="Times New Roman" panose="02020603050405020304" pitchFamily="18" charset="0"/>
              </a:rPr>
              <a:t> the stock market or looking at um like</a:t>
            </a:r>
          </a:p>
          <a:p>
            <a:pPr>
              <a:lnSpc>
                <a:spcPct val="107000"/>
              </a:lnSpc>
              <a:spcAft>
                <a:spcPts val="800"/>
              </a:spcAft>
            </a:pPr>
            <a:r>
              <a:rPr lang="en-IN" sz="1800">
                <a:effectLst/>
                <a:latin typeface="Aptos" panose="020B0004020202020204" pitchFamily="34" charset="0"/>
                <a:ea typeface="Aptos" panose="020B0004020202020204" pitchFamily="34" charset="0"/>
                <a:cs typeface="Times New Roman" panose="02020603050405020304" pitchFamily="18" charset="0"/>
              </a:rPr>
              <a:t>puts of machines and stuff like that it is highly sort of mathematical based and</a:t>
            </a:r>
          </a:p>
          <a:p>
            <a:pPr>
              <a:lnSpc>
                <a:spcPct val="107000"/>
              </a:lnSpc>
              <a:spcAft>
                <a:spcPts val="800"/>
              </a:spcAft>
            </a:pPr>
            <a:r>
              <a:rPr lang="en-IN" sz="1800">
                <a:effectLst/>
                <a:latin typeface="Aptos" panose="020B0004020202020204" pitchFamily="34" charset="0"/>
                <a:ea typeface="Aptos" panose="020B0004020202020204" pitchFamily="34" charset="0"/>
                <a:cs typeface="Times New Roman" panose="02020603050405020304" pitchFamily="18" charset="0"/>
              </a:rPr>
              <a:t>uh it's based on algorithms which have been tried and tested for </a:t>
            </a:r>
            <a:r>
              <a:rPr lang="en-IN" sz="1800" err="1">
                <a:effectLst/>
                <a:latin typeface="Aptos" panose="020B0004020202020204" pitchFamily="34" charset="0"/>
                <a:ea typeface="Aptos" panose="020B0004020202020204" pitchFamily="34" charset="0"/>
                <a:cs typeface="Times New Roman" panose="02020603050405020304" pitchFamily="18" charset="0"/>
              </a:rPr>
              <a:t>for</a:t>
            </a:r>
            <a:r>
              <a:rPr lang="en-IN" sz="1800">
                <a:effectLst/>
                <a:latin typeface="Aptos" panose="020B0004020202020204" pitchFamily="34" charset="0"/>
                <a:ea typeface="Aptos" panose="020B0004020202020204" pitchFamily="34" charset="0"/>
                <a:cs typeface="Times New Roman" panose="02020603050405020304" pitchFamily="18" charset="0"/>
              </a:rPr>
              <a:t> decades and developed this is a an interesting</a:t>
            </a:r>
          </a:p>
          <a:p>
            <a:pPr>
              <a:lnSpc>
                <a:spcPct val="107000"/>
              </a:lnSpc>
              <a:spcAft>
                <a:spcPts val="800"/>
              </a:spcAft>
            </a:pPr>
            <a:r>
              <a:rPr lang="en-IN" sz="1800">
                <a:effectLst/>
                <a:latin typeface="Aptos" panose="020B0004020202020204" pitchFamily="34" charset="0"/>
                <a:ea typeface="Aptos" panose="020B0004020202020204" pitchFamily="34" charset="0"/>
                <a:cs typeface="Times New Roman" panose="02020603050405020304" pitchFamily="18" charset="0"/>
              </a:rPr>
              <a:t>field .</a:t>
            </a:r>
          </a:p>
          <a:p>
            <a:pPr>
              <a:lnSpc>
                <a:spcPct val="107000"/>
              </a:lnSpc>
              <a:spcAft>
                <a:spcPts val="800"/>
              </a:spcAft>
            </a:pPr>
            <a:endParaRPr lang="en-IN" sz="1800">
              <a:effectLst/>
              <a:latin typeface="Aptos" panose="020B0004020202020204" pitchFamily="34" charset="0"/>
              <a:ea typeface="Aptos" panose="020B0004020202020204" pitchFamily="34" charset="0"/>
              <a:cs typeface="Times New Roman" panose="02020603050405020304" pitchFamily="18" charset="0"/>
            </a:endParaRPr>
          </a:p>
          <a:p>
            <a:pPr>
              <a:lnSpc>
                <a:spcPct val="107000"/>
              </a:lnSpc>
              <a:spcAft>
                <a:spcPts val="800"/>
              </a:spcAft>
            </a:pPr>
            <a:endParaRPr lang="en-IN" sz="1800">
              <a:effectLst/>
              <a:latin typeface="Aptos" panose="020B0004020202020204" pitchFamily="34" charset="0"/>
              <a:ea typeface="Aptos" panose="020B0004020202020204" pitchFamily="34" charset="0"/>
              <a:cs typeface="Times New Roman" panose="02020603050405020304" pitchFamily="18" charset="0"/>
            </a:endParaRPr>
          </a:p>
          <a:p>
            <a:pPr>
              <a:lnSpc>
                <a:spcPct val="107000"/>
              </a:lnSpc>
              <a:spcAft>
                <a:spcPts val="800"/>
              </a:spcAft>
            </a:pPr>
            <a:r>
              <a:rPr lang="en-IN" sz="1800">
                <a:effectLst/>
                <a:latin typeface="Aptos" panose="020B0004020202020204" pitchFamily="34" charset="0"/>
                <a:ea typeface="Aptos" panose="020B0004020202020204" pitchFamily="34" charset="0"/>
                <a:cs typeface="Times New Roman" panose="02020603050405020304" pitchFamily="18" charset="0"/>
              </a:rPr>
              <a:t> AI on the other hand can kind of perform slightly more complex tasks</a:t>
            </a:r>
          </a:p>
          <a:p>
            <a:pPr>
              <a:lnSpc>
                <a:spcPct val="107000"/>
              </a:lnSpc>
              <a:spcAft>
                <a:spcPts val="800"/>
              </a:spcAft>
            </a:pPr>
            <a:r>
              <a:rPr lang="en-IN" sz="1800">
                <a:effectLst/>
                <a:latin typeface="Aptos" panose="020B0004020202020204" pitchFamily="34" charset="0"/>
                <a:ea typeface="Aptos" panose="020B0004020202020204" pitchFamily="34" charset="0"/>
                <a:cs typeface="Times New Roman" panose="02020603050405020304" pitchFamily="18" charset="0"/>
              </a:rPr>
              <a:t>such as understanding which I've put in quotes because it's debatable whether the AI really understand something but</a:t>
            </a:r>
          </a:p>
          <a:p>
            <a:pPr>
              <a:lnSpc>
                <a:spcPct val="107000"/>
              </a:lnSpc>
              <a:spcAft>
                <a:spcPts val="800"/>
              </a:spcAft>
            </a:pPr>
            <a:r>
              <a:rPr lang="en-IN" sz="1800">
                <a:effectLst/>
                <a:latin typeface="Aptos" panose="020B0004020202020204" pitchFamily="34" charset="0"/>
                <a:ea typeface="Aptos" panose="020B0004020202020204" pitchFamily="34" charset="0"/>
                <a:cs typeface="Times New Roman" panose="02020603050405020304" pitchFamily="18" charset="0"/>
              </a:rPr>
              <a:t>it can understand natural language it can do things like recognizing face or emotions and making recommendations so</a:t>
            </a:r>
          </a:p>
          <a:p>
            <a:pPr>
              <a:lnSpc>
                <a:spcPct val="107000"/>
              </a:lnSpc>
              <a:spcAft>
                <a:spcPts val="800"/>
              </a:spcAft>
            </a:pPr>
            <a:r>
              <a:rPr lang="en-IN" sz="1800">
                <a:effectLst/>
                <a:latin typeface="Aptos" panose="020B0004020202020204" pitchFamily="34" charset="0"/>
                <a:ea typeface="Aptos" panose="020B0004020202020204" pitchFamily="34" charset="0"/>
                <a:cs typeface="Times New Roman" panose="02020603050405020304" pitchFamily="18" charset="0"/>
              </a:rPr>
              <a:t>it's kind of like the bridge between the algorithms and like the interface that us the user.</a:t>
            </a:r>
          </a:p>
          <a:p>
            <a:pPr>
              <a:lnSpc>
                <a:spcPct val="107000"/>
              </a:lnSpc>
              <a:spcAft>
                <a:spcPts val="800"/>
              </a:spcAft>
            </a:pPr>
            <a:endParaRPr lang="en-IN" sz="1800">
              <a:effectLst/>
              <a:latin typeface="Aptos" panose="020B0004020202020204" pitchFamily="34" charset="0"/>
              <a:ea typeface="Aptos" panose="020B0004020202020204" pitchFamily="34" charset="0"/>
              <a:cs typeface="Times New Roman" panose="02020603050405020304" pitchFamily="18" charset="0"/>
            </a:endParaRPr>
          </a:p>
          <a:p>
            <a:pPr>
              <a:lnSpc>
                <a:spcPct val="107000"/>
              </a:lnSpc>
              <a:spcAft>
                <a:spcPts val="800"/>
              </a:spcAft>
            </a:pPr>
            <a:r>
              <a:rPr lang="en-IN" sz="1800">
                <a:effectLst/>
                <a:latin typeface="Aptos" panose="020B0004020202020204" pitchFamily="34" charset="0"/>
                <a:ea typeface="Aptos" panose="020B0004020202020204" pitchFamily="34" charset="0"/>
                <a:cs typeface="Times New Roman" panose="02020603050405020304" pitchFamily="18" charset="0"/>
              </a:rPr>
              <a:t> large language models uh are</a:t>
            </a:r>
          </a:p>
          <a:p>
            <a:pPr>
              <a:lnSpc>
                <a:spcPct val="107000"/>
              </a:lnSpc>
              <a:spcAft>
                <a:spcPts val="800"/>
              </a:spcAft>
            </a:pPr>
            <a:r>
              <a:rPr lang="en-IN" sz="1800">
                <a:effectLst/>
                <a:latin typeface="Aptos" panose="020B0004020202020204" pitchFamily="34" charset="0"/>
                <a:ea typeface="Aptos" panose="020B0004020202020204" pitchFamily="34" charset="0"/>
                <a:cs typeface="Times New Roman" panose="02020603050405020304" pitchFamily="18" charset="0"/>
              </a:rPr>
              <a:t>now kind of one of the huge talking topics over the last couple of years which is </a:t>
            </a:r>
            <a:r>
              <a:rPr lang="en-IN" sz="1800" err="1">
                <a:effectLst/>
                <a:latin typeface="Aptos" panose="020B0004020202020204" pitchFamily="34" charset="0"/>
                <a:ea typeface="Aptos" panose="020B0004020202020204" pitchFamily="34" charset="0"/>
                <a:cs typeface="Times New Roman" panose="02020603050405020304" pitchFamily="18" charset="0"/>
              </a:rPr>
              <a:t>llms</a:t>
            </a:r>
            <a:r>
              <a:rPr lang="en-IN" sz="1800">
                <a:effectLst/>
                <a:latin typeface="Aptos" panose="020B0004020202020204" pitchFamily="34" charset="0"/>
                <a:ea typeface="Aptos" panose="020B0004020202020204" pitchFamily="34" charset="0"/>
                <a:cs typeface="Times New Roman" panose="02020603050405020304" pitchFamily="18" charset="0"/>
              </a:rPr>
              <a:t> and </a:t>
            </a:r>
            <a:r>
              <a:rPr lang="en-IN" sz="1800" err="1">
                <a:effectLst/>
                <a:latin typeface="Aptos" panose="020B0004020202020204" pitchFamily="34" charset="0"/>
                <a:ea typeface="Aptos" panose="020B0004020202020204" pitchFamily="34" charset="0"/>
                <a:cs typeface="Times New Roman" panose="02020603050405020304" pitchFamily="18" charset="0"/>
              </a:rPr>
              <a:t>gpts</a:t>
            </a:r>
            <a:r>
              <a:rPr lang="en-IN" sz="1800">
                <a:effectLst/>
                <a:latin typeface="Aptos" panose="020B0004020202020204" pitchFamily="34" charset="0"/>
                <a:ea typeface="Aptos" panose="020B0004020202020204" pitchFamily="34" charset="0"/>
                <a:cs typeface="Times New Roman" panose="02020603050405020304" pitchFamily="18" charset="0"/>
              </a:rPr>
              <a:t> and how that</a:t>
            </a:r>
          </a:p>
          <a:p>
            <a:pPr>
              <a:lnSpc>
                <a:spcPct val="107000"/>
              </a:lnSpc>
              <a:spcAft>
                <a:spcPts val="800"/>
              </a:spcAft>
            </a:pPr>
            <a:r>
              <a:rPr lang="en-IN" sz="1800">
                <a:effectLst/>
                <a:latin typeface="Aptos" panose="020B0004020202020204" pitchFamily="34" charset="0"/>
                <a:ea typeface="Aptos" panose="020B0004020202020204" pitchFamily="34" charset="0"/>
                <a:cs typeface="Times New Roman" panose="02020603050405020304" pitchFamily="18" charset="0"/>
              </a:rPr>
              <a:t>serves a role in AI um they are a for of AI they're not the only Ai .</a:t>
            </a:r>
          </a:p>
          <a:p>
            <a:pPr>
              <a:lnSpc>
                <a:spcPct val="107000"/>
              </a:lnSpc>
              <a:spcAft>
                <a:spcPts val="800"/>
              </a:spcAft>
            </a:pPr>
            <a:endParaRPr lang="en-IN" sz="1800">
              <a:effectLst/>
              <a:latin typeface="Aptos" panose="020B0004020202020204" pitchFamily="34" charset="0"/>
              <a:ea typeface="Aptos" panose="020B0004020202020204" pitchFamily="34" charset="0"/>
              <a:cs typeface="Times New Roman" panose="02020603050405020304" pitchFamily="18" charset="0"/>
            </a:endParaRPr>
          </a:p>
          <a:p>
            <a:pPr>
              <a:lnSpc>
                <a:spcPct val="107000"/>
              </a:lnSpc>
              <a:spcAft>
                <a:spcPts val="800"/>
              </a:spcAft>
            </a:pPr>
            <a:r>
              <a:rPr lang="en-IN" sz="1800">
                <a:effectLst/>
                <a:latin typeface="Aptos" panose="020B0004020202020204" pitchFamily="34" charset="0"/>
                <a:ea typeface="Aptos" panose="020B0004020202020204" pitchFamily="34" charset="0"/>
                <a:cs typeface="Times New Roman" panose="02020603050405020304" pitchFamily="18" charset="0"/>
              </a:rPr>
              <a:t> AI can involve machine</a:t>
            </a:r>
          </a:p>
          <a:p>
            <a:pPr>
              <a:lnSpc>
                <a:spcPct val="107000"/>
              </a:lnSpc>
              <a:spcAft>
                <a:spcPts val="800"/>
              </a:spcAft>
            </a:pPr>
            <a:r>
              <a:rPr lang="en-IN" sz="1800">
                <a:effectLst/>
                <a:latin typeface="Aptos" panose="020B0004020202020204" pitchFamily="34" charset="0"/>
                <a:ea typeface="Aptos" panose="020B0004020202020204" pitchFamily="34" charset="0"/>
                <a:cs typeface="Times New Roman" panose="02020603050405020304" pitchFamily="18" charset="0"/>
              </a:rPr>
              <a:t>learning and actually mostly does use machine learning algorithms to actually deliver the capabilities such as</a:t>
            </a:r>
          </a:p>
          <a:p>
            <a:pPr>
              <a:lnSpc>
                <a:spcPct val="107000"/>
              </a:lnSpc>
              <a:spcAft>
                <a:spcPts val="800"/>
              </a:spcAft>
            </a:pPr>
            <a:r>
              <a:rPr lang="en-IN" sz="1800">
                <a:effectLst/>
                <a:latin typeface="Aptos" panose="020B0004020202020204" pitchFamily="34" charset="0"/>
                <a:ea typeface="Aptos" panose="020B0004020202020204" pitchFamily="34" charset="0"/>
                <a:cs typeface="Times New Roman" panose="02020603050405020304" pitchFamily="18" charset="0"/>
              </a:rPr>
              <a:t>perception reasoning and natural language processing so machine learning and AI we kind of talk about ML and AI</a:t>
            </a:r>
          </a:p>
          <a:p>
            <a:pPr>
              <a:lnSpc>
                <a:spcPct val="107000"/>
              </a:lnSpc>
              <a:spcAft>
                <a:spcPts val="800"/>
              </a:spcAft>
            </a:pPr>
            <a:r>
              <a:rPr lang="en-IN" sz="1800">
                <a:effectLst/>
                <a:latin typeface="Aptos" panose="020B0004020202020204" pitchFamily="34" charset="0"/>
                <a:ea typeface="Aptos" panose="020B0004020202020204" pitchFamily="34" charset="0"/>
                <a:cs typeface="Times New Roman" panose="02020603050405020304" pitchFamily="18" charset="0"/>
              </a:rPr>
              <a:t>uh as being two different kind of fields or different areas um but they're not</a:t>
            </a:r>
          </a:p>
          <a:p>
            <a:pPr>
              <a:lnSpc>
                <a:spcPct val="107000"/>
              </a:lnSpc>
              <a:spcAft>
                <a:spcPts val="800"/>
              </a:spcAft>
            </a:pPr>
            <a:r>
              <a:rPr lang="en-IN" sz="1800">
                <a:effectLst/>
                <a:latin typeface="Aptos" panose="020B0004020202020204" pitchFamily="34" charset="0"/>
                <a:ea typeface="Aptos" panose="020B0004020202020204" pitchFamily="34" charset="0"/>
                <a:cs typeface="Times New Roman" panose="02020603050405020304" pitchFamily="18" charset="0"/>
              </a:rPr>
              <a:t>mutually exclusive like machine learning is often used to train AI models and if you look at how AI works and machine</a:t>
            </a:r>
          </a:p>
          <a:p>
            <a:r>
              <a:rPr lang="en-IN" sz="1800">
                <a:effectLst/>
                <a:latin typeface="Aptos" panose="020B0004020202020204" pitchFamily="34" charset="0"/>
                <a:ea typeface="Aptos" panose="020B0004020202020204" pitchFamily="34" charset="0"/>
                <a:cs typeface="Times New Roman" panose="02020603050405020304" pitchFamily="18" charset="0"/>
              </a:rPr>
              <a:t>learning is at the core of it .</a:t>
            </a:r>
          </a:p>
          <a:p>
            <a:endParaRPr lang="en-IN" sz="1800">
              <a:effectLst/>
              <a:latin typeface="Aptos" panose="020B0004020202020204" pitchFamily="34" charset="0"/>
              <a:cs typeface="Times New Roman" panose="02020603050405020304" pitchFamily="18" charset="0"/>
            </a:endParaRPr>
          </a:p>
          <a:p>
            <a:endParaRPr lang="en-US"/>
          </a:p>
          <a:p>
            <a:endParaRPr lang="en-US"/>
          </a:p>
          <a:p>
            <a:endParaRPr lang="en-US"/>
          </a:p>
          <a:p>
            <a:endParaRPr lang="en-US"/>
          </a:p>
          <a:p>
            <a:endParaRPr lang="en-US"/>
          </a:p>
          <a:p>
            <a:endParaRPr lang="en-US"/>
          </a:p>
          <a:p>
            <a:r>
              <a:rPr lang="en-US"/>
              <a:t>This slide is a comparison between Machine Learning and Artificial Intelligence, two terms often used interchangeably. While they share some similarities, they describe different concepts and have distinct applications. Machine Learning is a subset of AI, and refers to a computer's ability to learn from data without being explicitly programmed. In contrast, AI refers to the simulation of human-like intelligence in machines that are programmed to think and learn like humans. This slide was created for a technical audience and uses technical terms to describe the differences between these two technologies.</a:t>
            </a:r>
          </a:p>
        </p:txBody>
      </p:sp>
      <p:sp>
        <p:nvSpPr>
          <p:cNvPr id="4" name="Slide Number Placeholder 3"/>
          <p:cNvSpPr>
            <a:spLocks noGrp="1"/>
          </p:cNvSpPr>
          <p:nvPr>
            <p:ph type="sldNum" sz="quarter" idx="5"/>
          </p:nvPr>
        </p:nvSpPr>
        <p:spPr/>
        <p:txBody>
          <a:bodyPr/>
          <a:lstStyle/>
          <a:p>
            <a:fld id="{72670EEC-715B-2744-AE42-AA068CE00492}" type="slidenum">
              <a:rPr lang="en-US" smtClean="0"/>
              <a:t>7</a:t>
            </a:fld>
            <a:endParaRPr lang="en-US"/>
          </a:p>
        </p:txBody>
      </p:sp>
    </p:spTree>
    <p:extLst>
      <p:ext uri="{BB962C8B-B14F-4D97-AF65-F5344CB8AC3E}">
        <p14:creationId xmlns:p14="http://schemas.microsoft.com/office/powerpoint/2010/main" val="36707186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diagram shows that ChatGPT is a complete application that uses Chat Completions Models with a set of other components. </a:t>
            </a:r>
          </a:p>
          <a:p>
            <a:endParaRPr lang="en-US"/>
          </a:p>
          <a:p>
            <a:pPr>
              <a:lnSpc>
                <a:spcPct val="107000"/>
              </a:lnSpc>
              <a:spcAft>
                <a:spcPts val="800"/>
              </a:spcAft>
            </a:pPr>
            <a:r>
              <a:rPr lang="en-IN" sz="1800">
                <a:effectLst/>
                <a:latin typeface="Aptos" panose="020B0004020202020204" pitchFamily="34" charset="0"/>
                <a:ea typeface="Aptos" panose="020B0004020202020204" pitchFamily="34" charset="0"/>
                <a:cs typeface="Times New Roman" panose="02020603050405020304" pitchFamily="18" charset="0"/>
              </a:rPr>
              <a:t>so I just want to kind of set that distinction first before we jump into</a:t>
            </a:r>
          </a:p>
          <a:p>
            <a:pPr>
              <a:lnSpc>
                <a:spcPct val="107000"/>
              </a:lnSpc>
              <a:spcAft>
                <a:spcPts val="800"/>
              </a:spcAft>
            </a:pPr>
            <a:r>
              <a:rPr lang="en-IN" sz="1800">
                <a:effectLst/>
                <a:latin typeface="Aptos" panose="020B0004020202020204" pitchFamily="34" charset="0"/>
                <a:ea typeface="Aptos" panose="020B0004020202020204" pitchFamily="34" charset="0"/>
                <a:cs typeface="Times New Roman" panose="02020603050405020304" pitchFamily="18" charset="0"/>
              </a:rPr>
              <a:t>um some more some more details so um another thing I mean uh actually</a:t>
            </a:r>
          </a:p>
          <a:p>
            <a:pPr>
              <a:lnSpc>
                <a:spcPct val="107000"/>
              </a:lnSpc>
              <a:spcAft>
                <a:spcPts val="800"/>
              </a:spcAft>
            </a:pPr>
            <a:r>
              <a:rPr lang="en-IN" sz="1800">
                <a:effectLst/>
                <a:latin typeface="Aptos" panose="020B0004020202020204" pitchFamily="34" charset="0"/>
                <a:ea typeface="Aptos" panose="020B0004020202020204" pitchFamily="34" charset="0"/>
                <a:cs typeface="Times New Roman" panose="02020603050405020304" pitchFamily="18" charset="0"/>
              </a:rPr>
              <a:t>actually giving a talk this week at a high school and I asked the students</a:t>
            </a:r>
          </a:p>
          <a:p>
            <a:pPr>
              <a:lnSpc>
                <a:spcPct val="107000"/>
              </a:lnSpc>
              <a:spcAft>
                <a:spcPts val="800"/>
              </a:spcAft>
            </a:pPr>
            <a:r>
              <a:rPr lang="en-IN" sz="1800">
                <a:effectLst/>
                <a:latin typeface="Aptos" panose="020B0004020202020204" pitchFamily="34" charset="0"/>
                <a:ea typeface="Aptos" panose="020B0004020202020204" pitchFamily="34" charset="0"/>
                <a:cs typeface="Times New Roman" panose="02020603050405020304" pitchFamily="18" charset="0"/>
              </a:rPr>
              <a:t>they're in the eighth grade so this is 13 14 year olds how many of you use chat</a:t>
            </a:r>
          </a:p>
          <a:p>
            <a:pPr>
              <a:lnSpc>
                <a:spcPct val="107000"/>
              </a:lnSpc>
              <a:spcAft>
                <a:spcPts val="800"/>
              </a:spcAft>
            </a:pPr>
            <a:r>
              <a:rPr lang="en-IN" sz="1800">
                <a:effectLst/>
                <a:latin typeface="Aptos" panose="020B0004020202020204" pitchFamily="34" charset="0"/>
                <a:ea typeface="Aptos" panose="020B0004020202020204" pitchFamily="34" charset="0"/>
                <a:cs typeface="Times New Roman" panose="02020603050405020304" pitchFamily="18" charset="0"/>
              </a:rPr>
              <a:t>GPT and I think almost every single one put their hand up um the technology is</a:t>
            </a:r>
          </a:p>
          <a:p>
            <a:pPr>
              <a:lnSpc>
                <a:spcPct val="107000"/>
              </a:lnSpc>
              <a:spcAft>
                <a:spcPts val="800"/>
              </a:spcAft>
            </a:pPr>
            <a:r>
              <a:rPr lang="en-IN" sz="1800">
                <a:effectLst/>
                <a:latin typeface="Aptos" panose="020B0004020202020204" pitchFamily="34" charset="0"/>
                <a:ea typeface="Aptos" panose="020B0004020202020204" pitchFamily="34" charset="0"/>
                <a:cs typeface="Times New Roman" panose="02020603050405020304" pitchFamily="18" charset="0"/>
              </a:rPr>
              <a:t>prolific um I think that when people look at AI now they think about these</a:t>
            </a:r>
          </a:p>
          <a:p>
            <a:pPr>
              <a:lnSpc>
                <a:spcPct val="107000"/>
              </a:lnSpc>
              <a:spcAft>
                <a:spcPts val="800"/>
              </a:spcAft>
            </a:pPr>
            <a:r>
              <a:rPr lang="en-IN" sz="1800">
                <a:effectLst/>
                <a:latin typeface="Aptos" panose="020B0004020202020204" pitchFamily="34" charset="0"/>
                <a:ea typeface="Aptos" panose="020B0004020202020204" pitchFamily="34" charset="0"/>
                <a:cs typeface="Times New Roman" panose="02020603050405020304" pitchFamily="18" charset="0"/>
              </a:rPr>
              <a:t>kind of chat Bots and </a:t>
            </a:r>
            <a:r>
              <a:rPr lang="en-IN" sz="1800" err="1">
                <a:effectLst/>
                <a:latin typeface="Aptos" panose="020B0004020202020204" pitchFamily="34" charset="0"/>
                <a:ea typeface="Aptos" panose="020B0004020202020204" pitchFamily="34" charset="0"/>
                <a:cs typeface="Times New Roman" panose="02020603050405020304" pitchFamily="18" charset="0"/>
              </a:rPr>
              <a:t>llms</a:t>
            </a:r>
            <a:r>
              <a:rPr lang="en-IN" sz="1800">
                <a:effectLst/>
                <a:latin typeface="Aptos" panose="020B0004020202020204" pitchFamily="34" charset="0"/>
                <a:ea typeface="Aptos" panose="020B0004020202020204" pitchFamily="34" charset="0"/>
                <a:cs typeface="Times New Roman" panose="02020603050405020304" pitchFamily="18" charset="0"/>
              </a:rPr>
              <a:t> especially consumers so you know I've been developing for uh quite a long time now</a:t>
            </a:r>
          </a:p>
          <a:p>
            <a:pPr>
              <a:lnSpc>
                <a:spcPct val="107000"/>
              </a:lnSpc>
              <a:spcAft>
                <a:spcPts val="800"/>
              </a:spcAft>
            </a:pPr>
            <a:r>
              <a:rPr lang="en-IN" sz="1800">
                <a:effectLst/>
                <a:latin typeface="Aptos" panose="020B0004020202020204" pitchFamily="34" charset="0"/>
                <a:ea typeface="Aptos" panose="020B0004020202020204" pitchFamily="34" charset="0"/>
                <a:cs typeface="Times New Roman" panose="02020603050405020304" pitchFamily="18" charset="0"/>
              </a:rPr>
              <a:t>but been working with uh AI or what was Ai and machine learning for a couple of</a:t>
            </a:r>
          </a:p>
          <a:p>
            <a:pPr>
              <a:lnSpc>
                <a:spcPct val="107000"/>
              </a:lnSpc>
              <a:spcAft>
                <a:spcPts val="800"/>
              </a:spcAft>
            </a:pPr>
            <a:r>
              <a:rPr lang="en-IN" sz="1800">
                <a:effectLst/>
                <a:latin typeface="Aptos" panose="020B0004020202020204" pitchFamily="34" charset="0"/>
                <a:ea typeface="Aptos" panose="020B0004020202020204" pitchFamily="34" charset="0"/>
                <a:cs typeface="Times New Roman" panose="02020603050405020304" pitchFamily="18" charset="0"/>
              </a:rPr>
              <a:t>decades and um </a:t>
            </a:r>
            <a:r>
              <a:rPr lang="en-IN" sz="1800" err="1">
                <a:effectLst/>
                <a:latin typeface="Aptos" panose="020B0004020202020204" pitchFamily="34" charset="0"/>
                <a:ea typeface="Aptos" panose="020B0004020202020204" pitchFamily="34" charset="0"/>
                <a:cs typeface="Times New Roman" panose="02020603050405020304" pitchFamily="18" charset="0"/>
              </a:rPr>
              <a:t>llms</a:t>
            </a:r>
            <a:r>
              <a:rPr lang="en-IN" sz="1800">
                <a:effectLst/>
                <a:latin typeface="Aptos" panose="020B0004020202020204" pitchFamily="34" charset="0"/>
                <a:ea typeface="Aptos" panose="020B0004020202020204" pitchFamily="34" charset="0"/>
                <a:cs typeface="Times New Roman" panose="02020603050405020304" pitchFamily="18" charset="0"/>
              </a:rPr>
              <a:t> are not the only form of AI but now when I talk to users</a:t>
            </a:r>
          </a:p>
          <a:p>
            <a:pPr>
              <a:lnSpc>
                <a:spcPct val="107000"/>
              </a:lnSpc>
              <a:spcAft>
                <a:spcPts val="800"/>
              </a:spcAft>
            </a:pPr>
            <a:r>
              <a:rPr lang="en-IN" sz="1800">
                <a:effectLst/>
                <a:latin typeface="Aptos" panose="020B0004020202020204" pitchFamily="34" charset="0"/>
                <a:ea typeface="Aptos" panose="020B0004020202020204" pitchFamily="34" charset="0"/>
                <a:cs typeface="Times New Roman" panose="02020603050405020304" pitchFamily="18" charset="0"/>
              </a:rPr>
              <a:t>or consumers and I talk to them about AI they are now starting to think about these chat interfaces like chat GPT or</a:t>
            </a:r>
          </a:p>
          <a:p>
            <a:pPr>
              <a:lnSpc>
                <a:spcPct val="107000"/>
              </a:lnSpc>
              <a:spcAft>
                <a:spcPts val="800"/>
              </a:spcAft>
            </a:pPr>
            <a:r>
              <a:rPr lang="en-IN" sz="1800">
                <a:effectLst/>
                <a:latin typeface="Aptos" panose="020B0004020202020204" pitchFamily="34" charset="0"/>
                <a:ea typeface="Aptos" panose="020B0004020202020204" pitchFamily="34" charset="0"/>
                <a:cs typeface="Times New Roman" panose="02020603050405020304" pitchFamily="18" charset="0"/>
              </a:rPr>
              <a:t>co-pilot and chat GPT is not just the</a:t>
            </a:r>
          </a:p>
          <a:p>
            <a:pPr>
              <a:lnSpc>
                <a:spcPct val="107000"/>
              </a:lnSpc>
              <a:spcAft>
                <a:spcPts val="800"/>
              </a:spcAft>
            </a:pPr>
            <a:r>
              <a:rPr lang="en-IN" sz="1800">
                <a:effectLst/>
                <a:latin typeface="Aptos" panose="020B0004020202020204" pitchFamily="34" charset="0"/>
                <a:ea typeface="Aptos" panose="020B0004020202020204" pitchFamily="34" charset="0"/>
                <a:cs typeface="Times New Roman" panose="02020603050405020304" pitchFamily="18" charset="0"/>
              </a:rPr>
              <a:t>model it's an application built on top of that so you know you have to log into it </a:t>
            </a:r>
            <a:r>
              <a:rPr lang="en-IN" sz="1800" err="1">
                <a:effectLst/>
                <a:latin typeface="Aptos" panose="020B0004020202020204" pitchFamily="34" charset="0"/>
                <a:ea typeface="Aptos" panose="020B0004020202020204" pitchFamily="34" charset="0"/>
                <a:cs typeface="Times New Roman" panose="02020603050405020304" pitchFamily="18" charset="0"/>
              </a:rPr>
              <a:t>it</a:t>
            </a:r>
            <a:r>
              <a:rPr lang="en-IN" sz="1800">
                <a:effectLst/>
                <a:latin typeface="Aptos" panose="020B0004020202020204" pitchFamily="34" charset="0"/>
                <a:ea typeface="Aptos" panose="020B0004020202020204" pitchFamily="34" charset="0"/>
                <a:cs typeface="Times New Roman" panose="02020603050405020304" pitchFamily="18" charset="0"/>
              </a:rPr>
              <a:t> has a web interface it has</a:t>
            </a:r>
          </a:p>
          <a:p>
            <a:pPr>
              <a:lnSpc>
                <a:spcPct val="107000"/>
              </a:lnSpc>
              <a:spcAft>
                <a:spcPts val="800"/>
              </a:spcAft>
            </a:pPr>
            <a:r>
              <a:rPr lang="en-IN" sz="1800">
                <a:effectLst/>
                <a:latin typeface="Aptos" panose="020B0004020202020204" pitchFamily="34" charset="0"/>
                <a:ea typeface="Aptos" panose="020B0004020202020204" pitchFamily="34" charset="0"/>
                <a:cs typeface="Times New Roman" panose="02020603050405020304" pitchFamily="18" charset="0"/>
              </a:rPr>
              <a:t>something called a tokenizer which takes the text from the user and then feeds it into the model and then it also has a</a:t>
            </a:r>
          </a:p>
          <a:p>
            <a:pPr>
              <a:lnSpc>
                <a:spcPct val="107000"/>
              </a:lnSpc>
              <a:spcAft>
                <a:spcPts val="800"/>
              </a:spcAft>
            </a:pPr>
            <a:r>
              <a:rPr lang="en-IN" sz="1800">
                <a:effectLst/>
                <a:latin typeface="Aptos" panose="020B0004020202020204" pitchFamily="34" charset="0"/>
                <a:ea typeface="Aptos" panose="020B0004020202020204" pitchFamily="34" charset="0"/>
                <a:cs typeface="Times New Roman" panose="02020603050405020304" pitchFamily="18" charset="0"/>
              </a:rPr>
              <a:t>system prompt so chat GPT has a quite a large prompt that tells the chat model</a:t>
            </a:r>
          </a:p>
          <a:p>
            <a:pPr>
              <a:lnSpc>
                <a:spcPct val="107000"/>
              </a:lnSpc>
              <a:spcAft>
                <a:spcPts val="800"/>
              </a:spcAft>
            </a:pPr>
            <a:r>
              <a:rPr lang="en-IN" sz="1800">
                <a:effectLst/>
                <a:latin typeface="Aptos" panose="020B0004020202020204" pitchFamily="34" charset="0"/>
                <a:ea typeface="Aptos" panose="020B0004020202020204" pitchFamily="34" charset="0"/>
                <a:cs typeface="Times New Roman" panose="02020603050405020304" pitchFamily="18" charset="0"/>
              </a:rPr>
              <a:t>how to behave as chat GPT we have a different prompt for uh co-pilot word</a:t>
            </a:r>
          </a:p>
          <a:p>
            <a:pPr>
              <a:lnSpc>
                <a:spcPct val="107000"/>
              </a:lnSpc>
              <a:spcAft>
                <a:spcPts val="800"/>
              </a:spcAft>
            </a:pPr>
            <a:r>
              <a:rPr lang="en-IN" sz="1800">
                <a:effectLst/>
                <a:latin typeface="Aptos" panose="020B0004020202020204" pitchFamily="34" charset="0"/>
                <a:ea typeface="Aptos" panose="020B0004020202020204" pitchFamily="34" charset="0"/>
                <a:cs typeface="Times New Roman" panose="02020603050405020304" pitchFamily="18" charset="0"/>
              </a:rPr>
              <a:t>for example or co-pilot in Outlook co-pilot in SharePoint so any of those other co-pilots have they are basically</a:t>
            </a:r>
          </a:p>
          <a:p>
            <a:pPr>
              <a:lnSpc>
                <a:spcPct val="107000"/>
              </a:lnSpc>
              <a:spcAft>
                <a:spcPts val="800"/>
              </a:spcAft>
            </a:pPr>
            <a:r>
              <a:rPr lang="en-IN" sz="1800">
                <a:effectLst/>
                <a:latin typeface="Aptos" panose="020B0004020202020204" pitchFamily="34" charset="0"/>
                <a:ea typeface="Aptos" panose="020B0004020202020204" pitchFamily="34" charset="0"/>
                <a:cs typeface="Times New Roman" panose="02020603050405020304" pitchFamily="18" charset="0"/>
              </a:rPr>
              <a:t>different applications all built on the same core technology um but they have different prompts and they are different</a:t>
            </a:r>
          </a:p>
          <a:p>
            <a:pPr>
              <a:lnSpc>
                <a:spcPct val="107000"/>
              </a:lnSpc>
              <a:spcAft>
                <a:spcPts val="800"/>
              </a:spcAft>
            </a:pPr>
            <a:r>
              <a:rPr lang="en-IN" sz="1800">
                <a:effectLst/>
                <a:latin typeface="Aptos" panose="020B0004020202020204" pitchFamily="34" charset="0"/>
                <a:ea typeface="Aptos" panose="020B0004020202020204" pitchFamily="34" charset="0"/>
                <a:cs typeface="Times New Roman" panose="02020603050405020304" pitchFamily="18" charset="0"/>
              </a:rPr>
              <a:t>applications so I do want to set that distinction because um often people are</a:t>
            </a:r>
          </a:p>
          <a:p>
            <a:pPr>
              <a:lnSpc>
                <a:spcPct val="107000"/>
              </a:lnSpc>
              <a:spcAft>
                <a:spcPts val="800"/>
              </a:spcAft>
            </a:pPr>
            <a:r>
              <a:rPr lang="en-IN" sz="1800">
                <a:effectLst/>
                <a:latin typeface="Aptos" panose="020B0004020202020204" pitchFamily="34" charset="0"/>
                <a:ea typeface="Aptos" panose="020B0004020202020204" pitchFamily="34" charset="0"/>
                <a:cs typeface="Times New Roman" panose="02020603050405020304" pitchFamily="18" charset="0"/>
              </a:rPr>
              <a:t>kind of bundling just the topic of AI with chat apps and that's not really the</a:t>
            </a:r>
          </a:p>
          <a:p>
            <a:r>
              <a:rPr lang="en-IN" sz="1800">
                <a:effectLst/>
                <a:latin typeface="Aptos" panose="020B0004020202020204" pitchFamily="34" charset="0"/>
                <a:ea typeface="Aptos" panose="020B0004020202020204" pitchFamily="34" charset="0"/>
                <a:cs typeface="Times New Roman" panose="02020603050405020304" pitchFamily="18" charset="0"/>
              </a:rPr>
              <a:t>whole the whole story </a:t>
            </a:r>
            <a:endParaRPr lang="en-US"/>
          </a:p>
        </p:txBody>
      </p:sp>
      <p:sp>
        <p:nvSpPr>
          <p:cNvPr id="4" name="Slide Number Placeholder 3"/>
          <p:cNvSpPr>
            <a:spLocks noGrp="1"/>
          </p:cNvSpPr>
          <p:nvPr>
            <p:ph type="sldNum" sz="quarter" idx="5"/>
          </p:nvPr>
        </p:nvSpPr>
        <p:spPr/>
        <p:txBody>
          <a:bodyPr/>
          <a:lstStyle/>
          <a:p>
            <a:fld id="{72670EEC-715B-2744-AE42-AA068CE00492}" type="slidenum">
              <a:rPr lang="en-US" smtClean="0"/>
              <a:t>8</a:t>
            </a:fld>
            <a:endParaRPr lang="en-US"/>
          </a:p>
        </p:txBody>
      </p:sp>
    </p:spTree>
    <p:extLst>
      <p:ext uri="{BB962C8B-B14F-4D97-AF65-F5344CB8AC3E}">
        <p14:creationId xmlns:p14="http://schemas.microsoft.com/office/powerpoint/2010/main" val="41606595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IN" sz="1800" dirty="0">
                <a:effectLst/>
                <a:latin typeface="Aptos" panose="020B0004020202020204" pitchFamily="34" charset="0"/>
                <a:ea typeface="Aptos" panose="020B0004020202020204" pitchFamily="34" charset="0"/>
                <a:cs typeface="Times New Roman" panose="02020603050405020304" pitchFamily="18" charset="0"/>
              </a:rPr>
              <a:t>um talking about open AI in particular open actually has</a:t>
            </a:r>
          </a:p>
          <a:p>
            <a:pPr>
              <a:lnSpc>
                <a:spcPct val="107000"/>
              </a:lnSpc>
              <a:spcAft>
                <a:spcPts val="800"/>
              </a:spcAft>
            </a:pPr>
            <a:r>
              <a:rPr lang="en-IN" sz="1800" dirty="0">
                <a:effectLst/>
                <a:latin typeface="Aptos" panose="020B0004020202020204" pitchFamily="34" charset="0"/>
                <a:ea typeface="Aptos" panose="020B0004020202020204" pitchFamily="34" charset="0"/>
                <a:cs typeface="Times New Roman" panose="02020603050405020304" pitchFamily="18" charset="0"/>
              </a:rPr>
              <a:t>a lot of different models and they perform or they can do different things so uh GPT is the one that's used for</a:t>
            </a:r>
          </a:p>
          <a:p>
            <a:pPr>
              <a:lnSpc>
                <a:spcPct val="107000"/>
              </a:lnSpc>
              <a:spcAft>
                <a:spcPts val="800"/>
              </a:spcAft>
            </a:pPr>
            <a:r>
              <a:rPr lang="en-IN" sz="1800" dirty="0">
                <a:effectLst/>
                <a:latin typeface="Aptos" panose="020B0004020202020204" pitchFamily="34" charset="0"/>
                <a:ea typeface="Aptos" panose="020B0004020202020204" pitchFamily="34" charset="0"/>
                <a:cs typeface="Times New Roman" panose="02020603050405020304" pitchFamily="18" charset="0"/>
              </a:rPr>
              <a:t>chat GPT and there are different versions of the GPT model um often if</a:t>
            </a:r>
          </a:p>
          <a:p>
            <a:pPr>
              <a:lnSpc>
                <a:spcPct val="107000"/>
              </a:lnSpc>
              <a:spcAft>
                <a:spcPts val="800"/>
              </a:spcAft>
            </a:pPr>
            <a:r>
              <a:rPr lang="en-IN" sz="1800" dirty="0">
                <a:effectLst/>
                <a:latin typeface="Aptos" panose="020B0004020202020204" pitchFamily="34" charset="0"/>
                <a:ea typeface="Aptos" panose="020B0004020202020204" pitchFamily="34" charset="0"/>
                <a:cs typeface="Times New Roman" panose="02020603050405020304" pitchFamily="18" charset="0"/>
              </a:rPr>
              <a:t>you're using Bing chat you can switch or you can choose whether you want to use</a:t>
            </a:r>
          </a:p>
          <a:p>
            <a:pPr>
              <a:lnSpc>
                <a:spcPct val="107000"/>
              </a:lnSpc>
              <a:spcAft>
                <a:spcPts val="800"/>
              </a:spcAft>
            </a:pPr>
            <a:r>
              <a:rPr lang="en-IN" sz="1800" dirty="0">
                <a:effectLst/>
                <a:latin typeface="Aptos" panose="020B0004020202020204" pitchFamily="34" charset="0"/>
                <a:ea typeface="Aptos" panose="020B0004020202020204" pitchFamily="34" charset="0"/>
                <a:cs typeface="Times New Roman" panose="02020603050405020304" pitchFamily="18" charset="0"/>
              </a:rPr>
              <a:t>gp4  which is one of the newer models the newest one for GPT is GPT</a:t>
            </a:r>
          </a:p>
          <a:p>
            <a:pPr>
              <a:lnSpc>
                <a:spcPct val="107000"/>
              </a:lnSpc>
              <a:spcAft>
                <a:spcPts val="800"/>
              </a:spcAft>
            </a:pPr>
            <a:r>
              <a:rPr lang="en-IN" sz="1800" dirty="0">
                <a:effectLst/>
                <a:latin typeface="Aptos" panose="020B0004020202020204" pitchFamily="34" charset="0"/>
                <a:ea typeface="Aptos" panose="020B0004020202020204" pitchFamily="34" charset="0"/>
                <a:cs typeface="Times New Roman" panose="02020603050405020304" pitchFamily="18" charset="0"/>
              </a:rPr>
              <a:t>40  and there are two </a:t>
            </a:r>
            <a:r>
              <a:rPr lang="en-IN" sz="1800" dirty="0" err="1">
                <a:effectLst/>
                <a:latin typeface="Aptos" panose="020B0004020202020204" pitchFamily="34" charset="0"/>
                <a:ea typeface="Aptos" panose="020B0004020202020204" pitchFamily="34" charset="0"/>
                <a:cs typeface="Times New Roman" panose="02020603050405020304" pitchFamily="18" charset="0"/>
              </a:rPr>
              <a:t>flavors</a:t>
            </a:r>
            <a:r>
              <a:rPr lang="en-IN" sz="1800" dirty="0">
                <a:effectLst/>
                <a:latin typeface="Aptos" panose="020B0004020202020204" pitchFamily="34" charset="0"/>
                <a:ea typeface="Aptos" panose="020B0004020202020204" pitchFamily="34" charset="0"/>
                <a:cs typeface="Times New Roman" panose="02020603050405020304" pitchFamily="18" charset="0"/>
              </a:rPr>
              <a:t> I guess of that model there's one which is for</a:t>
            </a:r>
          </a:p>
          <a:p>
            <a:pPr>
              <a:lnSpc>
                <a:spcPct val="107000"/>
              </a:lnSpc>
              <a:spcAft>
                <a:spcPts val="800"/>
              </a:spcAft>
            </a:pPr>
            <a:r>
              <a:rPr lang="en-IN" sz="1800" dirty="0">
                <a:effectLst/>
                <a:latin typeface="Aptos" panose="020B0004020202020204" pitchFamily="34" charset="0"/>
                <a:ea typeface="Aptos" panose="020B0004020202020204" pitchFamily="34" charset="0"/>
                <a:cs typeface="Times New Roman" panose="02020603050405020304" pitchFamily="18" charset="0"/>
              </a:rPr>
              <a:t>complex multi-step tasks or where you've given it a lot of text to </a:t>
            </a:r>
            <a:r>
              <a:rPr lang="en-IN" sz="1800" dirty="0" err="1">
                <a:effectLst/>
                <a:latin typeface="Aptos" panose="020B0004020202020204" pitchFamily="34" charset="0"/>
                <a:ea typeface="Aptos" panose="020B0004020202020204" pitchFamily="34" charset="0"/>
                <a:cs typeface="Times New Roman" panose="02020603050405020304" pitchFamily="18" charset="0"/>
              </a:rPr>
              <a:t>analyze</a:t>
            </a:r>
            <a:r>
              <a:rPr lang="en-IN" sz="1800" dirty="0">
                <a:effectLst/>
                <a:latin typeface="Aptos" panose="020B0004020202020204" pitchFamily="34" charset="0"/>
                <a:ea typeface="Aptos" panose="020B0004020202020204" pitchFamily="34" charset="0"/>
                <a:cs typeface="Times New Roman" panose="02020603050405020304" pitchFamily="18" charset="0"/>
              </a:rPr>
              <a:t> and respond to or there's the Mini model</a:t>
            </a:r>
          </a:p>
          <a:p>
            <a:pPr>
              <a:lnSpc>
                <a:spcPct val="107000"/>
              </a:lnSpc>
              <a:spcAft>
                <a:spcPts val="800"/>
              </a:spcAft>
            </a:pPr>
            <a:r>
              <a:rPr lang="en-IN" sz="1800" dirty="0">
                <a:effectLst/>
                <a:latin typeface="Aptos" panose="020B0004020202020204" pitchFamily="34" charset="0"/>
                <a:ea typeface="Aptos" panose="020B0004020202020204" pitchFamily="34" charset="0"/>
                <a:cs typeface="Times New Roman" panose="02020603050405020304" pitchFamily="18" charset="0"/>
              </a:rPr>
              <a:t>which is uh fast and lightweight and we're actually going to be using a bit of GPT 4 and a bit of the Mini model in</a:t>
            </a:r>
          </a:p>
          <a:p>
            <a:pPr>
              <a:lnSpc>
                <a:spcPct val="107000"/>
              </a:lnSpc>
              <a:spcAft>
                <a:spcPts val="800"/>
              </a:spcAft>
            </a:pPr>
            <a:r>
              <a:rPr lang="en-IN" sz="1800" dirty="0">
                <a:effectLst/>
                <a:latin typeface="Aptos" panose="020B0004020202020204" pitchFamily="34" charset="0"/>
                <a:ea typeface="Aptos" panose="020B0004020202020204" pitchFamily="34" charset="0"/>
                <a:cs typeface="Times New Roman" panose="02020603050405020304" pitchFamily="18" charset="0"/>
              </a:rPr>
              <a:t>the talk today and in the demo I'm going to give you uh there's di which is really fun which you can use to uh</a:t>
            </a:r>
          </a:p>
          <a:p>
            <a:pPr>
              <a:lnSpc>
                <a:spcPct val="107000"/>
              </a:lnSpc>
              <a:spcAft>
                <a:spcPts val="800"/>
              </a:spcAft>
            </a:pPr>
            <a:r>
              <a:rPr lang="en-IN" sz="1800" dirty="0">
                <a:effectLst/>
                <a:latin typeface="Aptos" panose="020B0004020202020204" pitchFamily="34" charset="0"/>
                <a:ea typeface="Aptos" panose="020B0004020202020204" pitchFamily="34" charset="0"/>
                <a:cs typeface="Times New Roman" panose="02020603050405020304" pitchFamily="18" charset="0"/>
              </a:rPr>
              <a:t>generate create pictures or images based on a prompt uh so if you use Bing create</a:t>
            </a:r>
          </a:p>
          <a:p>
            <a:pPr>
              <a:lnSpc>
                <a:spcPct val="107000"/>
              </a:lnSpc>
              <a:spcAft>
                <a:spcPts val="800"/>
              </a:spcAft>
            </a:pPr>
            <a:r>
              <a:rPr lang="en-IN" sz="1800" dirty="0">
                <a:effectLst/>
                <a:latin typeface="Aptos" panose="020B0004020202020204" pitchFamily="34" charset="0"/>
                <a:ea typeface="Aptos" panose="020B0004020202020204" pitchFamily="34" charset="0"/>
                <a:cs typeface="Times New Roman" panose="02020603050405020304" pitchFamily="18" charset="0"/>
              </a:rPr>
              <a:t>that's what is being used behind the scenes uh</a:t>
            </a:r>
          </a:p>
          <a:p>
            <a:pPr>
              <a:lnSpc>
                <a:spcPct val="107000"/>
              </a:lnSpc>
              <a:spcAft>
                <a:spcPts val="800"/>
              </a:spcAft>
            </a:pPr>
            <a:endParaRPr lang="en-IN" sz="18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07000"/>
              </a:lnSpc>
              <a:spcAft>
                <a:spcPts val="800"/>
              </a:spcAft>
            </a:pPr>
            <a:r>
              <a:rPr lang="en-IN" sz="1800" dirty="0">
                <a:effectLst/>
                <a:latin typeface="Aptos" panose="020B0004020202020204" pitchFamily="34" charset="0"/>
                <a:ea typeface="Aptos" panose="020B0004020202020204" pitchFamily="34" charset="0"/>
                <a:cs typeface="Times New Roman" panose="02020603050405020304" pitchFamily="18" charset="0"/>
              </a:rPr>
              <a:t> TTS which uh and Whisper which</a:t>
            </a:r>
          </a:p>
          <a:p>
            <a:pPr>
              <a:lnSpc>
                <a:spcPct val="107000"/>
              </a:lnSpc>
              <a:spcAft>
                <a:spcPts val="800"/>
              </a:spcAft>
            </a:pPr>
            <a:r>
              <a:rPr lang="en-IN" sz="1800" dirty="0">
                <a:effectLst/>
                <a:latin typeface="Aptos" panose="020B0004020202020204" pitchFamily="34" charset="0"/>
                <a:ea typeface="Aptos" panose="020B0004020202020204" pitchFamily="34" charset="0"/>
                <a:cs typeface="Times New Roman" panose="02020603050405020304" pitchFamily="18" charset="0"/>
              </a:rPr>
              <a:t>is kind of about working with spoken audio and converting that into text and vice versa </a:t>
            </a:r>
          </a:p>
          <a:p>
            <a:pPr>
              <a:lnSpc>
                <a:spcPct val="107000"/>
              </a:lnSpc>
              <a:spcAft>
                <a:spcPts val="800"/>
              </a:spcAft>
            </a:pPr>
            <a:endParaRPr lang="en-IN" sz="18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07000"/>
              </a:lnSpc>
              <a:spcAft>
                <a:spcPts val="800"/>
              </a:spcAft>
            </a:pPr>
            <a:r>
              <a:rPr lang="en-IN" sz="1800" dirty="0">
                <a:effectLst/>
                <a:latin typeface="Aptos" panose="020B0004020202020204" pitchFamily="34" charset="0"/>
                <a:ea typeface="Aptos" panose="020B0004020202020204" pitchFamily="34" charset="0"/>
                <a:cs typeface="Times New Roman" panose="02020603050405020304" pitchFamily="18" charset="0"/>
              </a:rPr>
              <a:t>we've then got embedding</a:t>
            </a:r>
          </a:p>
          <a:p>
            <a:pPr>
              <a:lnSpc>
                <a:spcPct val="107000"/>
              </a:lnSpc>
              <a:spcAft>
                <a:spcPts val="800"/>
              </a:spcAft>
            </a:pPr>
            <a:r>
              <a:rPr lang="en-IN" sz="1800" dirty="0">
                <a:effectLst/>
                <a:latin typeface="Aptos" panose="020B0004020202020204" pitchFamily="34" charset="0"/>
                <a:ea typeface="Aptos" panose="020B0004020202020204" pitchFamily="34" charset="0"/>
                <a:cs typeface="Times New Roman" panose="02020603050405020304" pitchFamily="18" charset="0"/>
              </a:rPr>
              <a:t>models and these are really interesting technology and this is actually G to be</a:t>
            </a:r>
          </a:p>
          <a:p>
            <a:pPr>
              <a:lnSpc>
                <a:spcPct val="107000"/>
              </a:lnSpc>
              <a:spcAft>
                <a:spcPts val="800"/>
              </a:spcAft>
            </a:pPr>
            <a:r>
              <a:rPr lang="en-IN" sz="1800" dirty="0">
                <a:effectLst/>
                <a:latin typeface="Aptos" panose="020B0004020202020204" pitchFamily="34" charset="0"/>
                <a:ea typeface="Aptos" panose="020B0004020202020204" pitchFamily="34" charset="0"/>
                <a:cs typeface="Times New Roman" panose="02020603050405020304" pitchFamily="18" charset="0"/>
              </a:rPr>
              <a:t>one of the focuses of this talk is the embedding models um and I'm explain what</a:t>
            </a:r>
          </a:p>
          <a:p>
            <a:pPr>
              <a:lnSpc>
                <a:spcPct val="107000"/>
              </a:lnSpc>
              <a:spcAft>
                <a:spcPts val="800"/>
              </a:spcAft>
            </a:pPr>
            <a:r>
              <a:rPr lang="en-IN" sz="1800" dirty="0">
                <a:effectLst/>
                <a:latin typeface="Aptos" panose="020B0004020202020204" pitchFamily="34" charset="0"/>
                <a:ea typeface="Aptos" panose="020B0004020202020204" pitchFamily="34" charset="0"/>
                <a:cs typeface="Times New Roman" panose="02020603050405020304" pitchFamily="18" charset="0"/>
              </a:rPr>
              <a:t>an embedding model is how we work with vectors and how that technology can be used to enrich or improve a search</a:t>
            </a:r>
          </a:p>
          <a:p>
            <a:pPr>
              <a:lnSpc>
                <a:spcPct val="107000"/>
              </a:lnSpc>
              <a:spcAft>
                <a:spcPts val="800"/>
              </a:spcAft>
            </a:pPr>
            <a:r>
              <a:rPr lang="en-IN" sz="1800" dirty="0">
                <a:effectLst/>
                <a:latin typeface="Aptos" panose="020B0004020202020204" pitchFamily="34" charset="0"/>
                <a:ea typeface="Aptos" panose="020B0004020202020204" pitchFamily="34" charset="0"/>
                <a:cs typeface="Times New Roman" panose="02020603050405020304" pitchFamily="18" charset="0"/>
              </a:rPr>
              <a:t>capability in an application </a:t>
            </a:r>
          </a:p>
          <a:p>
            <a:pPr>
              <a:lnSpc>
                <a:spcPct val="107000"/>
              </a:lnSpc>
              <a:spcAft>
                <a:spcPts val="800"/>
              </a:spcAft>
            </a:pPr>
            <a:endParaRPr lang="en-IN" sz="18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07000"/>
              </a:lnSpc>
              <a:spcAft>
                <a:spcPts val="800"/>
              </a:spcAft>
            </a:pPr>
            <a:r>
              <a:rPr lang="en-IN" sz="1800" dirty="0">
                <a:effectLst/>
                <a:latin typeface="Aptos" panose="020B0004020202020204" pitchFamily="34" charset="0"/>
                <a:ea typeface="Aptos" panose="020B0004020202020204" pitchFamily="34" charset="0"/>
                <a:cs typeface="Times New Roman" panose="02020603050405020304" pitchFamily="18" charset="0"/>
              </a:rPr>
              <a:t>uh there's also models for moderation uh we use</a:t>
            </a:r>
          </a:p>
          <a:p>
            <a:pPr>
              <a:lnSpc>
                <a:spcPct val="107000"/>
              </a:lnSpc>
              <a:spcAft>
                <a:spcPts val="800"/>
              </a:spcAft>
            </a:pPr>
            <a:r>
              <a:rPr lang="en-IN" sz="1800" dirty="0">
                <a:effectLst/>
                <a:latin typeface="Aptos" panose="020B0004020202020204" pitchFamily="34" charset="0"/>
                <a:ea typeface="Aptos" panose="020B0004020202020204" pitchFamily="34" charset="0"/>
                <a:cs typeface="Times New Roman" panose="02020603050405020304" pitchFamily="18" charset="0"/>
              </a:rPr>
              <a:t>that to look at whether text could be sensitive or unsafe uh and those models are used for things like copilot and </a:t>
            </a:r>
            <a:r>
              <a:rPr lang="en-IN" sz="1800" dirty="0" err="1">
                <a:effectLst/>
                <a:latin typeface="Aptos" panose="020B0004020202020204" pitchFamily="34" charset="0"/>
                <a:ea typeface="Aptos" panose="020B0004020202020204" pitchFamily="34" charset="0"/>
                <a:cs typeface="Times New Roman" panose="02020603050405020304" pitchFamily="18" charset="0"/>
              </a:rPr>
              <a:t>and</a:t>
            </a:r>
            <a:endParaRPr lang="en-IN" sz="1800" dirty="0">
              <a:effectLst/>
              <a:latin typeface="Aptos" panose="020B0004020202020204" pitchFamily="34" charset="0"/>
              <a:ea typeface="Aptos" panose="020B0004020202020204" pitchFamily="34" charset="0"/>
              <a:cs typeface="Times New Roman" panose="02020603050405020304" pitchFamily="18" charset="0"/>
            </a:endParaRPr>
          </a:p>
          <a:p>
            <a:r>
              <a:rPr lang="en-IN" sz="1800" dirty="0">
                <a:effectLst/>
                <a:latin typeface="Aptos" panose="020B0004020202020204" pitchFamily="34" charset="0"/>
                <a:ea typeface="Aptos" panose="020B0004020202020204" pitchFamily="34" charset="0"/>
                <a:cs typeface="Times New Roman" panose="02020603050405020304" pitchFamily="18" charset="0"/>
              </a:rPr>
              <a:t>chat GPT so uh large language model </a:t>
            </a:r>
            <a:endParaRPr lang="en-IN" dirty="0"/>
          </a:p>
        </p:txBody>
      </p:sp>
      <p:sp>
        <p:nvSpPr>
          <p:cNvPr id="4" name="Slide Number Placeholder 3"/>
          <p:cNvSpPr>
            <a:spLocks noGrp="1"/>
          </p:cNvSpPr>
          <p:nvPr>
            <p:ph type="sldNum" sz="quarter" idx="5"/>
          </p:nvPr>
        </p:nvSpPr>
        <p:spPr/>
        <p:txBody>
          <a:bodyPr/>
          <a:lstStyle/>
          <a:p>
            <a:fld id="{72670EEC-715B-2744-AE42-AA068CE00492}" type="slidenum">
              <a:rPr lang="en-US" smtClean="0"/>
              <a:t>9</a:t>
            </a:fld>
            <a:endParaRPr lang="en-US"/>
          </a:p>
        </p:txBody>
      </p:sp>
    </p:spTree>
    <p:extLst>
      <p:ext uri="{BB962C8B-B14F-4D97-AF65-F5344CB8AC3E}">
        <p14:creationId xmlns:p14="http://schemas.microsoft.com/office/powerpoint/2010/main" val="31660675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IN" sz="1800" dirty="0">
                <a:effectLst/>
                <a:latin typeface="Aptos" panose="020B0004020202020204" pitchFamily="34" charset="0"/>
                <a:ea typeface="Aptos" panose="020B0004020202020204" pitchFamily="34" charset="0"/>
                <a:cs typeface="Times New Roman" panose="02020603050405020304" pitchFamily="18" charset="0"/>
              </a:rPr>
              <a:t>an </a:t>
            </a:r>
            <a:r>
              <a:rPr lang="en-IN" sz="1800" dirty="0" err="1">
                <a:effectLst/>
                <a:latin typeface="Aptos" panose="020B0004020202020204" pitchFamily="34" charset="0"/>
                <a:ea typeface="Aptos" panose="020B0004020202020204" pitchFamily="34" charset="0"/>
                <a:cs typeface="Times New Roman" panose="02020603050405020304" pitchFamily="18" charset="0"/>
              </a:rPr>
              <a:t>llm</a:t>
            </a:r>
            <a:endParaRPr lang="en-IN" sz="18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07000"/>
              </a:lnSpc>
              <a:spcAft>
                <a:spcPts val="800"/>
              </a:spcAft>
            </a:pPr>
            <a:endParaRPr lang="en-IN" sz="18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07000"/>
              </a:lnSpc>
              <a:spcAft>
                <a:spcPts val="800"/>
              </a:spcAft>
            </a:pPr>
            <a:r>
              <a:rPr lang="en-US" sz="2800" b="0" i="0" dirty="0">
                <a:solidFill>
                  <a:srgbClr val="111111"/>
                </a:solidFill>
                <a:effectLst/>
                <a:latin typeface="-apple-system"/>
              </a:rPr>
              <a:t>Goto – [</a:t>
            </a:r>
            <a:r>
              <a:rPr lang="it-IT" sz="4000" dirty="0">
                <a:hlinkClick r:id="rId3"/>
              </a:rPr>
              <a:t>Azure AI Proxy Playground (mango-bush-0a9e12903.5.azurestaticapps.net)</a:t>
            </a:r>
            <a:r>
              <a:rPr lang="it-IT" sz="4000" dirty="0"/>
              <a:t>] with list of restaurants in bangalore</a:t>
            </a:r>
          </a:p>
          <a:p>
            <a:pPr>
              <a:lnSpc>
                <a:spcPct val="107000"/>
              </a:lnSpc>
              <a:spcAft>
                <a:spcPts val="800"/>
              </a:spcAft>
            </a:pPr>
            <a:endParaRPr lang="it-IT" sz="4000" b="0" i="0" dirty="0">
              <a:solidFill>
                <a:srgbClr val="111111"/>
              </a:solidFill>
              <a:effectLst/>
              <a:latin typeface="-apple-system"/>
            </a:endParaRPr>
          </a:p>
          <a:p>
            <a:pPr>
              <a:lnSpc>
                <a:spcPct val="107000"/>
              </a:lnSpc>
              <a:spcAft>
                <a:spcPts val="800"/>
              </a:spcAft>
            </a:pPr>
            <a:endParaRPr lang="it-IT" sz="4000" b="0" i="0" dirty="0">
              <a:solidFill>
                <a:srgbClr val="111111"/>
              </a:solidFill>
              <a:effectLst/>
              <a:latin typeface="-apple-system"/>
            </a:endParaRPr>
          </a:p>
          <a:p>
            <a:pPr>
              <a:lnSpc>
                <a:spcPct val="107000"/>
              </a:lnSpc>
              <a:spcAft>
                <a:spcPts val="800"/>
              </a:spcAft>
            </a:pPr>
            <a:r>
              <a:rPr lang="en-US" sz="2800" b="0" i="0" dirty="0">
                <a:solidFill>
                  <a:srgbClr val="111111"/>
                </a:solidFill>
                <a:effectLst/>
                <a:latin typeface="-apple-system"/>
              </a:rPr>
              <a:t>Large Language Models (LLMs) are a type of artificial intelligence (AI) designed to understand and generate human-like text. </a:t>
            </a:r>
            <a:r>
              <a:rPr lang="en-US" sz="2800" b="0" i="0" dirty="0">
                <a:effectLst/>
                <a:latin typeface="-apple-system"/>
                <a:hlinkClick r:id="rId4"/>
              </a:rPr>
              <a:t>They are trained on vast amounts of data, which allows them to perform a wide range of language-related tasks, such as answering questions, summarizing text, translating languages, and even generating creative</a:t>
            </a:r>
            <a:r>
              <a:rPr lang="en-IN" sz="1800" b="0" i="0" dirty="0">
                <a:effectLst/>
                <a:latin typeface="Aptos" panose="020B0004020202020204" pitchFamily="34" charset="0"/>
                <a:cs typeface="Times New Roman" panose="02020603050405020304" pitchFamily="18" charset="0"/>
              </a:rPr>
              <a:t> content. </a:t>
            </a:r>
            <a:endParaRPr lang="en-IN" sz="18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07000"/>
              </a:lnSpc>
              <a:spcAft>
                <a:spcPts val="800"/>
              </a:spcAft>
            </a:pPr>
            <a:r>
              <a:rPr lang="en-IN" sz="1800" dirty="0">
                <a:effectLst/>
                <a:latin typeface="Aptos" panose="020B0004020202020204" pitchFamily="34" charset="0"/>
                <a:ea typeface="Aptos" panose="020B0004020202020204" pitchFamily="34" charset="0"/>
                <a:cs typeface="Times New Roman" panose="02020603050405020304" pitchFamily="18" charset="0"/>
              </a:rPr>
              <a:t>is a model that's so large uh we talk about the number of parameters it has but that's kind of jumping deep into</a:t>
            </a:r>
          </a:p>
          <a:p>
            <a:pPr>
              <a:lnSpc>
                <a:spcPct val="107000"/>
              </a:lnSpc>
              <a:spcAft>
                <a:spcPts val="800"/>
              </a:spcAft>
            </a:pPr>
            <a:r>
              <a:rPr lang="en-IN" sz="1800" dirty="0">
                <a:effectLst/>
                <a:latin typeface="Aptos" panose="020B0004020202020204" pitchFamily="34" charset="0"/>
                <a:ea typeface="Aptos" panose="020B0004020202020204" pitchFamily="34" charset="0"/>
                <a:cs typeface="Times New Roman" panose="02020603050405020304" pitchFamily="18" charset="0"/>
              </a:rPr>
              <a:t>science um it is a model so large that that it achieves like a general language</a:t>
            </a:r>
          </a:p>
          <a:p>
            <a:pPr>
              <a:lnSpc>
                <a:spcPct val="107000"/>
              </a:lnSpc>
              <a:spcAft>
                <a:spcPts val="800"/>
              </a:spcAft>
            </a:pPr>
            <a:r>
              <a:rPr lang="en-IN" sz="1800" dirty="0">
                <a:effectLst/>
                <a:latin typeface="Aptos" panose="020B0004020202020204" pitchFamily="34" charset="0"/>
                <a:ea typeface="Aptos" panose="020B0004020202020204" pitchFamily="34" charset="0"/>
                <a:cs typeface="Times New Roman" panose="02020603050405020304" pitchFamily="18" charset="0"/>
              </a:rPr>
              <a:t>understanding and generation and the way </a:t>
            </a:r>
            <a:r>
              <a:rPr lang="en-IN" sz="1800" b="1" dirty="0">
                <a:effectLst/>
                <a:latin typeface="Aptos" panose="020B0004020202020204" pitchFamily="34" charset="0"/>
                <a:ea typeface="Aptos" panose="020B0004020202020204" pitchFamily="34" charset="0"/>
                <a:cs typeface="Times New Roman" panose="02020603050405020304" pitchFamily="18" charset="0"/>
              </a:rPr>
              <a:t>I kind of think about </a:t>
            </a:r>
            <a:r>
              <a:rPr lang="en-IN" sz="1800" b="1" dirty="0" err="1">
                <a:effectLst/>
                <a:latin typeface="Aptos" panose="020B0004020202020204" pitchFamily="34" charset="0"/>
                <a:ea typeface="Aptos" panose="020B0004020202020204" pitchFamily="34" charset="0"/>
                <a:cs typeface="Times New Roman" panose="02020603050405020304" pitchFamily="18" charset="0"/>
              </a:rPr>
              <a:t>llms</a:t>
            </a:r>
            <a:r>
              <a:rPr lang="en-IN" sz="1800" b="1" dirty="0">
                <a:effectLst/>
                <a:latin typeface="Aptos" panose="020B0004020202020204" pitchFamily="34" charset="0"/>
                <a:ea typeface="Aptos" panose="020B0004020202020204" pitchFamily="34" charset="0"/>
                <a:cs typeface="Times New Roman" panose="02020603050405020304" pitchFamily="18" charset="0"/>
              </a:rPr>
              <a:t> is being a model which can</a:t>
            </a:r>
          </a:p>
          <a:p>
            <a:pPr>
              <a:lnSpc>
                <a:spcPct val="107000"/>
              </a:lnSpc>
              <a:spcAft>
                <a:spcPts val="800"/>
              </a:spcAft>
            </a:pPr>
            <a:r>
              <a:rPr lang="en-IN" sz="1800" b="1" dirty="0">
                <a:effectLst/>
                <a:latin typeface="Aptos" panose="020B0004020202020204" pitchFamily="34" charset="0"/>
                <a:ea typeface="Aptos" panose="020B0004020202020204" pitchFamily="34" charset="0"/>
                <a:cs typeface="Times New Roman" panose="02020603050405020304" pitchFamily="18" charset="0"/>
              </a:rPr>
              <a:t>predict the rest of a sentence or the rest of a paragraph and you give it you tell it a story and it will finish that</a:t>
            </a:r>
          </a:p>
          <a:p>
            <a:pPr>
              <a:lnSpc>
                <a:spcPct val="107000"/>
              </a:lnSpc>
              <a:spcAft>
                <a:spcPts val="800"/>
              </a:spcAft>
            </a:pPr>
            <a:r>
              <a:rPr lang="en-IN" sz="1800" b="1" dirty="0">
                <a:effectLst/>
                <a:latin typeface="Aptos" panose="020B0004020202020204" pitchFamily="34" charset="0"/>
                <a:ea typeface="Aptos" panose="020B0004020202020204" pitchFamily="34" charset="0"/>
                <a:cs typeface="Times New Roman" panose="02020603050405020304" pitchFamily="18" charset="0"/>
              </a:rPr>
              <a:t>story for you we call the </a:t>
            </a:r>
            <a:r>
              <a:rPr lang="en-IN" sz="1800" b="1" dirty="0" err="1">
                <a:effectLst/>
                <a:latin typeface="Aptos" panose="020B0004020202020204" pitchFamily="34" charset="0"/>
                <a:ea typeface="Aptos" panose="020B0004020202020204" pitchFamily="34" charset="0"/>
                <a:cs typeface="Times New Roman" panose="02020603050405020304" pitchFamily="18" charset="0"/>
              </a:rPr>
              <a:t>the</a:t>
            </a:r>
            <a:r>
              <a:rPr lang="en-IN" sz="1800" b="1" dirty="0">
                <a:effectLst/>
                <a:latin typeface="Aptos" panose="020B0004020202020204" pitchFamily="34" charset="0"/>
                <a:ea typeface="Aptos" panose="020B0004020202020204" pitchFamily="34" charset="0"/>
                <a:cs typeface="Times New Roman" panose="02020603050405020304" pitchFamily="18" charset="0"/>
              </a:rPr>
              <a:t> parts of the story </a:t>
            </a:r>
          </a:p>
          <a:p>
            <a:pPr>
              <a:lnSpc>
                <a:spcPct val="107000"/>
              </a:lnSpc>
              <a:spcAft>
                <a:spcPts val="800"/>
              </a:spcAft>
            </a:pPr>
            <a:r>
              <a:rPr lang="en-IN" sz="1800" dirty="0">
                <a:effectLst/>
                <a:latin typeface="Aptos" panose="020B0004020202020204" pitchFamily="34" charset="0"/>
                <a:ea typeface="Aptos" panose="020B0004020202020204" pitchFamily="34" charset="0"/>
                <a:cs typeface="Times New Roman" panose="02020603050405020304" pitchFamily="18" charset="0"/>
              </a:rPr>
              <a:t>The prompts so kind of like</a:t>
            </a:r>
          </a:p>
          <a:p>
            <a:pPr>
              <a:lnSpc>
                <a:spcPct val="107000"/>
              </a:lnSpc>
              <a:spcAft>
                <a:spcPts val="800"/>
              </a:spcAft>
            </a:pPr>
            <a:r>
              <a:rPr lang="en-IN" sz="1800" dirty="0">
                <a:effectLst/>
                <a:latin typeface="Aptos" panose="020B0004020202020204" pitchFamily="34" charset="0"/>
                <a:ea typeface="Aptos" panose="020B0004020202020204" pitchFamily="34" charset="0"/>
                <a:cs typeface="Times New Roman" panose="02020603050405020304" pitchFamily="18" charset="0"/>
              </a:rPr>
              <a:t>the first prompt would be the instructions to the </a:t>
            </a:r>
            <a:r>
              <a:rPr lang="en-IN" sz="1800" dirty="0" err="1">
                <a:effectLst/>
                <a:latin typeface="Aptos" panose="020B0004020202020204" pitchFamily="34" charset="0"/>
                <a:ea typeface="Aptos" panose="020B0004020202020204" pitchFamily="34" charset="0"/>
                <a:cs typeface="Times New Roman" panose="02020603050405020304" pitchFamily="18" charset="0"/>
              </a:rPr>
              <a:t>llm</a:t>
            </a:r>
            <a:r>
              <a:rPr lang="en-IN" sz="1800" dirty="0">
                <a:effectLst/>
                <a:latin typeface="Aptos" panose="020B0004020202020204" pitchFamily="34" charset="0"/>
                <a:ea typeface="Aptos" panose="020B0004020202020204" pitchFamily="34" charset="0"/>
                <a:cs typeface="Times New Roman" panose="02020603050405020304" pitchFamily="18" charset="0"/>
              </a:rPr>
              <a:t> as far as the </a:t>
            </a:r>
            <a:r>
              <a:rPr lang="en-IN" sz="1800" dirty="0" err="1">
                <a:effectLst/>
                <a:latin typeface="Aptos" panose="020B0004020202020204" pitchFamily="34" charset="0"/>
                <a:ea typeface="Aptos" panose="020B0004020202020204" pitchFamily="34" charset="0"/>
                <a:cs typeface="Times New Roman" panose="02020603050405020304" pitchFamily="18" charset="0"/>
              </a:rPr>
              <a:t>llm</a:t>
            </a:r>
            <a:r>
              <a:rPr lang="en-IN" sz="1800" dirty="0">
                <a:effectLst/>
                <a:latin typeface="Aptos" panose="020B0004020202020204" pitchFamily="34" charset="0"/>
                <a:ea typeface="Aptos" panose="020B0004020202020204" pitchFamily="34" charset="0"/>
                <a:cs typeface="Times New Roman" panose="02020603050405020304" pitchFamily="18" charset="0"/>
              </a:rPr>
              <a:t> is concerned it's not understanding</a:t>
            </a:r>
          </a:p>
          <a:p>
            <a:pPr>
              <a:lnSpc>
                <a:spcPct val="107000"/>
              </a:lnSpc>
              <a:spcAft>
                <a:spcPts val="800"/>
              </a:spcAft>
            </a:pPr>
            <a:r>
              <a:rPr lang="en-IN" sz="1800" dirty="0">
                <a:effectLst/>
                <a:latin typeface="Aptos" panose="020B0004020202020204" pitchFamily="34" charset="0"/>
                <a:ea typeface="Aptos" panose="020B0004020202020204" pitchFamily="34" charset="0"/>
                <a:cs typeface="Times New Roman" panose="02020603050405020304" pitchFamily="18" charset="0"/>
              </a:rPr>
              <a:t>a comprehending the instructions it sees that as a story which it has to finish so just as you ask if you ask the</a:t>
            </a:r>
          </a:p>
          <a:p>
            <a:pPr>
              <a:lnSpc>
                <a:spcPct val="107000"/>
              </a:lnSpc>
              <a:spcAft>
                <a:spcPts val="800"/>
              </a:spcAft>
            </a:pPr>
            <a:r>
              <a:rPr lang="en-IN" sz="1800" dirty="0">
                <a:effectLst/>
                <a:latin typeface="Aptos" panose="020B0004020202020204" pitchFamily="34" charset="0"/>
                <a:ea typeface="Aptos" panose="020B0004020202020204" pitchFamily="34" charset="0"/>
                <a:cs typeface="Times New Roman" panose="02020603050405020304" pitchFamily="18" charset="0"/>
              </a:rPr>
              <a:t>student okay I've written the first three chapters of a book can you write the Final Chapter for me they'd read the</a:t>
            </a:r>
          </a:p>
          <a:p>
            <a:pPr>
              <a:lnSpc>
                <a:spcPct val="107000"/>
              </a:lnSpc>
              <a:spcAft>
                <a:spcPts val="800"/>
              </a:spcAft>
            </a:pPr>
            <a:r>
              <a:rPr lang="en-IN" sz="1800" dirty="0">
                <a:effectLst/>
                <a:latin typeface="Aptos" panose="020B0004020202020204" pitchFamily="34" charset="0"/>
                <a:ea typeface="Aptos" panose="020B0004020202020204" pitchFamily="34" charset="0"/>
                <a:cs typeface="Times New Roman" panose="02020603050405020304" pitchFamily="18" charset="0"/>
              </a:rPr>
              <a:t>first three C chapters they'd understand who the characters are you know what's happening what's the situation what's</a:t>
            </a:r>
          </a:p>
          <a:p>
            <a:pPr>
              <a:lnSpc>
                <a:spcPct val="107000"/>
              </a:lnSpc>
              <a:spcAft>
                <a:spcPts val="800"/>
              </a:spcAft>
            </a:pPr>
            <a:r>
              <a:rPr lang="en-IN" sz="1800" dirty="0">
                <a:effectLst/>
                <a:latin typeface="Aptos" panose="020B0004020202020204" pitchFamily="34" charset="0"/>
                <a:ea typeface="Aptos" panose="020B0004020202020204" pitchFamily="34" charset="0"/>
                <a:cs typeface="Times New Roman" panose="02020603050405020304" pitchFamily="18" charset="0"/>
              </a:rPr>
              <a:t>the premise of the book and then they could finish the Final Chapter uh the </a:t>
            </a:r>
            <a:r>
              <a:rPr lang="en-IN" sz="1800" dirty="0" err="1">
                <a:effectLst/>
                <a:latin typeface="Aptos" panose="020B0004020202020204" pitchFamily="34" charset="0"/>
                <a:ea typeface="Aptos" panose="020B0004020202020204" pitchFamily="34" charset="0"/>
                <a:cs typeface="Times New Roman" panose="02020603050405020304" pitchFamily="18" charset="0"/>
              </a:rPr>
              <a:t>the</a:t>
            </a:r>
            <a:r>
              <a:rPr lang="en-IN" sz="1800" dirty="0">
                <a:effectLst/>
                <a:latin typeface="Aptos" panose="020B0004020202020204" pitchFamily="34" charset="0"/>
                <a:ea typeface="Aptos" panose="020B0004020202020204" pitchFamily="34" charset="0"/>
                <a:cs typeface="Times New Roman" panose="02020603050405020304" pitchFamily="18" charset="0"/>
              </a:rPr>
              <a:t> quality of the final chapter is</a:t>
            </a:r>
          </a:p>
          <a:p>
            <a:pPr>
              <a:lnSpc>
                <a:spcPct val="107000"/>
              </a:lnSpc>
              <a:spcAft>
                <a:spcPts val="800"/>
              </a:spcAft>
            </a:pPr>
            <a:r>
              <a:rPr lang="en-IN" sz="1800" dirty="0">
                <a:effectLst/>
                <a:latin typeface="Aptos" panose="020B0004020202020204" pitchFamily="34" charset="0"/>
                <a:ea typeface="Aptos" panose="020B0004020202020204" pitchFamily="34" charset="0"/>
                <a:cs typeface="Times New Roman" panose="02020603050405020304" pitchFamily="18" charset="0"/>
              </a:rPr>
              <a:t>probably going to depend on um the quality of the first three so the better you can make the prompts uh the better</a:t>
            </a:r>
          </a:p>
          <a:p>
            <a:pPr>
              <a:lnSpc>
                <a:spcPct val="107000"/>
              </a:lnSpc>
              <a:spcAft>
                <a:spcPts val="800"/>
              </a:spcAft>
            </a:pPr>
            <a:r>
              <a:rPr lang="en-IN" sz="1800" dirty="0">
                <a:effectLst/>
                <a:latin typeface="Aptos" panose="020B0004020202020204" pitchFamily="34" charset="0"/>
                <a:ea typeface="Aptos" panose="020B0004020202020204" pitchFamily="34" charset="0"/>
                <a:cs typeface="Times New Roman" panose="02020603050405020304" pitchFamily="18" charset="0"/>
              </a:rPr>
              <a:t>you can have a uh response or a really useful answer from an </a:t>
            </a:r>
            <a:r>
              <a:rPr lang="en-IN" sz="1800" dirty="0" err="1">
                <a:effectLst/>
                <a:latin typeface="Aptos" panose="020B0004020202020204" pitchFamily="34" charset="0"/>
                <a:ea typeface="Aptos" panose="020B0004020202020204" pitchFamily="34" charset="0"/>
                <a:cs typeface="Times New Roman" panose="02020603050405020304" pitchFamily="18" charset="0"/>
              </a:rPr>
              <a:t>llm</a:t>
            </a:r>
            <a:r>
              <a:rPr lang="en-IN" sz="1800" dirty="0">
                <a:effectLst/>
                <a:latin typeface="Aptos" panose="020B0004020202020204" pitchFamily="34" charset="0"/>
                <a:ea typeface="Aptos" panose="020B0004020202020204" pitchFamily="34" charset="0"/>
                <a:cs typeface="Times New Roman" panose="02020603050405020304" pitchFamily="18" charset="0"/>
              </a:rPr>
              <a:t> when you're</a:t>
            </a:r>
          </a:p>
          <a:p>
            <a:pPr>
              <a:lnSpc>
                <a:spcPct val="107000"/>
              </a:lnSpc>
              <a:spcAft>
                <a:spcPts val="800"/>
              </a:spcAft>
            </a:pPr>
            <a:r>
              <a:rPr lang="en-IN" sz="1800" dirty="0">
                <a:effectLst/>
                <a:latin typeface="Aptos" panose="020B0004020202020204" pitchFamily="34" charset="0"/>
                <a:ea typeface="Aptos" panose="020B0004020202020204" pitchFamily="34" charset="0"/>
                <a:cs typeface="Times New Roman" panose="02020603050405020304" pitchFamily="18" charset="0"/>
              </a:rPr>
              <a:t>using something like co-pilot chat or chat GPT um you can't see but there is a</a:t>
            </a:r>
          </a:p>
          <a:p>
            <a:pPr>
              <a:lnSpc>
                <a:spcPct val="107000"/>
              </a:lnSpc>
              <a:spcAft>
                <a:spcPts val="800"/>
              </a:spcAft>
            </a:pPr>
            <a:r>
              <a:rPr lang="en-IN" sz="1800" dirty="0">
                <a:effectLst/>
                <a:latin typeface="Aptos" panose="020B0004020202020204" pitchFamily="34" charset="0"/>
                <a:ea typeface="Aptos" panose="020B0004020202020204" pitchFamily="34" charset="0"/>
                <a:cs typeface="Times New Roman" panose="02020603050405020304" pitchFamily="18" charset="0"/>
              </a:rPr>
              <a:t>prompt behind the scenes which has kind of set the first part of the story for the </a:t>
            </a:r>
            <a:r>
              <a:rPr lang="en-IN" sz="1800" dirty="0" err="1">
                <a:effectLst/>
                <a:latin typeface="Aptos" panose="020B0004020202020204" pitchFamily="34" charset="0"/>
                <a:ea typeface="Aptos" panose="020B0004020202020204" pitchFamily="34" charset="0"/>
                <a:cs typeface="Times New Roman" panose="02020603050405020304" pitchFamily="18" charset="0"/>
              </a:rPr>
              <a:t>llm</a:t>
            </a:r>
            <a:r>
              <a:rPr lang="en-IN" sz="1800" dirty="0">
                <a:effectLst/>
                <a:latin typeface="Aptos" panose="020B0004020202020204" pitchFamily="34" charset="0"/>
                <a:ea typeface="Aptos" panose="020B0004020202020204" pitchFamily="34" charset="0"/>
                <a:cs typeface="Times New Roman" panose="02020603050405020304" pitchFamily="18" charset="0"/>
              </a:rPr>
              <a:t> to fill in and respond to so</a:t>
            </a:r>
          </a:p>
          <a:p>
            <a:pPr>
              <a:lnSpc>
                <a:spcPct val="107000"/>
              </a:lnSpc>
              <a:spcAft>
                <a:spcPts val="800"/>
              </a:spcAft>
            </a:pPr>
            <a:r>
              <a:rPr lang="en-IN" sz="1800" dirty="0">
                <a:effectLst/>
                <a:latin typeface="Aptos" panose="020B0004020202020204" pitchFamily="34" charset="0"/>
                <a:ea typeface="Aptos" panose="020B0004020202020204" pitchFamily="34" charset="0"/>
                <a:cs typeface="Times New Roman" panose="02020603050405020304" pitchFamily="18" charset="0"/>
              </a:rPr>
              <a:t>we've kind of told the </a:t>
            </a:r>
            <a:r>
              <a:rPr lang="en-IN" sz="1800" dirty="0" err="1">
                <a:effectLst/>
                <a:latin typeface="Aptos" panose="020B0004020202020204" pitchFamily="34" charset="0"/>
                <a:ea typeface="Aptos" panose="020B0004020202020204" pitchFamily="34" charset="0"/>
                <a:cs typeface="Times New Roman" panose="02020603050405020304" pitchFamily="18" charset="0"/>
              </a:rPr>
              <a:t>llm</a:t>
            </a:r>
            <a:r>
              <a:rPr lang="en-IN" sz="1800" dirty="0">
                <a:effectLst/>
                <a:latin typeface="Aptos" panose="020B0004020202020204" pitchFamily="34" charset="0"/>
                <a:ea typeface="Aptos" panose="020B0004020202020204" pitchFamily="34" charset="0"/>
                <a:cs typeface="Times New Roman" panose="02020603050405020304" pitchFamily="18" charset="0"/>
              </a:rPr>
              <a:t> before beforehand this is how we want you to respond this is how we want you to</a:t>
            </a:r>
          </a:p>
          <a:p>
            <a:pPr>
              <a:lnSpc>
                <a:spcPct val="107000"/>
              </a:lnSpc>
              <a:spcAft>
                <a:spcPts val="800"/>
              </a:spcAft>
            </a:pPr>
            <a:r>
              <a:rPr lang="en-IN" sz="1800" dirty="0">
                <a:effectLst/>
                <a:latin typeface="Aptos" panose="020B0004020202020204" pitchFamily="34" charset="0"/>
                <a:ea typeface="Aptos" panose="020B0004020202020204" pitchFamily="34" charset="0"/>
                <a:cs typeface="Times New Roman" panose="02020603050405020304" pitchFamily="18" charset="0"/>
              </a:rPr>
              <a:t>behave this is how we want you to kind of like comprehend what the user has</a:t>
            </a:r>
          </a:p>
          <a:p>
            <a:pPr>
              <a:lnSpc>
                <a:spcPct val="107000"/>
              </a:lnSpc>
              <a:spcAft>
                <a:spcPts val="800"/>
              </a:spcAft>
            </a:pPr>
            <a:r>
              <a:rPr lang="en-IN" sz="1800" dirty="0">
                <a:effectLst/>
                <a:latin typeface="Aptos" panose="020B0004020202020204" pitchFamily="34" charset="0"/>
                <a:ea typeface="Aptos" panose="020B0004020202020204" pitchFamily="34" charset="0"/>
                <a:cs typeface="Times New Roman" panose="02020603050405020304" pitchFamily="18" charset="0"/>
              </a:rPr>
              <a:t>asked for and then when you get a response back we you know we're hoping that's closest to what you meant and one</a:t>
            </a:r>
          </a:p>
          <a:p>
            <a:pPr>
              <a:lnSpc>
                <a:spcPct val="107000"/>
              </a:lnSpc>
              <a:spcAft>
                <a:spcPts val="800"/>
              </a:spcAft>
            </a:pPr>
            <a:r>
              <a:rPr lang="en-IN" sz="1800" dirty="0">
                <a:effectLst/>
                <a:latin typeface="Aptos" panose="020B0004020202020204" pitchFamily="34" charset="0"/>
                <a:ea typeface="Aptos" panose="020B0004020202020204" pitchFamily="34" charset="0"/>
                <a:cs typeface="Times New Roman" panose="02020603050405020304" pitchFamily="18" charset="0"/>
              </a:rPr>
              <a:t>of the big challenges with working with language and working with </a:t>
            </a:r>
            <a:r>
              <a:rPr lang="en-IN" sz="1800" dirty="0" err="1">
                <a:effectLst/>
                <a:latin typeface="Aptos" panose="020B0004020202020204" pitchFamily="34" charset="0"/>
                <a:ea typeface="Aptos" panose="020B0004020202020204" pitchFamily="34" charset="0"/>
                <a:cs typeface="Times New Roman" panose="02020603050405020304" pitchFamily="18" charset="0"/>
              </a:rPr>
              <a:t>llms</a:t>
            </a:r>
            <a:r>
              <a:rPr lang="en-IN" sz="1800" dirty="0">
                <a:effectLst/>
                <a:latin typeface="Aptos" panose="020B0004020202020204" pitchFamily="34" charset="0"/>
                <a:ea typeface="Aptos" panose="020B0004020202020204" pitchFamily="34" charset="0"/>
                <a:cs typeface="Times New Roman" panose="02020603050405020304" pitchFamily="18" charset="0"/>
              </a:rPr>
              <a:t> is that as humans we can be really </a:t>
            </a:r>
            <a:r>
              <a:rPr lang="en-IN" sz="1800" dirty="0" err="1">
                <a:effectLst/>
                <a:latin typeface="Aptos" panose="020B0004020202020204" pitchFamily="34" charset="0"/>
                <a:ea typeface="Aptos" panose="020B0004020202020204" pitchFamily="34" charset="0"/>
                <a:cs typeface="Times New Roman" panose="02020603050405020304" pitchFamily="18" charset="0"/>
              </a:rPr>
              <a:t>really</a:t>
            </a:r>
            <a:r>
              <a:rPr lang="en-IN" sz="1800" dirty="0">
                <a:effectLst/>
                <a:latin typeface="Aptos" panose="020B0004020202020204" pitchFamily="34" charset="0"/>
                <a:ea typeface="Aptos" panose="020B0004020202020204" pitchFamily="34" charset="0"/>
                <a:cs typeface="Times New Roman" panose="02020603050405020304" pitchFamily="18" charset="0"/>
              </a:rPr>
              <a:t> vague</a:t>
            </a:r>
          </a:p>
          <a:p>
            <a:pPr>
              <a:lnSpc>
                <a:spcPct val="107000"/>
              </a:lnSpc>
              <a:spcAft>
                <a:spcPts val="800"/>
              </a:spcAft>
            </a:pPr>
            <a:r>
              <a:rPr lang="en-IN" sz="1800" dirty="0">
                <a:effectLst/>
                <a:latin typeface="Aptos" panose="020B0004020202020204" pitchFamily="34" charset="0"/>
                <a:ea typeface="Aptos" panose="020B0004020202020204" pitchFamily="34" charset="0"/>
                <a:cs typeface="Times New Roman" panose="02020603050405020304" pitchFamily="18" charset="0"/>
              </a:rPr>
              <a:t>sometimes uh we can say one thing but actually we meant something slightly different if you've ever been in a</a:t>
            </a:r>
          </a:p>
          <a:p>
            <a:pPr>
              <a:lnSpc>
                <a:spcPct val="107000"/>
              </a:lnSpc>
              <a:spcAft>
                <a:spcPts val="800"/>
              </a:spcAft>
            </a:pPr>
            <a:r>
              <a:rPr lang="en-IN" sz="1800" dirty="0">
                <a:effectLst/>
                <a:latin typeface="Aptos" panose="020B0004020202020204" pitchFamily="34" charset="0"/>
                <a:ea typeface="Aptos" panose="020B0004020202020204" pitchFamily="34" charset="0"/>
                <a:cs typeface="Times New Roman" panose="02020603050405020304" pitchFamily="18" charset="0"/>
              </a:rPr>
              <a:t>situation where you've been texting a friend and they've completely Mis interpreted the tone of what you've said</a:t>
            </a:r>
          </a:p>
          <a:p>
            <a:pPr>
              <a:lnSpc>
                <a:spcPct val="107000"/>
              </a:lnSpc>
              <a:spcAft>
                <a:spcPts val="800"/>
              </a:spcAft>
            </a:pPr>
            <a:r>
              <a:rPr lang="en-IN" sz="1800" dirty="0">
                <a:effectLst/>
                <a:latin typeface="Aptos" panose="020B0004020202020204" pitchFamily="34" charset="0"/>
                <a:ea typeface="Aptos" panose="020B0004020202020204" pitchFamily="34" charset="0"/>
                <a:cs typeface="Times New Roman" panose="02020603050405020304" pitchFamily="18" charset="0"/>
              </a:rPr>
              <a:t>or what you meant um you know this is a huge challenge especially with text</a:t>
            </a:r>
          </a:p>
          <a:p>
            <a:pPr>
              <a:lnSpc>
                <a:spcPct val="107000"/>
              </a:lnSpc>
              <a:spcAft>
                <a:spcPts val="800"/>
              </a:spcAft>
            </a:pPr>
            <a:r>
              <a:rPr lang="en-IN" sz="1800" dirty="0">
                <a:effectLst/>
                <a:latin typeface="Aptos" panose="020B0004020202020204" pitchFamily="34" charset="0"/>
                <a:ea typeface="Aptos" panose="020B0004020202020204" pitchFamily="34" charset="0"/>
                <a:cs typeface="Times New Roman" panose="02020603050405020304" pitchFamily="18" charset="0"/>
              </a:rPr>
              <a:t>because so much of what we convey is in body language and tone and voice and</a:t>
            </a:r>
          </a:p>
          <a:p>
            <a:pPr>
              <a:lnSpc>
                <a:spcPct val="107000"/>
              </a:lnSpc>
              <a:spcAft>
                <a:spcPts val="800"/>
              </a:spcAft>
            </a:pPr>
            <a:r>
              <a:rPr lang="en-IN" sz="1800" dirty="0">
                <a:effectLst/>
                <a:latin typeface="Aptos" panose="020B0004020202020204" pitchFamily="34" charset="0"/>
                <a:ea typeface="Aptos" panose="020B0004020202020204" pitchFamily="34" charset="0"/>
                <a:cs typeface="Times New Roman" panose="02020603050405020304" pitchFamily="18" charset="0"/>
              </a:rPr>
              <a:t>just moving from that to just purely working in text uh is quite a challenge</a:t>
            </a:r>
          </a:p>
          <a:p>
            <a:pPr>
              <a:lnSpc>
                <a:spcPct val="107000"/>
              </a:lnSpc>
              <a:spcAft>
                <a:spcPts val="800"/>
              </a:spcAft>
            </a:pPr>
            <a:r>
              <a:rPr lang="en-IN" sz="1800" dirty="0">
                <a:effectLst/>
                <a:latin typeface="Aptos" panose="020B0004020202020204" pitchFamily="34" charset="0"/>
                <a:ea typeface="Aptos" panose="020B0004020202020204" pitchFamily="34" charset="0"/>
                <a:cs typeface="Times New Roman" panose="02020603050405020304" pitchFamily="18" charset="0"/>
              </a:rPr>
              <a:t>and so uh we have to provide the </a:t>
            </a:r>
            <a:r>
              <a:rPr lang="en-IN" sz="1800" dirty="0" err="1">
                <a:effectLst/>
                <a:latin typeface="Aptos" panose="020B0004020202020204" pitchFamily="34" charset="0"/>
                <a:ea typeface="Aptos" panose="020B0004020202020204" pitchFamily="34" charset="0"/>
                <a:cs typeface="Times New Roman" panose="02020603050405020304" pitchFamily="18" charset="0"/>
              </a:rPr>
              <a:t>llm</a:t>
            </a:r>
            <a:r>
              <a:rPr lang="en-IN" sz="1800" dirty="0">
                <a:effectLst/>
                <a:latin typeface="Aptos" panose="020B0004020202020204" pitchFamily="34" charset="0"/>
                <a:ea typeface="Aptos" panose="020B0004020202020204" pitchFamily="34" charset="0"/>
                <a:cs typeface="Times New Roman" panose="02020603050405020304" pitchFamily="18" charset="0"/>
              </a:rPr>
              <a:t> with a lot of context uh which is called prompts and then um you know it will</a:t>
            </a:r>
          </a:p>
          <a:p>
            <a:pPr>
              <a:lnSpc>
                <a:spcPct val="107000"/>
              </a:lnSpc>
              <a:spcAft>
                <a:spcPts val="800"/>
              </a:spcAft>
            </a:pPr>
            <a:r>
              <a:rPr lang="en-IN" sz="1800" dirty="0">
                <a:effectLst/>
                <a:latin typeface="Aptos" panose="020B0004020202020204" pitchFamily="34" charset="0"/>
                <a:ea typeface="Aptos" panose="020B0004020202020204" pitchFamily="34" charset="0"/>
                <a:cs typeface="Times New Roman" panose="02020603050405020304" pitchFamily="18" charset="0"/>
              </a:rPr>
              <a:t>kind of vary its responses they're also nondeterministic which means that the</a:t>
            </a:r>
          </a:p>
          <a:p>
            <a:pPr>
              <a:lnSpc>
                <a:spcPct val="107000"/>
              </a:lnSpc>
              <a:spcAft>
                <a:spcPts val="800"/>
              </a:spcAft>
            </a:pPr>
            <a:r>
              <a:rPr lang="en-IN" sz="1800" dirty="0" err="1">
                <a:effectLst/>
                <a:latin typeface="Aptos" panose="020B0004020202020204" pitchFamily="34" charset="0"/>
                <a:ea typeface="Aptos" panose="020B0004020202020204" pitchFamily="34" charset="0"/>
                <a:cs typeface="Times New Roman" panose="02020603050405020304" pitchFamily="18" charset="0"/>
              </a:rPr>
              <a:t>llms</a:t>
            </a:r>
            <a:r>
              <a:rPr lang="en-IN" sz="1800" dirty="0">
                <a:effectLst/>
                <a:latin typeface="Aptos" panose="020B0004020202020204" pitchFamily="34" charset="0"/>
                <a:ea typeface="Aptos" panose="020B0004020202020204" pitchFamily="34" charset="0"/>
                <a:cs typeface="Times New Roman" panose="02020603050405020304" pitchFamily="18" charset="0"/>
              </a:rPr>
              <a:t> will provide a slightly different answer each time because they slightly randomize the sort of sequence of words</a:t>
            </a:r>
          </a:p>
          <a:p>
            <a:endParaRPr lang="en-IN" dirty="0"/>
          </a:p>
        </p:txBody>
      </p:sp>
      <p:sp>
        <p:nvSpPr>
          <p:cNvPr id="4" name="Slide Number Placeholder 3"/>
          <p:cNvSpPr>
            <a:spLocks noGrp="1"/>
          </p:cNvSpPr>
          <p:nvPr>
            <p:ph type="sldNum" sz="quarter" idx="5"/>
          </p:nvPr>
        </p:nvSpPr>
        <p:spPr/>
        <p:txBody>
          <a:bodyPr/>
          <a:lstStyle/>
          <a:p>
            <a:fld id="{72670EEC-715B-2744-AE42-AA068CE00492}" type="slidenum">
              <a:rPr lang="en-US" smtClean="0"/>
              <a:t>10</a:t>
            </a:fld>
            <a:endParaRPr lang="en-US"/>
          </a:p>
        </p:txBody>
      </p:sp>
    </p:spTree>
    <p:extLst>
      <p:ext uri="{BB962C8B-B14F-4D97-AF65-F5344CB8AC3E}">
        <p14:creationId xmlns:p14="http://schemas.microsoft.com/office/powerpoint/2010/main" val="327873084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7.jpeg"/><Relationship Id="rId1" Type="http://schemas.openxmlformats.org/officeDocument/2006/relationships/slideMaster" Target="../slideMasters/slideMaster3.xml"/><Relationship Id="rId4" Type="http://schemas.openxmlformats.org/officeDocument/2006/relationships/image" Target="../media/image13.jpeg"/></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7.jpeg"/><Relationship Id="rId1" Type="http://schemas.openxmlformats.org/officeDocument/2006/relationships/slideMaster" Target="../slideMasters/slideMaster3.xml"/><Relationship Id="rId5" Type="http://schemas.openxmlformats.org/officeDocument/2006/relationships/image" Target="../media/image14.jpeg"/><Relationship Id="rId4" Type="http://schemas.openxmlformats.org/officeDocument/2006/relationships/image" Target="../media/image13.jpe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Master" Target="../slideMasters/slideMaster3.xml"/><Relationship Id="rId4" Type="http://schemas.openxmlformats.org/officeDocument/2006/relationships/image" Target="../media/image19.jpeg"/></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Master" Target="../slideMasters/slideMaster3.xml"/><Relationship Id="rId5" Type="http://schemas.openxmlformats.org/officeDocument/2006/relationships/image" Target="../media/image23.jpeg"/><Relationship Id="rId4" Type="http://schemas.openxmlformats.org/officeDocument/2006/relationships/image" Target="../media/image22.jpeg"/></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7.jpeg"/><Relationship Id="rId1" Type="http://schemas.openxmlformats.org/officeDocument/2006/relationships/slideMaster" Target="../slideMasters/slideMaster3.xml"/><Relationship Id="rId6" Type="http://schemas.openxmlformats.org/officeDocument/2006/relationships/image" Target="../media/image24.jpeg"/><Relationship Id="rId5" Type="http://schemas.openxmlformats.org/officeDocument/2006/relationships/image" Target="../media/image14.jpeg"/><Relationship Id="rId4" Type="http://schemas.openxmlformats.org/officeDocument/2006/relationships/image" Target="../media/image13.jpeg"/></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7.jpeg"/><Relationship Id="rId1" Type="http://schemas.openxmlformats.org/officeDocument/2006/relationships/slideMaster" Target="../slideMasters/slideMaster3.xml"/><Relationship Id="rId4" Type="http://schemas.openxmlformats.org/officeDocument/2006/relationships/image" Target="../media/image13.jpeg"/></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7.jpeg"/><Relationship Id="rId1" Type="http://schemas.openxmlformats.org/officeDocument/2006/relationships/slideMaster" Target="../slideMasters/slideMaster3.xml"/><Relationship Id="rId5" Type="http://schemas.openxmlformats.org/officeDocument/2006/relationships/image" Target="../media/image14.jpeg"/><Relationship Id="rId4" Type="http://schemas.openxmlformats.org/officeDocument/2006/relationships/image" Target="../media/image13.jpeg"/></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Master" Target="../slideMasters/slideMaster3.xml"/><Relationship Id="rId6" Type="http://schemas.openxmlformats.org/officeDocument/2006/relationships/image" Target="../media/image29.jpeg"/><Relationship Id="rId5" Type="http://schemas.openxmlformats.org/officeDocument/2006/relationships/image" Target="../media/image28.jpeg"/><Relationship Id="rId4" Type="http://schemas.openxmlformats.org/officeDocument/2006/relationships/image" Target="../media/image27.jpeg"/></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7.jpeg"/><Relationship Id="rId1" Type="http://schemas.openxmlformats.org/officeDocument/2006/relationships/slideMaster" Target="../slideMasters/slideMaster2.xml"/><Relationship Id="rId4" Type="http://schemas.openxmlformats.org/officeDocument/2006/relationships/image" Target="../media/image13.jpe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7.jpeg"/><Relationship Id="rId1" Type="http://schemas.openxmlformats.org/officeDocument/2006/relationships/slideMaster" Target="../slideMasters/slideMaster2.xml"/><Relationship Id="rId5" Type="http://schemas.openxmlformats.org/officeDocument/2006/relationships/image" Target="../media/image14.jpeg"/><Relationship Id="rId4" Type="http://schemas.openxmlformats.org/officeDocument/2006/relationships/image" Target="../media/image13.jpe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Master" Target="../slideMasters/slideMaster2.xml"/><Relationship Id="rId4" Type="http://schemas.openxmlformats.org/officeDocument/2006/relationships/image" Target="../media/image19.jpe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Master" Target="../slideMasters/slideMaster2.xml"/><Relationship Id="rId5" Type="http://schemas.openxmlformats.org/officeDocument/2006/relationships/image" Target="../media/image23.jpeg"/><Relationship Id="rId4" Type="http://schemas.openxmlformats.org/officeDocument/2006/relationships/image" Target="../media/image22.jpe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7.jpeg"/><Relationship Id="rId1" Type="http://schemas.openxmlformats.org/officeDocument/2006/relationships/slideMaster" Target="../slideMasters/slideMaster2.xml"/><Relationship Id="rId6" Type="http://schemas.openxmlformats.org/officeDocument/2006/relationships/image" Target="../media/image24.jpeg"/><Relationship Id="rId5" Type="http://schemas.openxmlformats.org/officeDocument/2006/relationships/image" Target="../media/image14.jpeg"/><Relationship Id="rId4" Type="http://schemas.openxmlformats.org/officeDocument/2006/relationships/image" Target="../media/image13.jpeg"/></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7.jpeg"/><Relationship Id="rId1" Type="http://schemas.openxmlformats.org/officeDocument/2006/relationships/slideMaster" Target="../slideMasters/slideMaster2.xml"/><Relationship Id="rId4" Type="http://schemas.openxmlformats.org/officeDocument/2006/relationships/image" Target="../media/image13.jpeg"/></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7.jpeg"/><Relationship Id="rId1" Type="http://schemas.openxmlformats.org/officeDocument/2006/relationships/slideMaster" Target="../slideMasters/slideMaster2.xml"/><Relationship Id="rId5" Type="http://schemas.openxmlformats.org/officeDocument/2006/relationships/image" Target="../media/image14.jpeg"/><Relationship Id="rId4" Type="http://schemas.openxmlformats.org/officeDocument/2006/relationships/image" Target="../media/image13.jpeg"/></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Master" Target="../slideMasters/slideMaster2.xml"/><Relationship Id="rId6" Type="http://schemas.openxmlformats.org/officeDocument/2006/relationships/image" Target="../media/image29.jpeg"/><Relationship Id="rId5" Type="http://schemas.openxmlformats.org/officeDocument/2006/relationships/image" Target="../media/image28.jpeg"/><Relationship Id="rId4" Type="http://schemas.openxmlformats.org/officeDocument/2006/relationships/image" Target="../media/image27.jpe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3.jpeg"/><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3.jpeg"/><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1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solidFill>
                  <a:schemeClr val="accent2"/>
                </a:solidFill>
                <a:latin typeface="+mj-lt"/>
                <a:cs typeface="Segoe UI" panose="020B0502040204020203" pitchFamily="34" charset="0"/>
              </a:defRPr>
            </a:lvl1pPr>
          </a:lstStyle>
          <a:p>
            <a:pPr lvl="0"/>
            <a:r>
              <a:rPr lang="en-US"/>
              <a:t>Speaker name or subtitle text</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0884749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Right big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2F3B8-09D5-4269-A4BC-8B6B6FA0475F}"/>
              </a:ext>
            </a:extLst>
          </p:cNvPr>
          <p:cNvSpPr>
            <a:spLocks noGrp="1"/>
          </p:cNvSpPr>
          <p:nvPr>
            <p:ph type="title"/>
          </p:nvPr>
        </p:nvSpPr>
        <p:spPr>
          <a:xfrm>
            <a:off x="6687097" y="1544139"/>
            <a:ext cx="4590644" cy="1231106"/>
          </a:xfrm>
        </p:spPr>
        <p:txBody>
          <a:bodyPr/>
          <a:lstStyle>
            <a:lvl1pPr algn="r">
              <a:defRPr sz="4000"/>
            </a:lvl1pPr>
          </a:lstStyle>
          <a:p>
            <a:r>
              <a:rPr lang="en-GB"/>
              <a:t>Click to edit Master title style</a:t>
            </a:r>
            <a:endParaRPr lang="en-US"/>
          </a:p>
        </p:txBody>
      </p:sp>
      <p:sp>
        <p:nvSpPr>
          <p:cNvPr id="7" name="Picture Placeholder 6">
            <a:extLst>
              <a:ext uri="{FF2B5EF4-FFF2-40B4-BE49-F238E27FC236}">
                <a16:creationId xmlns:a16="http://schemas.microsoft.com/office/drawing/2014/main" id="{CC91F959-89D9-400C-9B8C-79FB496739F9}"/>
              </a:ext>
            </a:extLst>
          </p:cNvPr>
          <p:cNvSpPr>
            <a:spLocks noGrp="1"/>
          </p:cNvSpPr>
          <p:nvPr>
            <p:ph type="pic" sz="quarter" idx="10"/>
          </p:nvPr>
        </p:nvSpPr>
        <p:spPr>
          <a:xfrm>
            <a:off x="0" y="0"/>
            <a:ext cx="6096000" cy="6858000"/>
          </a:xfrm>
        </p:spPr>
        <p:txBody>
          <a:bodyPr/>
          <a:lstStyle/>
          <a:p>
            <a:r>
              <a:rPr lang="en-GB"/>
              <a:t>Click icon to add picture</a:t>
            </a:r>
            <a:endParaRPr lang="en-US"/>
          </a:p>
        </p:txBody>
      </p:sp>
      <p:sp>
        <p:nvSpPr>
          <p:cNvPr id="9" name="Text Placeholder 8">
            <a:extLst>
              <a:ext uri="{FF2B5EF4-FFF2-40B4-BE49-F238E27FC236}">
                <a16:creationId xmlns:a16="http://schemas.microsoft.com/office/drawing/2014/main" id="{C4B271D5-6DF8-471A-952B-E5EF65535D62}"/>
              </a:ext>
            </a:extLst>
          </p:cNvPr>
          <p:cNvSpPr>
            <a:spLocks noGrp="1"/>
          </p:cNvSpPr>
          <p:nvPr>
            <p:ph type="body" sz="quarter" idx="11"/>
          </p:nvPr>
        </p:nvSpPr>
        <p:spPr>
          <a:xfrm>
            <a:off x="6687238" y="4093482"/>
            <a:ext cx="4591050" cy="184666"/>
          </a:xfrm>
        </p:spPr>
        <p:txBody>
          <a:bodyPr/>
          <a:lstStyle>
            <a:lvl1pPr marL="0" indent="0" algn="r">
              <a:buNone/>
              <a:defRPr sz="1200" baseline="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GB"/>
              <a:t>Click to edit Master text styles</a:t>
            </a:r>
          </a:p>
        </p:txBody>
      </p:sp>
    </p:spTree>
    <p:extLst>
      <p:ext uri="{BB962C8B-B14F-4D97-AF65-F5344CB8AC3E}">
        <p14:creationId xmlns:p14="http://schemas.microsoft.com/office/powerpoint/2010/main" val="4091048035"/>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3033575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0559986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82344904"/>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69848496"/>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00136910"/>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96735667"/>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77281951"/>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741571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8741443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69477987"/>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p:txBody>
          <a:bodyPr/>
          <a:lstStyle>
            <a:lvl1pPr>
              <a:defRPr>
                <a:solidFill>
                  <a:schemeClr val="accent1"/>
                </a:solidFill>
              </a:defRPr>
            </a:lvl1pPr>
          </a:lstStyle>
          <a:p>
            <a:r>
              <a:rPr lang="en-GB"/>
              <a:t>Click to edit Master title style</a:t>
            </a:r>
            <a:endParaRPr lang="en-US"/>
          </a:p>
        </p:txBody>
      </p:sp>
    </p:spTree>
    <p:extLst>
      <p:ext uri="{BB962C8B-B14F-4D97-AF65-F5344CB8AC3E}">
        <p14:creationId xmlns:p14="http://schemas.microsoft.com/office/powerpoint/2010/main" val="2753081778"/>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221100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8105312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9696998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8917753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7343997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8561358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7570048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0904889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6590750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Developer Code Layout">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01465173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GB"/>
              <a:t>Click to edit Master title style</a:t>
            </a:r>
            <a:endParaRPr lang="en-US"/>
          </a:p>
        </p:txBody>
      </p:sp>
      <p:sp>
        <p:nvSpPr>
          <p:cNvPr id="4" name="Text Placeholder 3"/>
          <p:cNvSpPr>
            <a:spLocks noGrp="1"/>
          </p:cNvSpPr>
          <p:nvPr>
            <p:ph type="body" sz="quarter" idx="10"/>
          </p:nvPr>
        </p:nvSpPr>
        <p:spPr>
          <a:xfrm>
            <a:off x="584200" y="1678175"/>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solidFill>
                  <a:schemeClr val="accent1"/>
                </a:solidFill>
                <a:latin typeface="+mj-lt"/>
                <a:cs typeface="Segoe UI Semilight" panose="020B0402040204020203" pitchFamily="34" charset="0"/>
              </a:defRPr>
            </a:lvl1pPr>
            <a:lvl2pPr marL="255588" indent="0">
              <a:buFont typeface="Wingdings" panose="05000000000000000000" pitchFamily="2" charset="2"/>
              <a:buNone/>
              <a:defRPr sz="2000" b="0">
                <a:solidFill>
                  <a:schemeClr val="accent1"/>
                </a:solidFill>
                <a:latin typeface="+mj-lt"/>
              </a:defRPr>
            </a:lvl2pPr>
            <a:lvl3pPr marL="450850" indent="0">
              <a:buFont typeface="Wingdings" panose="05000000000000000000" pitchFamily="2" charset="2"/>
              <a:buNone/>
              <a:tabLst/>
              <a:defRPr sz="1600" b="0">
                <a:solidFill>
                  <a:schemeClr val="accent1"/>
                </a:solidFill>
                <a:latin typeface="+mj-lt"/>
              </a:defRPr>
            </a:lvl3pPr>
            <a:lvl4pPr marL="652462" indent="0">
              <a:buFont typeface="Wingdings" panose="05000000000000000000" pitchFamily="2" charset="2"/>
              <a:buNone/>
              <a:defRPr sz="1400" b="0">
                <a:solidFill>
                  <a:schemeClr val="accent1"/>
                </a:solidFill>
                <a:latin typeface="+mj-lt"/>
              </a:defRPr>
            </a:lvl4pPr>
            <a:lvl5pPr marL="854075" indent="0">
              <a:buFont typeface="Wingdings" panose="05000000000000000000" pitchFamily="2" charset="2"/>
              <a:buNone/>
              <a:tabLst/>
              <a:defRPr sz="1400" b="0">
                <a:solidFill>
                  <a:schemeClr val="accent1"/>
                </a:solidFill>
                <a:latin typeface="+mj-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678175"/>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solidFill>
                  <a:schemeClr val="accent1"/>
                </a:solidFill>
                <a:latin typeface="+mj-lt"/>
                <a:cs typeface="Segoe UI Semilight" panose="020B0402040204020203" pitchFamily="34" charset="0"/>
              </a:defRPr>
            </a:lvl1pPr>
            <a:lvl2pPr marL="255588" indent="0">
              <a:buFont typeface="Wingdings" panose="05000000000000000000" pitchFamily="2" charset="2"/>
              <a:buNone/>
              <a:defRPr sz="2000" b="0">
                <a:solidFill>
                  <a:schemeClr val="accent1"/>
                </a:solidFill>
                <a:latin typeface="+mj-lt"/>
              </a:defRPr>
            </a:lvl2pPr>
            <a:lvl3pPr marL="450850" indent="0">
              <a:buFont typeface="Wingdings" panose="05000000000000000000" pitchFamily="2" charset="2"/>
              <a:buNone/>
              <a:tabLst/>
              <a:defRPr sz="1600" b="0">
                <a:solidFill>
                  <a:schemeClr val="accent1"/>
                </a:solidFill>
                <a:latin typeface="+mj-lt"/>
              </a:defRPr>
            </a:lvl3pPr>
            <a:lvl4pPr marL="652462" indent="0">
              <a:buFont typeface="Wingdings" panose="05000000000000000000" pitchFamily="2" charset="2"/>
              <a:buNone/>
              <a:defRPr sz="1400" b="0">
                <a:solidFill>
                  <a:schemeClr val="accent1"/>
                </a:solidFill>
                <a:latin typeface="+mj-lt"/>
              </a:defRPr>
            </a:lvl4pPr>
            <a:lvl5pPr marL="854075" indent="0">
              <a:buFont typeface="Wingdings" panose="05000000000000000000" pitchFamily="2" charset="2"/>
              <a:buNone/>
              <a:tabLst/>
              <a:defRPr sz="1400" b="0">
                <a:solidFill>
                  <a:schemeClr val="accent1"/>
                </a:solidFill>
                <a:latin typeface="+mj-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111930463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Code Bottom">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57261754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Code Top">
    <p:bg>
      <p:bgPr>
        <a:solidFill>
          <a:schemeClr val="bg2"/>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50684963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Code Right sid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84428937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Code Left sde">
    <p:bg>
      <p:bgPr>
        <a:solidFill>
          <a:schemeClr val="bg2"/>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38113120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bg2"/>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31A31B0-DA79-E282-BD21-42CF3B67D8EA}"/>
              </a:ext>
            </a:extLst>
          </p:cNvPr>
          <p:cNvPicPr>
            <a:picLocks noChangeAspect="1"/>
          </p:cNvPicPr>
          <p:nvPr userDrawn="1"/>
        </p:nvPicPr>
        <p:blipFill>
          <a:blip r:embed="rId2"/>
          <a:srcRect/>
          <a:stretch/>
        </p:blipFill>
        <p:spPr>
          <a:xfrm>
            <a:off x="0" y="762"/>
            <a:ext cx="12189291" cy="6856476"/>
          </a:xfrm>
          <a:prstGeom prst="rect">
            <a:avLst/>
          </a:prstGeom>
        </p:spPr>
      </p:pic>
      <p:sp>
        <p:nvSpPr>
          <p:cNvPr id="2" name="Title 1"/>
          <p:cNvSpPr>
            <a:spLocks noGrp="1"/>
          </p:cNvSpPr>
          <p:nvPr>
            <p:ph type="title" hasCustomPrompt="1"/>
          </p:nvPr>
        </p:nvSpPr>
        <p:spPr>
          <a:xfrm>
            <a:off x="585216" y="2977823"/>
            <a:ext cx="62179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21792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rgbClr val="FFFFFF"/>
                </a:solidFill>
                <a:latin typeface="+mn-lt"/>
              </a:defRPr>
            </a:lvl1pPr>
          </a:lstStyle>
          <a:p>
            <a:pPr lvl="0"/>
            <a:r>
              <a:rPr lang="en-US"/>
              <a:t>Speaker name</a:t>
            </a:r>
          </a:p>
        </p:txBody>
      </p:sp>
    </p:spTree>
    <p:extLst>
      <p:ext uri="{BB962C8B-B14F-4D97-AF65-F5344CB8AC3E}">
        <p14:creationId xmlns:p14="http://schemas.microsoft.com/office/powerpoint/2010/main" val="40026448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Demo slide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2124583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091F2C"/>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55AB3C7-DD87-C9B0-751D-F81E1404C834}"/>
              </a:ext>
            </a:extLst>
          </p:cNvPr>
          <p:cNvPicPr>
            <a:picLocks noChangeAspect="1"/>
          </p:cNvPicPr>
          <p:nvPr userDrawn="1"/>
        </p:nvPicPr>
        <p:blipFill>
          <a:blip r:embed="rId2"/>
          <a:srcRect/>
          <a:stretch/>
        </p:blipFill>
        <p:spPr>
          <a:xfrm>
            <a:off x="1354" y="762"/>
            <a:ext cx="12189291" cy="6856476"/>
          </a:xfrm>
          <a:prstGeom prst="rect">
            <a:avLst/>
          </a:prstGeom>
        </p:spPr>
      </p:pic>
      <p:sp>
        <p:nvSpPr>
          <p:cNvPr id="2" name="Title 1"/>
          <p:cNvSpPr>
            <a:spLocks noGrp="1"/>
          </p:cNvSpPr>
          <p:nvPr>
            <p:ph type="title" hasCustomPrompt="1"/>
          </p:nvPr>
        </p:nvSpPr>
        <p:spPr>
          <a:xfrm>
            <a:off x="585216" y="2980408"/>
            <a:ext cx="66751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3955644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565645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21899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4738332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wo Column Bullet tex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GB"/>
              <a:t>Click to edit Master title style</a:t>
            </a:r>
            <a:endParaRPr lang="en-US"/>
          </a:p>
        </p:txBody>
      </p:sp>
      <p:sp>
        <p:nvSpPr>
          <p:cNvPr id="4" name="Text Placeholder 3"/>
          <p:cNvSpPr>
            <a:spLocks noGrp="1"/>
          </p:cNvSpPr>
          <p:nvPr>
            <p:ph type="body" sz="quarter" idx="10" hasCustomPrompt="1"/>
          </p:nvPr>
        </p:nvSpPr>
        <p:spPr>
          <a:xfrm>
            <a:off x="584200" y="2604159"/>
            <a:ext cx="5212080" cy="1785104"/>
          </a:xfrm>
        </p:spPr>
        <p:txBody>
          <a:bodyPr wrap="square" anchor="ctr">
            <a:spAutoFit/>
          </a:bodyPr>
          <a:lstStyle>
            <a:lvl1pPr marL="0" indent="0">
              <a:spcBef>
                <a:spcPts val="1224"/>
              </a:spcBef>
              <a:buClr>
                <a:schemeClr val="tx1"/>
              </a:buClr>
              <a:buFont typeface="Wingdings" panose="05000000000000000000" pitchFamily="2" charset="2"/>
              <a:buNone/>
              <a:defRPr sz="2000" b="0">
                <a:latin typeface="+mj-lt"/>
                <a:cs typeface="Segoe UI Semilight" panose="020B0402040204020203" pitchFamily="34" charset="0"/>
              </a:defRPr>
            </a:lvl1pPr>
            <a:lvl2pPr marL="255588" indent="0">
              <a:buFont typeface="Wingdings" panose="05000000000000000000" pitchFamily="2" charset="2"/>
              <a:buNone/>
              <a:defRPr sz="2000" b="0">
                <a:latin typeface="+mj-lt"/>
              </a:defRPr>
            </a:lvl2pPr>
            <a:lvl3pPr marL="450850" indent="0">
              <a:buFont typeface="Wingdings" panose="05000000000000000000" pitchFamily="2" charset="2"/>
              <a:buNone/>
              <a:tabLst/>
              <a:defRPr sz="2000" b="0">
                <a:latin typeface="+mj-lt"/>
              </a:defRPr>
            </a:lvl3pPr>
            <a:lvl4pPr marL="652462" indent="0">
              <a:buFont typeface="Wingdings" panose="05000000000000000000" pitchFamily="2" charset="2"/>
              <a:buNone/>
              <a:defRPr sz="2000" b="0">
                <a:latin typeface="+mj-lt"/>
              </a:defRPr>
            </a:lvl4pPr>
            <a:lvl5pPr marL="854075" indent="0">
              <a:buFont typeface="Wingdings" panose="05000000000000000000" pitchFamily="2" charset="2"/>
              <a:buNone/>
              <a:tabLst/>
              <a:defRPr sz="2000" b="0">
                <a:latin typeface="+mj-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hasCustomPrompt="1"/>
          </p:nvPr>
        </p:nvSpPr>
        <p:spPr>
          <a:xfrm>
            <a:off x="6389914" y="2604159"/>
            <a:ext cx="5212080" cy="1649682"/>
          </a:xfrm>
        </p:spPr>
        <p:txBody>
          <a:bodyPr wrap="square" anchor="ctr">
            <a:spAutoFit/>
          </a:bodyPr>
          <a:lstStyle>
            <a:lvl1pPr marL="231775" indent="-231775">
              <a:spcBef>
                <a:spcPts val="1224"/>
              </a:spcBef>
              <a:buClr>
                <a:schemeClr val="tx1"/>
              </a:buClr>
              <a:buFont typeface="Wingdings" panose="05000000000000000000" pitchFamily="2" charset="2"/>
              <a:buChar char=""/>
              <a:defRPr sz="1800" b="0">
                <a:latin typeface="+mn-lt"/>
                <a:cs typeface="Segoe UI Semilight" panose="020B0402040204020203" pitchFamily="34" charset="0"/>
              </a:defRPr>
            </a:lvl1pPr>
            <a:lvl2pPr marL="427038" indent="-171450">
              <a:buFont typeface="Wingdings" panose="05000000000000000000" pitchFamily="2" charset="2"/>
              <a:buChar char=""/>
              <a:defRPr sz="1800" b="0">
                <a:latin typeface="+mn-lt"/>
              </a:defRPr>
            </a:lvl2pPr>
            <a:lvl3pPr marL="639763" indent="-188913">
              <a:buFont typeface="Wingdings" panose="05000000000000000000" pitchFamily="2" charset="2"/>
              <a:buChar char=""/>
              <a:tabLst/>
              <a:defRPr sz="1800" b="0">
                <a:latin typeface="+mn-lt"/>
              </a:defRPr>
            </a:lvl3pPr>
            <a:lvl4pPr marL="828675" indent="-176213">
              <a:buFont typeface="Wingdings" panose="05000000000000000000" pitchFamily="2" charset="2"/>
              <a:buChar char=""/>
              <a:defRPr sz="1800" b="0">
                <a:latin typeface="+mn-lt"/>
              </a:defRPr>
            </a:lvl4pPr>
            <a:lvl5pPr marL="1023938" indent="-169863">
              <a:buFont typeface="Wingdings" panose="05000000000000000000" pitchFamily="2" charset="2"/>
              <a:buChar char=""/>
              <a:tabLst/>
              <a:defRPr sz="18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8">
            <a:extLst>
              <a:ext uri="{FF2B5EF4-FFF2-40B4-BE49-F238E27FC236}">
                <a16:creationId xmlns:a16="http://schemas.microsoft.com/office/drawing/2014/main" id="{8A52A864-D56C-5143-9E0E-9F2D3A74E493}"/>
              </a:ext>
            </a:extLst>
          </p:cNvPr>
          <p:cNvSpPr>
            <a:spLocks noGrp="1"/>
          </p:cNvSpPr>
          <p:nvPr>
            <p:ph type="body" sz="quarter" idx="12" hasCustomPrompt="1"/>
          </p:nvPr>
        </p:nvSpPr>
        <p:spPr>
          <a:xfrm>
            <a:off x="596665" y="181094"/>
            <a:ext cx="4911725" cy="184666"/>
          </a:xfrm>
        </p:spPr>
        <p:txBody>
          <a:bodyPr/>
          <a:lstStyle>
            <a:lvl1pPr marL="0" indent="0">
              <a:buNone/>
              <a:defRPr sz="1200" b="1" i="0">
                <a:solidFill>
                  <a:schemeClr val="accent5">
                    <a:lumMod val="90000"/>
                  </a:schemeClr>
                </a:solidFill>
                <a:latin typeface="Segoe UI" panose="020B0502040204020203" pitchFamily="34" charset="0"/>
                <a:cs typeface="Segoe UI" panose="020B0502040204020203" pitchFamily="34" charset="0"/>
              </a:defRPr>
            </a:lvl1pPr>
          </a:lstStyle>
          <a:p>
            <a:pPr lvl="0"/>
            <a:r>
              <a:rPr lang="en-US"/>
              <a:t>BREADCRUMB</a:t>
            </a:r>
          </a:p>
        </p:txBody>
      </p:sp>
    </p:spTree>
    <p:extLst>
      <p:ext uri="{BB962C8B-B14F-4D97-AF65-F5344CB8AC3E}">
        <p14:creationId xmlns:p14="http://schemas.microsoft.com/office/powerpoint/2010/main" val="148673554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6350119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Black Notes slide Layout">
    <p:bg bwMode="gray">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41224876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est patter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E530C24-163F-15BF-3D01-A8CA8BF2688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620874237"/>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E683F-4189-A418-0FFC-95F5A8A4121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78D5F58-655F-F7EB-CFAA-D4294B4E2CF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57FAF2-FC17-E22D-716D-E8296EE866E0}"/>
              </a:ext>
            </a:extLst>
          </p:cNvPr>
          <p:cNvSpPr>
            <a:spLocks noGrp="1"/>
          </p:cNvSpPr>
          <p:nvPr>
            <p:ph type="dt" sz="half" idx="10"/>
          </p:nvPr>
        </p:nvSpPr>
        <p:spPr/>
        <p:txBody>
          <a:bodyPr/>
          <a:lstStyle/>
          <a:p>
            <a:fld id="{E00163B5-A4D6-4690-A74E-22C030D05EEA}" type="datetimeFigureOut">
              <a:rPr lang="en-US" smtClean="0"/>
              <a:t>9/19/2024</a:t>
            </a:fld>
            <a:endParaRPr lang="en-US"/>
          </a:p>
        </p:txBody>
      </p:sp>
      <p:sp>
        <p:nvSpPr>
          <p:cNvPr id="5" name="Footer Placeholder 4">
            <a:extLst>
              <a:ext uri="{FF2B5EF4-FFF2-40B4-BE49-F238E27FC236}">
                <a16:creationId xmlns:a16="http://schemas.microsoft.com/office/drawing/2014/main" id="{E686BB1C-2181-E809-BDE6-13EE12A51F1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D2AD838-A20B-8B1A-B5AA-1B0D275CB6CD}"/>
              </a:ext>
            </a:extLst>
          </p:cNvPr>
          <p:cNvSpPr>
            <a:spLocks noGrp="1"/>
          </p:cNvSpPr>
          <p:nvPr>
            <p:ph type="sldNum" sz="quarter" idx="12"/>
          </p:nvPr>
        </p:nvSpPr>
        <p:spPr/>
        <p:txBody>
          <a:bodyPr/>
          <a:lstStyle/>
          <a:p>
            <a:fld id="{2B6632E2-CC13-43FA-93DA-99FFC637F9A1}" type="slidenum">
              <a:rPr lang="en-US" smtClean="0"/>
              <a:t>‹#›</a:t>
            </a:fld>
            <a:endParaRPr lang="en-US"/>
          </a:p>
        </p:txBody>
      </p:sp>
    </p:spTree>
    <p:extLst>
      <p:ext uri="{BB962C8B-B14F-4D97-AF65-F5344CB8AC3E}">
        <p14:creationId xmlns:p14="http://schemas.microsoft.com/office/powerpoint/2010/main" val="90082500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only blac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GB"/>
              <a:t>Click to edit Master title style</a:t>
            </a:r>
            <a:endParaRPr lang="en-US"/>
          </a:p>
        </p:txBody>
      </p:sp>
    </p:spTree>
    <p:extLst>
      <p:ext uri="{BB962C8B-B14F-4D97-AF65-F5344CB8AC3E}">
        <p14:creationId xmlns:p14="http://schemas.microsoft.com/office/powerpoint/2010/main" val="263670938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amp; half-pag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0" y="1731186"/>
            <a:ext cx="4898137" cy="1239122"/>
          </a:xfrm>
        </p:spPr>
        <p:txBody>
          <a:bodyPr wrap="square">
            <a:spAutoFit/>
          </a:bodyPr>
          <a:lstStyle>
            <a:lvl1pPr marL="0" indent="0">
              <a:lnSpc>
                <a:spcPct val="110000"/>
              </a:lnSpc>
              <a:spcBef>
                <a:spcPts val="1200"/>
              </a:spcBef>
              <a:buNone/>
              <a:defRPr sz="1800">
                <a:latin typeface="+mn-lt"/>
              </a:defRPr>
            </a:lvl1pPr>
            <a:lvl2pPr marL="228600" indent="0">
              <a:buNone/>
              <a:defRPr sz="1600"/>
            </a:lvl2pPr>
            <a:lvl3pPr marL="457200" indent="0">
              <a:buNone/>
              <a:defRPr sz="1200"/>
            </a:lvl3pPr>
            <a:lvl4pPr marL="685800" indent="0">
              <a:buNone/>
              <a:defRPr sz="1100"/>
            </a:lvl4pPr>
            <a:lvl5pPr marL="914400" indent="0">
              <a:buNone/>
              <a:defRPr sz="11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p:txBody>
          <a:bodyPr/>
          <a:lstStyle/>
          <a:p>
            <a:r>
              <a:rPr lang="en-GB"/>
              <a:t>Click to edit Master title style</a:t>
            </a:r>
            <a:endParaRPr lang="en-US"/>
          </a:p>
        </p:txBody>
      </p:sp>
    </p:spTree>
    <p:extLst>
      <p:ext uri="{BB962C8B-B14F-4D97-AF65-F5344CB8AC3E}">
        <p14:creationId xmlns:p14="http://schemas.microsoft.com/office/powerpoint/2010/main" val="304720139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ase study">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0" y="1731186"/>
            <a:ext cx="4898137" cy="1239122"/>
          </a:xfrm>
        </p:spPr>
        <p:txBody>
          <a:bodyPr wrap="square">
            <a:spAutoFit/>
          </a:bodyPr>
          <a:lstStyle>
            <a:lvl1pPr marL="0" indent="0">
              <a:lnSpc>
                <a:spcPct val="110000"/>
              </a:lnSpc>
              <a:spcBef>
                <a:spcPts val="1200"/>
              </a:spcBef>
              <a:buNone/>
              <a:defRPr sz="1600">
                <a:solidFill>
                  <a:schemeClr val="accent1"/>
                </a:solidFill>
                <a:latin typeface="+mj-lt"/>
              </a:defRPr>
            </a:lvl1pPr>
            <a:lvl2pPr marL="287338" indent="-285750">
              <a:buFont typeface="Arial" panose="020B0604020202020204" pitchFamily="34" charset="0"/>
              <a:buChar char="•"/>
              <a:defRPr sz="1600"/>
            </a:lvl2pPr>
            <a:lvl3pPr marL="457200" indent="0">
              <a:buNone/>
              <a:defRPr sz="1200"/>
            </a:lvl3pPr>
            <a:lvl4pPr marL="685800" indent="0">
              <a:buNone/>
              <a:defRPr sz="1100"/>
            </a:lvl4pPr>
            <a:lvl5pPr marL="914400" indent="0">
              <a:buNone/>
              <a:defRPr sz="11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TextBox 5">
            <a:extLst>
              <a:ext uri="{FF2B5EF4-FFF2-40B4-BE49-F238E27FC236}">
                <a16:creationId xmlns:a16="http://schemas.microsoft.com/office/drawing/2014/main" id="{362DD61B-6629-4822-9015-67F490CA5A24}"/>
              </a:ext>
            </a:extLst>
          </p:cNvPr>
          <p:cNvSpPr txBox="1"/>
          <p:nvPr/>
        </p:nvSpPr>
        <p:spPr>
          <a:xfrm>
            <a:off x="586390" y="234751"/>
            <a:ext cx="2264898" cy="166199"/>
          </a:xfrm>
          <a:prstGeom prst="rect">
            <a:avLst/>
          </a:prstGeom>
          <a:noFill/>
        </p:spPr>
        <p:txBody>
          <a:bodyPr wrap="square" lIns="0" tIns="0" rIns="0" bIns="0" rtlCol="0">
            <a:spAutoFit/>
          </a:bodyPr>
          <a:lstStyle/>
          <a:p>
            <a:pPr>
              <a:lnSpc>
                <a:spcPct val="90000"/>
              </a:lnSpc>
              <a:spcAft>
                <a:spcPts val="600"/>
              </a:spcAft>
            </a:pPr>
            <a:r>
              <a:rPr lang="en-US" sz="1200" b="1">
                <a:solidFill>
                  <a:schemeClr val="accent1"/>
                </a:solidFill>
              </a:rPr>
              <a:t>Case study</a:t>
            </a:r>
          </a:p>
        </p:txBody>
      </p:sp>
      <p:sp>
        <p:nvSpPr>
          <p:cNvPr id="3" name="Title 2">
            <a:extLst>
              <a:ext uri="{FF2B5EF4-FFF2-40B4-BE49-F238E27FC236}">
                <a16:creationId xmlns:a16="http://schemas.microsoft.com/office/drawing/2014/main" id="{3BBF181F-0359-47C0-A141-C82F09168C5B}"/>
              </a:ext>
            </a:extLst>
          </p:cNvPr>
          <p:cNvSpPr>
            <a:spLocks noGrp="1"/>
          </p:cNvSpPr>
          <p:nvPr>
            <p:ph type="title"/>
          </p:nvPr>
        </p:nvSpPr>
        <p:spPr/>
        <p:txBody>
          <a:bodyPr/>
          <a:lstStyle/>
          <a:p>
            <a:r>
              <a:rPr lang="en-GB"/>
              <a:t>Click to edit Master title style</a:t>
            </a:r>
            <a:endParaRPr lang="en-US"/>
          </a:p>
        </p:txBody>
      </p:sp>
    </p:spTree>
    <p:extLst>
      <p:ext uri="{BB962C8B-B14F-4D97-AF65-F5344CB8AC3E}">
        <p14:creationId xmlns:p14="http://schemas.microsoft.com/office/powerpoint/2010/main" val="179407444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Half-page spli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95279E0-7ADE-4810-B3CF-D2664576264B}"/>
              </a:ext>
            </a:extLst>
          </p:cNvPr>
          <p:cNvSpPr/>
          <p:nvPr/>
        </p:nvSpPr>
        <p:spPr bwMode="auto">
          <a:xfrm>
            <a:off x="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3"/>
          <p:cNvSpPr>
            <a:spLocks noGrp="1"/>
          </p:cNvSpPr>
          <p:nvPr>
            <p:ph type="body" sz="quarter" idx="10"/>
          </p:nvPr>
        </p:nvSpPr>
        <p:spPr>
          <a:xfrm>
            <a:off x="586390" y="1731186"/>
            <a:ext cx="4898137" cy="1157240"/>
          </a:xfrm>
        </p:spPr>
        <p:txBody>
          <a:bodyPr wrap="square">
            <a:spAutoFit/>
          </a:bodyPr>
          <a:lstStyle>
            <a:lvl1pPr marL="0" indent="0">
              <a:lnSpc>
                <a:spcPct val="110000"/>
              </a:lnSpc>
              <a:spcBef>
                <a:spcPts val="1200"/>
              </a:spcBef>
              <a:buNone/>
              <a:defRPr sz="1600">
                <a:solidFill>
                  <a:schemeClr val="bg1"/>
                </a:solidFill>
                <a:latin typeface="+mn-lt"/>
              </a:defRPr>
            </a:lvl1pPr>
            <a:lvl2pPr marL="228600" indent="0">
              <a:buNone/>
              <a:defRPr sz="1400">
                <a:solidFill>
                  <a:schemeClr val="bg1"/>
                </a:solidFill>
              </a:defRPr>
            </a:lvl2pPr>
            <a:lvl3pPr marL="457200" indent="0">
              <a:buNone/>
              <a:defRPr sz="1100">
                <a:solidFill>
                  <a:schemeClr val="bg1"/>
                </a:solidFill>
              </a:defRPr>
            </a:lvl3pPr>
            <a:lvl4pPr marL="685800" indent="0">
              <a:buNone/>
              <a:defRPr sz="1050">
                <a:solidFill>
                  <a:schemeClr val="bg1"/>
                </a:solidFill>
              </a:defRPr>
            </a:lvl4pPr>
            <a:lvl5pPr marL="914400" indent="0">
              <a:buNone/>
              <a:defRPr sz="1050">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a:xfrm>
            <a:off x="588263" y="457200"/>
            <a:ext cx="4896264" cy="553998"/>
          </a:xfrm>
        </p:spPr>
        <p:txBody>
          <a:bodyPr/>
          <a:lstStyle>
            <a:lvl1pPr>
              <a:defRPr>
                <a:solidFill>
                  <a:schemeClr val="bg1"/>
                </a:solidFill>
              </a:defRPr>
            </a:lvl1pPr>
          </a:lstStyle>
          <a:p>
            <a:r>
              <a:rPr lang="en-GB"/>
              <a:t>Click to edit Master title style</a:t>
            </a:r>
            <a:endParaRPr lang="en-US"/>
          </a:p>
        </p:txBody>
      </p:sp>
    </p:spTree>
    <p:extLst>
      <p:ext uri="{BB962C8B-B14F-4D97-AF65-F5344CB8AC3E}">
        <p14:creationId xmlns:p14="http://schemas.microsoft.com/office/powerpoint/2010/main" val="195498531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guide id="5" orient="horz" pos="156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650059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134281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201569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5604883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4065354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2454464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3174592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5828429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11465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274039596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1"/>
      </p:bgRef>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7FB3D235-D6D5-4C68-8D23-6C5F6EAF046C}"/>
              </a:ext>
            </a:extLst>
          </p:cNvPr>
          <p:cNvSpPr txBox="1">
            <a:spLocks noChangeArrowheads="1"/>
          </p:cNvSpPr>
          <p:nvPr/>
        </p:nvSpPr>
        <p:spPr bwMode="blackWhite">
          <a:xfrm>
            <a:off x="428494" y="6318462"/>
            <a:ext cx="4482124"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0AA4CDE0-F816-45FD-9455-3EE9948830FF}"/>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l="14960" t="33254" r="14942" b="33412"/>
          <a:stretch/>
        </p:blipFill>
        <p:spPr>
          <a:xfrm>
            <a:off x="428682" y="3204862"/>
            <a:ext cx="2102988" cy="448276"/>
          </a:xfrm>
          <a:prstGeom prst="rect">
            <a:avLst/>
          </a:prstGeom>
        </p:spPr>
      </p:pic>
    </p:spTree>
    <p:extLst>
      <p:ext uri="{BB962C8B-B14F-4D97-AF65-F5344CB8AC3E}">
        <p14:creationId xmlns:p14="http://schemas.microsoft.com/office/powerpoint/2010/main" val="16085853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solidFill>
                  <a:schemeClr val="tx1"/>
                </a:solidFill>
              </a:defRPr>
            </a:lvl1pPr>
          </a:lstStyle>
          <a:p>
            <a:r>
              <a:rPr lang="en-GB"/>
              <a:t>Click to edit Master title style</a:t>
            </a:r>
            <a:endParaRPr lang="en-US"/>
          </a:p>
        </p:txBody>
      </p:sp>
      <p:sp>
        <p:nvSpPr>
          <p:cNvPr id="5" name="Text Placeholder 4">
            <a:extLst>
              <a:ext uri="{FF2B5EF4-FFF2-40B4-BE49-F238E27FC236}">
                <a16:creationId xmlns:a16="http://schemas.microsoft.com/office/drawing/2014/main" id="{6F4BC869-BDC3-4FA7-95DB-ECF24CF16A40}"/>
              </a:ext>
            </a:extLst>
          </p:cNvPr>
          <p:cNvSpPr>
            <a:spLocks noGrp="1"/>
          </p:cNvSpPr>
          <p:nvPr>
            <p:ph type="body" sz="quarter" idx="10" hasCustomPrompt="1"/>
          </p:nvPr>
        </p:nvSpPr>
        <p:spPr>
          <a:xfrm>
            <a:off x="269877" y="1094908"/>
            <a:ext cx="11655425" cy="461665"/>
          </a:xfrm>
        </p:spPr>
        <p:txBody>
          <a:bodyPr/>
          <a:lstStyle>
            <a:lvl1pPr marL="0" indent="0">
              <a:buNone/>
              <a:defRPr sz="2000">
                <a:latin typeface="Segoe UI Semibold" panose="020B0702040204020203" pitchFamily="34" charset="0"/>
                <a:cs typeface="Segoe UI Semibold" panose="020B0702040204020203" pitchFamily="34" charset="0"/>
              </a:defRPr>
            </a:lvl1pPr>
          </a:lstStyle>
          <a:p>
            <a:pPr lvl="0"/>
            <a:r>
              <a:rPr lang="en-US"/>
              <a:t>subtitle</a:t>
            </a:r>
          </a:p>
        </p:txBody>
      </p:sp>
    </p:spTree>
    <p:extLst>
      <p:ext uri="{BB962C8B-B14F-4D97-AF65-F5344CB8AC3E}">
        <p14:creationId xmlns:p14="http://schemas.microsoft.com/office/powerpoint/2010/main" val="3239950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endParaRPr lang="en-US"/>
          </a:p>
        </p:txBody>
      </p:sp>
      <p:sp>
        <p:nvSpPr>
          <p:cNvPr id="3" name="Title 2">
            <a:extLst>
              <a:ext uri="{FF2B5EF4-FFF2-40B4-BE49-F238E27FC236}">
                <a16:creationId xmlns:a16="http://schemas.microsoft.com/office/drawing/2014/main" id="{106B06AA-85BA-477C-9561-F51AD9204F16}"/>
              </a:ext>
            </a:extLst>
          </p:cNvPr>
          <p:cNvSpPr>
            <a:spLocks noGrp="1"/>
          </p:cNvSpPr>
          <p:nvPr>
            <p:ph type="title" hasCustomPrompt="1"/>
          </p:nvPr>
        </p:nvSpPr>
        <p:spPr/>
        <p:txBody>
          <a:bodyPr/>
          <a:lstStyle>
            <a:lvl1pPr>
              <a:defRPr/>
            </a:lvl1pPr>
          </a:lstStyle>
          <a:p>
            <a:r>
              <a:rPr lang="en-US"/>
              <a:t>Title</a:t>
            </a:r>
          </a:p>
        </p:txBody>
      </p:sp>
    </p:spTree>
    <p:extLst>
      <p:ext uri="{BB962C8B-B14F-4D97-AF65-F5344CB8AC3E}">
        <p14:creationId xmlns:p14="http://schemas.microsoft.com/office/powerpoint/2010/main" val="852245294"/>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GB"/>
              <a:t>Click to edit Master title style</a:t>
            </a:r>
            <a:endParaRPr lang="en-US"/>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21353623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6" name="Text Placeholder 5"/>
          <p:cNvSpPr>
            <a:spLocks noGrp="1"/>
          </p:cNvSpPr>
          <p:nvPr>
            <p:ph type="body" sz="quarter" idx="10"/>
          </p:nvPr>
        </p:nvSpPr>
        <p:spPr>
          <a:xfrm>
            <a:off x="269239" y="1189177"/>
            <a:ext cx="11653523" cy="2052030"/>
          </a:xfrm>
        </p:spPr>
        <p:txBody>
          <a:bodyPr/>
          <a:lstStyle>
            <a:lvl1pPr marL="0" indent="0">
              <a:buNone/>
              <a:defRPr>
                <a:gradFill>
                  <a:gsLst>
                    <a:gs pos="1250">
                      <a:schemeClr val="tx2"/>
                    </a:gs>
                    <a:gs pos="99000">
                      <a:schemeClr val="tx2"/>
                    </a:gs>
                  </a:gsLst>
                  <a:lin ang="5400000" scaled="0"/>
                </a:gradFill>
              </a:defRPr>
            </a:lvl1pPr>
            <a:lvl2pPr marL="0" indent="0">
              <a:buFontTx/>
              <a:buNone/>
              <a:defRPr sz="1960"/>
            </a:lvl2pPr>
            <a:lvl3pPr marL="224030" indent="0">
              <a:buNone/>
              <a:defRPr sz="1960"/>
            </a:lvl3pPr>
            <a:lvl4pPr marL="448059" indent="0">
              <a:buNone/>
              <a:defRPr sz="1764"/>
            </a:lvl4pPr>
            <a:lvl5pPr marL="672088" indent="0">
              <a:buNone/>
              <a:defRPr sz="1764"/>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137646723"/>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B55D4-60E6-F4FD-1632-05E53B8AE849}"/>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A216B68B-AC9C-6E88-F2CD-EBBD20B0D50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6F97F597-1919-A27F-B77D-29F8A44527A0}"/>
              </a:ext>
            </a:extLst>
          </p:cNvPr>
          <p:cNvSpPr>
            <a:spLocks noGrp="1"/>
          </p:cNvSpPr>
          <p:nvPr>
            <p:ph type="dt" sz="half" idx="10"/>
          </p:nvPr>
        </p:nvSpPr>
        <p:spPr/>
        <p:txBody>
          <a:bodyPr/>
          <a:lstStyle/>
          <a:p>
            <a:fld id="{94DA73ED-277A-7A4F-BBA8-2F0710FFF8B9}" type="datetimeFigureOut">
              <a:rPr lang="en-US" smtClean="0"/>
              <a:t>9/19/2024</a:t>
            </a:fld>
            <a:endParaRPr lang="en-US"/>
          </a:p>
        </p:txBody>
      </p:sp>
      <p:sp>
        <p:nvSpPr>
          <p:cNvPr id="5" name="Footer Placeholder 4">
            <a:extLst>
              <a:ext uri="{FF2B5EF4-FFF2-40B4-BE49-F238E27FC236}">
                <a16:creationId xmlns:a16="http://schemas.microsoft.com/office/drawing/2014/main" id="{BF58F0BE-A87C-B29F-8DA7-2838CB78AFF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AD817D7-3DB7-9160-E8BA-FD4D2B856252}"/>
              </a:ext>
            </a:extLst>
          </p:cNvPr>
          <p:cNvSpPr>
            <a:spLocks noGrp="1"/>
          </p:cNvSpPr>
          <p:nvPr>
            <p:ph type="sldNum" sz="quarter" idx="12"/>
          </p:nvPr>
        </p:nvSpPr>
        <p:spPr/>
        <p:txBody>
          <a:bodyPr/>
          <a:lstStyle/>
          <a:p>
            <a:fld id="{6C766A09-4AE7-2543-8B22-32A375F15300}" type="slidenum">
              <a:rPr lang="en-US" smtClean="0"/>
              <a:t>‹#›</a:t>
            </a:fld>
            <a:endParaRPr lang="en-US"/>
          </a:p>
        </p:txBody>
      </p:sp>
    </p:spTree>
    <p:extLst>
      <p:ext uri="{BB962C8B-B14F-4D97-AF65-F5344CB8AC3E}">
        <p14:creationId xmlns:p14="http://schemas.microsoft.com/office/powerpoint/2010/main" val="213649225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109C0-1121-1468-48D7-06E1B33AC27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3C22C6-98EE-049C-D075-D1B326778F4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22E9B41-D547-F749-7F12-3844EC214F76}"/>
              </a:ext>
            </a:extLst>
          </p:cNvPr>
          <p:cNvSpPr>
            <a:spLocks noGrp="1"/>
          </p:cNvSpPr>
          <p:nvPr>
            <p:ph type="dt" sz="half" idx="10"/>
          </p:nvPr>
        </p:nvSpPr>
        <p:spPr/>
        <p:txBody>
          <a:bodyPr/>
          <a:lstStyle/>
          <a:p>
            <a:fld id="{DDF42E2E-4545-4923-A9DD-0AFF93CFA57A}" type="datetimeFigureOut">
              <a:rPr lang="en-US" smtClean="0"/>
              <a:t>9/19/2024</a:t>
            </a:fld>
            <a:endParaRPr lang="en-US"/>
          </a:p>
        </p:txBody>
      </p:sp>
      <p:sp>
        <p:nvSpPr>
          <p:cNvPr id="5" name="Footer Placeholder 4">
            <a:extLst>
              <a:ext uri="{FF2B5EF4-FFF2-40B4-BE49-F238E27FC236}">
                <a16:creationId xmlns:a16="http://schemas.microsoft.com/office/drawing/2014/main" id="{2AE8B957-3E77-BBE7-042B-CBEDB9071BF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11228D9-8EFB-7D84-C9E9-32DE0406E7B3}"/>
              </a:ext>
            </a:extLst>
          </p:cNvPr>
          <p:cNvSpPr>
            <a:spLocks noGrp="1"/>
          </p:cNvSpPr>
          <p:nvPr>
            <p:ph type="sldNum" sz="quarter" idx="12"/>
          </p:nvPr>
        </p:nvSpPr>
        <p:spPr/>
        <p:txBody>
          <a:bodyPr/>
          <a:lstStyle/>
          <a:p>
            <a:fld id="{40D8360B-A44C-4DEC-91DC-61F5B6354532}" type="slidenum">
              <a:rPr lang="en-US" smtClean="0"/>
              <a:t>‹#›</a:t>
            </a:fld>
            <a:endParaRPr lang="en-US"/>
          </a:p>
        </p:txBody>
      </p:sp>
    </p:spTree>
    <p:extLst>
      <p:ext uri="{BB962C8B-B14F-4D97-AF65-F5344CB8AC3E}">
        <p14:creationId xmlns:p14="http://schemas.microsoft.com/office/powerpoint/2010/main" val="6270438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cSld name="1_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1564149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56248135"/>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AAFE270-2905-981E-F53B-52E927A7BF4E}"/>
              </a:ext>
            </a:extLst>
          </p:cNvPr>
          <p:cNvPicPr>
            <a:picLocks noChangeAspect="1"/>
          </p:cNvPicPr>
          <p:nvPr userDrawn="1"/>
        </p:nvPicPr>
        <p:blipFill rotWithShape="1">
          <a:blip r:embed="rId2"/>
          <a:srcRect l="156" b="156"/>
          <a:stretch/>
        </p:blipFill>
        <p:spPr>
          <a:xfrm>
            <a:off x="0" y="0"/>
            <a:ext cx="12192000" cy="6858000"/>
          </a:xfrm>
          <a:prstGeom prst="rect">
            <a:avLst/>
          </a:prstGeom>
        </p:spPr>
      </p:pic>
      <p:grpSp>
        <p:nvGrpSpPr>
          <p:cNvPr id="35" name="Graphic 2">
            <a:extLst>
              <a:ext uri="{FF2B5EF4-FFF2-40B4-BE49-F238E27FC236}">
                <a16:creationId xmlns:a16="http://schemas.microsoft.com/office/drawing/2014/main" id="{E5EE820F-E9E8-1EDA-DE3C-EE5F94DBC396}"/>
              </a:ext>
            </a:extLst>
          </p:cNvPr>
          <p:cNvGrpSpPr>
            <a:grpSpLocks noChangeAspect="1"/>
          </p:cNvGrpSpPr>
          <p:nvPr userDrawn="1"/>
        </p:nvGrpSpPr>
        <p:grpSpPr>
          <a:xfrm>
            <a:off x="580570" y="2667276"/>
            <a:ext cx="3365940" cy="1508760"/>
            <a:chOff x="4778216" y="2874073"/>
            <a:chExt cx="2635377" cy="1181290"/>
          </a:xfrm>
          <a:gradFill>
            <a:gsLst>
              <a:gs pos="0">
                <a:srgbClr val="FFFFFF"/>
              </a:gs>
              <a:gs pos="34000">
                <a:srgbClr val="FFF9EA"/>
              </a:gs>
              <a:gs pos="69000">
                <a:srgbClr val="F8E3BB"/>
              </a:gs>
            </a:gsLst>
            <a:lin ang="2700000" scaled="1"/>
          </a:gradFill>
        </p:grpSpPr>
        <p:sp>
          <p:nvSpPr>
            <p:cNvPr id="36" name="Freeform: Shape 35">
              <a:extLst>
                <a:ext uri="{FF2B5EF4-FFF2-40B4-BE49-F238E27FC236}">
                  <a16:creationId xmlns:a16="http://schemas.microsoft.com/office/drawing/2014/main" id="{352B1DCF-1479-0D98-2E75-FC8C75B030DA}"/>
                </a:ext>
              </a:extLst>
            </p:cNvPr>
            <p:cNvSpPr/>
            <p:nvPr/>
          </p:nvSpPr>
          <p:spPr>
            <a:xfrm>
              <a:off x="4778216" y="2905696"/>
              <a:ext cx="467391" cy="432339"/>
            </a:xfrm>
            <a:custGeom>
              <a:avLst/>
              <a:gdLst>
                <a:gd name="connsiteX0" fmla="*/ 467392 w 467391"/>
                <a:gd name="connsiteY0" fmla="*/ 432340 h 432339"/>
                <a:gd name="connsiteX1" fmla="*/ 394145 w 467391"/>
                <a:gd name="connsiteY1" fmla="*/ 432340 h 432339"/>
                <a:gd name="connsiteX2" fmla="*/ 394145 w 467391"/>
                <a:gd name="connsiteY2" fmla="*/ 158020 h 432339"/>
                <a:gd name="connsiteX3" fmla="*/ 394621 w 467391"/>
                <a:gd name="connsiteY3" fmla="*/ 124968 h 432339"/>
                <a:gd name="connsiteX4" fmla="*/ 395383 w 467391"/>
                <a:gd name="connsiteY4" fmla="*/ 88964 h 432339"/>
                <a:gd name="connsiteX5" fmla="*/ 393573 w 467391"/>
                <a:gd name="connsiteY5" fmla="*/ 88964 h 432339"/>
                <a:gd name="connsiteX6" fmla="*/ 388430 w 467391"/>
                <a:gd name="connsiteY6" fmla="*/ 104775 h 432339"/>
                <a:gd name="connsiteX7" fmla="*/ 383000 w 467391"/>
                <a:gd name="connsiteY7" fmla="*/ 119062 h 432339"/>
                <a:gd name="connsiteX8" fmla="*/ 258509 w 467391"/>
                <a:gd name="connsiteY8" fmla="*/ 432340 h 432339"/>
                <a:gd name="connsiteX9" fmla="*/ 206312 w 467391"/>
                <a:gd name="connsiteY9" fmla="*/ 432340 h 432339"/>
                <a:gd name="connsiteX10" fmla="*/ 80867 w 467391"/>
                <a:gd name="connsiteY10" fmla="*/ 121825 h 432339"/>
                <a:gd name="connsiteX11" fmla="*/ 75914 w 467391"/>
                <a:gd name="connsiteY11" fmla="*/ 107823 h 432339"/>
                <a:gd name="connsiteX12" fmla="*/ 69437 w 467391"/>
                <a:gd name="connsiteY12" fmla="*/ 88964 h 432339"/>
                <a:gd name="connsiteX13" fmla="*/ 67628 w 467391"/>
                <a:gd name="connsiteY13" fmla="*/ 88964 h 432339"/>
                <a:gd name="connsiteX14" fmla="*/ 68485 w 467391"/>
                <a:gd name="connsiteY14" fmla="*/ 126778 h 432339"/>
                <a:gd name="connsiteX15" fmla="*/ 68771 w 467391"/>
                <a:gd name="connsiteY15" fmla="*/ 167926 h 432339"/>
                <a:gd name="connsiteX16" fmla="*/ 68771 w 467391"/>
                <a:gd name="connsiteY16" fmla="*/ 432340 h 432339"/>
                <a:gd name="connsiteX17" fmla="*/ 0 w 467391"/>
                <a:gd name="connsiteY17" fmla="*/ 432340 h 432339"/>
                <a:gd name="connsiteX18" fmla="*/ 0 w 467391"/>
                <a:gd name="connsiteY18" fmla="*/ 0 h 432339"/>
                <a:gd name="connsiteX19" fmla="*/ 105251 w 467391"/>
                <a:gd name="connsiteY19" fmla="*/ 0 h 432339"/>
                <a:gd name="connsiteX20" fmla="*/ 215932 w 467391"/>
                <a:gd name="connsiteY20" fmla="*/ 278892 h 432339"/>
                <a:gd name="connsiteX21" fmla="*/ 226028 w 467391"/>
                <a:gd name="connsiteY21" fmla="*/ 304991 h 432339"/>
                <a:gd name="connsiteX22" fmla="*/ 233458 w 467391"/>
                <a:gd name="connsiteY22" fmla="*/ 328612 h 432339"/>
                <a:gd name="connsiteX23" fmla="*/ 235267 w 467391"/>
                <a:gd name="connsiteY23" fmla="*/ 328612 h 432339"/>
                <a:gd name="connsiteX24" fmla="*/ 245078 w 467391"/>
                <a:gd name="connsiteY24" fmla="*/ 302419 h 432339"/>
                <a:gd name="connsiteX25" fmla="*/ 254317 w 467391"/>
                <a:gd name="connsiteY25" fmla="*/ 278035 h 432339"/>
                <a:gd name="connsiteX26" fmla="*/ 366427 w 467391"/>
                <a:gd name="connsiteY26" fmla="*/ 95 h 432339"/>
                <a:gd name="connsiteX27" fmla="*/ 467392 w 467391"/>
                <a:gd name="connsiteY27" fmla="*/ 95 h 432339"/>
                <a:gd name="connsiteX28" fmla="*/ 467392 w 467391"/>
                <a:gd name="connsiteY28" fmla="*/ 432340 h 432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67391" h="432339">
                  <a:moveTo>
                    <a:pt x="467392" y="432340"/>
                  </a:moveTo>
                  <a:lnTo>
                    <a:pt x="394145" y="432340"/>
                  </a:lnTo>
                  <a:lnTo>
                    <a:pt x="394145" y="158020"/>
                  </a:lnTo>
                  <a:cubicBezTo>
                    <a:pt x="394145" y="146590"/>
                    <a:pt x="394335" y="135541"/>
                    <a:pt x="394621" y="124968"/>
                  </a:cubicBezTo>
                  <a:cubicBezTo>
                    <a:pt x="394907" y="114395"/>
                    <a:pt x="395192" y="102394"/>
                    <a:pt x="395383" y="88964"/>
                  </a:cubicBezTo>
                  <a:lnTo>
                    <a:pt x="393573" y="88964"/>
                  </a:lnTo>
                  <a:cubicBezTo>
                    <a:pt x="391763" y="94964"/>
                    <a:pt x="390049" y="100298"/>
                    <a:pt x="388430" y="104775"/>
                  </a:cubicBezTo>
                  <a:cubicBezTo>
                    <a:pt x="386810" y="109252"/>
                    <a:pt x="385001" y="114109"/>
                    <a:pt x="383000" y="119062"/>
                  </a:cubicBezTo>
                  <a:lnTo>
                    <a:pt x="258509" y="432340"/>
                  </a:lnTo>
                  <a:lnTo>
                    <a:pt x="206312" y="432340"/>
                  </a:lnTo>
                  <a:lnTo>
                    <a:pt x="80867" y="121825"/>
                  </a:lnTo>
                  <a:cubicBezTo>
                    <a:pt x="79248" y="117157"/>
                    <a:pt x="77629" y="112490"/>
                    <a:pt x="75914" y="107823"/>
                  </a:cubicBezTo>
                  <a:cubicBezTo>
                    <a:pt x="74200" y="103061"/>
                    <a:pt x="72009" y="96774"/>
                    <a:pt x="69437" y="88964"/>
                  </a:cubicBezTo>
                  <a:lnTo>
                    <a:pt x="67628" y="88964"/>
                  </a:lnTo>
                  <a:cubicBezTo>
                    <a:pt x="68009" y="101441"/>
                    <a:pt x="68294" y="114014"/>
                    <a:pt x="68485" y="126778"/>
                  </a:cubicBezTo>
                  <a:cubicBezTo>
                    <a:pt x="68675" y="139541"/>
                    <a:pt x="68771" y="153257"/>
                    <a:pt x="68771" y="167926"/>
                  </a:cubicBezTo>
                  <a:lnTo>
                    <a:pt x="68771" y="432340"/>
                  </a:lnTo>
                  <a:lnTo>
                    <a:pt x="0" y="432340"/>
                  </a:lnTo>
                  <a:lnTo>
                    <a:pt x="0" y="0"/>
                  </a:lnTo>
                  <a:lnTo>
                    <a:pt x="105251" y="0"/>
                  </a:lnTo>
                  <a:lnTo>
                    <a:pt x="215932" y="278892"/>
                  </a:lnTo>
                  <a:cubicBezTo>
                    <a:pt x="220123" y="289179"/>
                    <a:pt x="223552" y="297847"/>
                    <a:pt x="226028" y="304991"/>
                  </a:cubicBezTo>
                  <a:cubicBezTo>
                    <a:pt x="228505" y="312134"/>
                    <a:pt x="230981" y="320040"/>
                    <a:pt x="233458" y="328612"/>
                  </a:cubicBezTo>
                  <a:lnTo>
                    <a:pt x="235267" y="328612"/>
                  </a:lnTo>
                  <a:cubicBezTo>
                    <a:pt x="238887" y="318992"/>
                    <a:pt x="242126" y="310229"/>
                    <a:pt x="245078" y="302419"/>
                  </a:cubicBezTo>
                  <a:cubicBezTo>
                    <a:pt x="248031" y="294608"/>
                    <a:pt x="251079" y="286417"/>
                    <a:pt x="254317" y="278035"/>
                  </a:cubicBezTo>
                  <a:lnTo>
                    <a:pt x="366427" y="95"/>
                  </a:lnTo>
                  <a:lnTo>
                    <a:pt x="467392" y="95"/>
                  </a:lnTo>
                  <a:lnTo>
                    <a:pt x="467392" y="432340"/>
                  </a:lnTo>
                  <a:close/>
                </a:path>
              </a:pathLst>
            </a:custGeom>
            <a:grpFill/>
            <a:ln w="9525" cap="flat">
              <a:noFill/>
              <a:prstDash val="solid"/>
              <a:miter/>
            </a:ln>
          </p:spPr>
          <p:txBody>
            <a:bodyPr rtlCol="0" anchor="ctr"/>
            <a:lstStyle/>
            <a:p>
              <a:pPr lvl="0"/>
              <a:endParaRPr lang="en-US"/>
            </a:p>
          </p:txBody>
        </p:sp>
        <p:sp>
          <p:nvSpPr>
            <p:cNvPr id="37" name="Freeform: Shape 36">
              <a:extLst>
                <a:ext uri="{FF2B5EF4-FFF2-40B4-BE49-F238E27FC236}">
                  <a16:creationId xmlns:a16="http://schemas.microsoft.com/office/drawing/2014/main" id="{6927D2F8-6041-A742-196B-02CC71D4B4EF}"/>
                </a:ext>
              </a:extLst>
            </p:cNvPr>
            <p:cNvSpPr/>
            <p:nvPr/>
          </p:nvSpPr>
          <p:spPr>
            <a:xfrm>
              <a:off x="5311139" y="2885503"/>
              <a:ext cx="89344" cy="452532"/>
            </a:xfrm>
            <a:custGeom>
              <a:avLst/>
              <a:gdLst>
                <a:gd name="connsiteX0" fmla="*/ 44387 w 89344"/>
                <a:gd name="connsiteY0" fmla="*/ 86297 h 452532"/>
                <a:gd name="connsiteX1" fmla="*/ 12383 w 89344"/>
                <a:gd name="connsiteY1" fmla="*/ 73438 h 452532"/>
                <a:gd name="connsiteX2" fmla="*/ 0 w 89344"/>
                <a:gd name="connsiteY2" fmla="*/ 42863 h 452532"/>
                <a:gd name="connsiteX3" fmla="*/ 12383 w 89344"/>
                <a:gd name="connsiteY3" fmla="*/ 12383 h 452532"/>
                <a:gd name="connsiteX4" fmla="*/ 44387 w 89344"/>
                <a:gd name="connsiteY4" fmla="*/ 0 h 452532"/>
                <a:gd name="connsiteX5" fmla="*/ 76962 w 89344"/>
                <a:gd name="connsiteY5" fmla="*/ 12383 h 452532"/>
                <a:gd name="connsiteX6" fmla="*/ 89345 w 89344"/>
                <a:gd name="connsiteY6" fmla="*/ 43148 h 452532"/>
                <a:gd name="connsiteX7" fmla="*/ 76962 w 89344"/>
                <a:gd name="connsiteY7" fmla="*/ 73914 h 452532"/>
                <a:gd name="connsiteX8" fmla="*/ 44387 w 89344"/>
                <a:gd name="connsiteY8" fmla="*/ 86297 h 452532"/>
                <a:gd name="connsiteX9" fmla="*/ 80296 w 89344"/>
                <a:gd name="connsiteY9" fmla="*/ 452533 h 452532"/>
                <a:gd name="connsiteX10" fmla="*/ 8287 w 89344"/>
                <a:gd name="connsiteY10" fmla="*/ 452533 h 452532"/>
                <a:gd name="connsiteX11" fmla="*/ 8287 w 89344"/>
                <a:gd name="connsiteY11" fmla="*/ 143828 h 452532"/>
                <a:gd name="connsiteX12" fmla="*/ 80296 w 89344"/>
                <a:gd name="connsiteY12" fmla="*/ 143828 h 452532"/>
                <a:gd name="connsiteX13" fmla="*/ 80296 w 89344"/>
                <a:gd name="connsiteY13" fmla="*/ 452533 h 452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344" h="452532">
                  <a:moveTo>
                    <a:pt x="44387" y="86297"/>
                  </a:moveTo>
                  <a:cubicBezTo>
                    <a:pt x="31337" y="86297"/>
                    <a:pt x="20669" y="82010"/>
                    <a:pt x="12383" y="73438"/>
                  </a:cubicBezTo>
                  <a:cubicBezTo>
                    <a:pt x="4096" y="64865"/>
                    <a:pt x="0" y="54674"/>
                    <a:pt x="0" y="42863"/>
                  </a:cubicBezTo>
                  <a:cubicBezTo>
                    <a:pt x="0" y="30766"/>
                    <a:pt x="4096" y="20669"/>
                    <a:pt x="12383" y="12383"/>
                  </a:cubicBezTo>
                  <a:cubicBezTo>
                    <a:pt x="20574" y="4191"/>
                    <a:pt x="31242" y="0"/>
                    <a:pt x="44387" y="0"/>
                  </a:cubicBezTo>
                  <a:cubicBezTo>
                    <a:pt x="57817" y="0"/>
                    <a:pt x="68675" y="4096"/>
                    <a:pt x="76962" y="12383"/>
                  </a:cubicBezTo>
                  <a:cubicBezTo>
                    <a:pt x="85154" y="20669"/>
                    <a:pt x="89345" y="30861"/>
                    <a:pt x="89345" y="43148"/>
                  </a:cubicBezTo>
                  <a:cubicBezTo>
                    <a:pt x="89345" y="55435"/>
                    <a:pt x="85249" y="65627"/>
                    <a:pt x="76962" y="73914"/>
                  </a:cubicBezTo>
                  <a:cubicBezTo>
                    <a:pt x="68771" y="82106"/>
                    <a:pt x="57912" y="86297"/>
                    <a:pt x="44387" y="86297"/>
                  </a:cubicBezTo>
                  <a:close/>
                  <a:moveTo>
                    <a:pt x="80296" y="452533"/>
                  </a:moveTo>
                  <a:lnTo>
                    <a:pt x="8287" y="452533"/>
                  </a:lnTo>
                  <a:lnTo>
                    <a:pt x="8287" y="143828"/>
                  </a:lnTo>
                  <a:lnTo>
                    <a:pt x="80296" y="143828"/>
                  </a:lnTo>
                  <a:lnTo>
                    <a:pt x="80296" y="452533"/>
                  </a:lnTo>
                  <a:close/>
                </a:path>
              </a:pathLst>
            </a:custGeom>
            <a:grpFill/>
            <a:ln w="9525" cap="flat">
              <a:noFill/>
              <a:prstDash val="solid"/>
              <a:miter/>
            </a:ln>
          </p:spPr>
          <p:txBody>
            <a:bodyPr rtlCol="0" anchor="ctr"/>
            <a:lstStyle/>
            <a:p>
              <a:pPr lvl="0"/>
              <a:endParaRPr lang="en-US"/>
            </a:p>
          </p:txBody>
        </p:sp>
        <p:sp>
          <p:nvSpPr>
            <p:cNvPr id="38" name="Freeform: Shape 37">
              <a:extLst>
                <a:ext uri="{FF2B5EF4-FFF2-40B4-BE49-F238E27FC236}">
                  <a16:creationId xmlns:a16="http://schemas.microsoft.com/office/drawing/2014/main" id="{218780DB-85B7-7ACB-5E10-135443D69D09}"/>
                </a:ext>
              </a:extLst>
            </p:cNvPr>
            <p:cNvSpPr/>
            <p:nvPr/>
          </p:nvSpPr>
          <p:spPr>
            <a:xfrm>
              <a:off x="5449728" y="3022187"/>
              <a:ext cx="284035" cy="323087"/>
            </a:xfrm>
            <a:custGeom>
              <a:avLst/>
              <a:gdLst>
                <a:gd name="connsiteX0" fmla="*/ 284036 w 284035"/>
                <a:gd name="connsiteY0" fmla="*/ 257080 h 323087"/>
                <a:gd name="connsiteX1" fmla="*/ 230791 w 284035"/>
                <a:gd name="connsiteY1" fmla="*/ 306800 h 323087"/>
                <a:gd name="connsiteX2" fmla="*/ 158020 w 284035"/>
                <a:gd name="connsiteY2" fmla="*/ 323088 h 323087"/>
                <a:gd name="connsiteX3" fmla="*/ 41910 w 284035"/>
                <a:gd name="connsiteY3" fmla="*/ 280321 h 323087"/>
                <a:gd name="connsiteX4" fmla="*/ 0 w 284035"/>
                <a:gd name="connsiteY4" fmla="*/ 166973 h 323087"/>
                <a:gd name="connsiteX5" fmla="*/ 44577 w 284035"/>
                <a:gd name="connsiteY5" fmla="*/ 44767 h 323087"/>
                <a:gd name="connsiteX6" fmla="*/ 160306 w 284035"/>
                <a:gd name="connsiteY6" fmla="*/ 0 h 323087"/>
                <a:gd name="connsiteX7" fmla="*/ 233458 w 284035"/>
                <a:gd name="connsiteY7" fmla="*/ 17335 h 323087"/>
                <a:gd name="connsiteX8" fmla="*/ 282130 w 284035"/>
                <a:gd name="connsiteY8" fmla="*/ 68390 h 323087"/>
                <a:gd name="connsiteX9" fmla="*/ 225457 w 284035"/>
                <a:gd name="connsiteY9" fmla="*/ 96393 h 323087"/>
                <a:gd name="connsiteX10" fmla="*/ 195263 w 284035"/>
                <a:gd name="connsiteY10" fmla="*/ 66865 h 323087"/>
                <a:gd name="connsiteX11" fmla="*/ 157925 w 284035"/>
                <a:gd name="connsiteY11" fmla="*/ 58102 h 323087"/>
                <a:gd name="connsiteX12" fmla="*/ 97346 w 284035"/>
                <a:gd name="connsiteY12" fmla="*/ 85534 h 323087"/>
                <a:gd name="connsiteX13" fmla="*/ 73533 w 284035"/>
                <a:gd name="connsiteY13" fmla="*/ 162115 h 323087"/>
                <a:gd name="connsiteX14" fmla="*/ 97060 w 284035"/>
                <a:gd name="connsiteY14" fmla="*/ 236887 h 323087"/>
                <a:gd name="connsiteX15" fmla="*/ 159734 w 284035"/>
                <a:gd name="connsiteY15" fmla="*/ 263081 h 323087"/>
                <a:gd name="connsiteX16" fmla="*/ 197453 w 284035"/>
                <a:gd name="connsiteY16" fmla="*/ 254508 h 323087"/>
                <a:gd name="connsiteX17" fmla="*/ 228219 w 284035"/>
                <a:gd name="connsiteY17" fmla="*/ 225742 h 323087"/>
                <a:gd name="connsiteX18" fmla="*/ 284036 w 284035"/>
                <a:gd name="connsiteY18" fmla="*/ 257080 h 32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84035" h="323087">
                  <a:moveTo>
                    <a:pt x="284036" y="257080"/>
                  </a:moveTo>
                  <a:cubicBezTo>
                    <a:pt x="270319" y="279368"/>
                    <a:pt x="252603" y="295942"/>
                    <a:pt x="230791" y="306800"/>
                  </a:cubicBezTo>
                  <a:cubicBezTo>
                    <a:pt x="208978" y="317659"/>
                    <a:pt x="184690" y="323088"/>
                    <a:pt x="158020" y="323088"/>
                  </a:cubicBezTo>
                  <a:cubicBezTo>
                    <a:pt x="108585" y="323088"/>
                    <a:pt x="69913" y="308800"/>
                    <a:pt x="41910" y="280321"/>
                  </a:cubicBezTo>
                  <a:cubicBezTo>
                    <a:pt x="14002" y="251746"/>
                    <a:pt x="0" y="214027"/>
                    <a:pt x="0" y="166973"/>
                  </a:cubicBezTo>
                  <a:cubicBezTo>
                    <a:pt x="0" y="115348"/>
                    <a:pt x="14859" y="74581"/>
                    <a:pt x="44577" y="44767"/>
                  </a:cubicBezTo>
                  <a:cubicBezTo>
                    <a:pt x="74295" y="14954"/>
                    <a:pt x="112871" y="0"/>
                    <a:pt x="160306" y="0"/>
                  </a:cubicBezTo>
                  <a:cubicBezTo>
                    <a:pt x="187452" y="0"/>
                    <a:pt x="211836" y="5810"/>
                    <a:pt x="233458" y="17335"/>
                  </a:cubicBezTo>
                  <a:cubicBezTo>
                    <a:pt x="255079" y="28861"/>
                    <a:pt x="271272" y="45910"/>
                    <a:pt x="282130" y="68390"/>
                  </a:cubicBezTo>
                  <a:lnTo>
                    <a:pt x="225457" y="96393"/>
                  </a:lnTo>
                  <a:cubicBezTo>
                    <a:pt x="216217" y="82486"/>
                    <a:pt x="206121" y="72676"/>
                    <a:pt x="195263" y="66865"/>
                  </a:cubicBezTo>
                  <a:cubicBezTo>
                    <a:pt x="184404" y="61055"/>
                    <a:pt x="171926" y="58102"/>
                    <a:pt x="157925" y="58102"/>
                  </a:cubicBezTo>
                  <a:cubicBezTo>
                    <a:pt x="133445" y="58102"/>
                    <a:pt x="113157" y="67246"/>
                    <a:pt x="97346" y="85534"/>
                  </a:cubicBezTo>
                  <a:cubicBezTo>
                    <a:pt x="81439" y="103823"/>
                    <a:pt x="73533" y="129350"/>
                    <a:pt x="73533" y="162115"/>
                  </a:cubicBezTo>
                  <a:cubicBezTo>
                    <a:pt x="73533" y="194500"/>
                    <a:pt x="81344" y="219361"/>
                    <a:pt x="97060" y="236887"/>
                  </a:cubicBezTo>
                  <a:cubicBezTo>
                    <a:pt x="112776" y="254413"/>
                    <a:pt x="133636" y="263081"/>
                    <a:pt x="159734" y="263081"/>
                  </a:cubicBezTo>
                  <a:cubicBezTo>
                    <a:pt x="173355" y="263081"/>
                    <a:pt x="185928" y="260223"/>
                    <a:pt x="197453" y="254508"/>
                  </a:cubicBezTo>
                  <a:cubicBezTo>
                    <a:pt x="208978" y="248793"/>
                    <a:pt x="219170" y="239173"/>
                    <a:pt x="228219" y="225742"/>
                  </a:cubicBezTo>
                  <a:lnTo>
                    <a:pt x="284036" y="257080"/>
                  </a:lnTo>
                  <a:close/>
                </a:path>
              </a:pathLst>
            </a:custGeom>
            <a:grpFill/>
            <a:ln w="9525" cap="flat">
              <a:noFill/>
              <a:prstDash val="solid"/>
              <a:miter/>
            </a:ln>
          </p:spPr>
          <p:txBody>
            <a:bodyPr rtlCol="0" anchor="ctr"/>
            <a:lstStyle/>
            <a:p>
              <a:pPr lvl="0"/>
              <a:endParaRPr lang="en-US"/>
            </a:p>
          </p:txBody>
        </p:sp>
        <p:sp>
          <p:nvSpPr>
            <p:cNvPr id="39" name="Freeform: Shape 38">
              <a:extLst>
                <a:ext uri="{FF2B5EF4-FFF2-40B4-BE49-F238E27FC236}">
                  <a16:creationId xmlns:a16="http://schemas.microsoft.com/office/drawing/2014/main" id="{5AD9911F-CE88-3E76-AB06-A8EF73E783E6}"/>
                </a:ext>
              </a:extLst>
            </p:cNvPr>
            <p:cNvSpPr/>
            <p:nvPr/>
          </p:nvSpPr>
          <p:spPr>
            <a:xfrm>
              <a:off x="5790057" y="3023997"/>
              <a:ext cx="197262" cy="314134"/>
            </a:xfrm>
            <a:custGeom>
              <a:avLst/>
              <a:gdLst>
                <a:gd name="connsiteX0" fmla="*/ 177832 w 197262"/>
                <a:gd name="connsiteY0" fmla="*/ 70199 h 314134"/>
                <a:gd name="connsiteX1" fmla="*/ 160210 w 197262"/>
                <a:gd name="connsiteY1" fmla="*/ 64960 h 314134"/>
                <a:gd name="connsiteX2" fmla="*/ 141351 w 197262"/>
                <a:gd name="connsiteY2" fmla="*/ 62960 h 314134"/>
                <a:gd name="connsiteX3" fmla="*/ 91154 w 197262"/>
                <a:gd name="connsiteY3" fmla="*/ 90106 h 314134"/>
                <a:gd name="connsiteX4" fmla="*/ 72009 w 197262"/>
                <a:gd name="connsiteY4" fmla="*/ 161544 h 314134"/>
                <a:gd name="connsiteX5" fmla="*/ 72009 w 197262"/>
                <a:gd name="connsiteY5" fmla="*/ 314134 h 314134"/>
                <a:gd name="connsiteX6" fmla="*/ 0 w 197262"/>
                <a:gd name="connsiteY6" fmla="*/ 314134 h 314134"/>
                <a:gd name="connsiteX7" fmla="*/ 0 w 197262"/>
                <a:gd name="connsiteY7" fmla="*/ 5334 h 314134"/>
                <a:gd name="connsiteX8" fmla="*/ 72009 w 197262"/>
                <a:gd name="connsiteY8" fmla="*/ 5334 h 314134"/>
                <a:gd name="connsiteX9" fmla="*/ 72009 w 197262"/>
                <a:gd name="connsiteY9" fmla="*/ 61150 h 314134"/>
                <a:gd name="connsiteX10" fmla="*/ 73247 w 197262"/>
                <a:gd name="connsiteY10" fmla="*/ 61150 h 314134"/>
                <a:gd name="connsiteX11" fmla="*/ 105251 w 197262"/>
                <a:gd name="connsiteY11" fmla="*/ 15811 h 314134"/>
                <a:gd name="connsiteX12" fmla="*/ 154114 w 197262"/>
                <a:gd name="connsiteY12" fmla="*/ 0 h 314134"/>
                <a:gd name="connsiteX13" fmla="*/ 175831 w 197262"/>
                <a:gd name="connsiteY13" fmla="*/ 1810 h 314134"/>
                <a:gd name="connsiteX14" fmla="*/ 197263 w 197262"/>
                <a:gd name="connsiteY14" fmla="*/ 8763 h 314134"/>
                <a:gd name="connsiteX15" fmla="*/ 177832 w 197262"/>
                <a:gd name="connsiteY15" fmla="*/ 70199 h 314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7262" h="314134">
                  <a:moveTo>
                    <a:pt x="177832" y="70199"/>
                  </a:moveTo>
                  <a:cubicBezTo>
                    <a:pt x="172021" y="68008"/>
                    <a:pt x="166116" y="66199"/>
                    <a:pt x="160210" y="64960"/>
                  </a:cubicBezTo>
                  <a:cubicBezTo>
                    <a:pt x="154305" y="63627"/>
                    <a:pt x="148018" y="62960"/>
                    <a:pt x="141351" y="62960"/>
                  </a:cubicBezTo>
                  <a:cubicBezTo>
                    <a:pt x="120682" y="62960"/>
                    <a:pt x="103918" y="72009"/>
                    <a:pt x="91154" y="90106"/>
                  </a:cubicBezTo>
                  <a:cubicBezTo>
                    <a:pt x="78391" y="108204"/>
                    <a:pt x="72009" y="132016"/>
                    <a:pt x="72009" y="161544"/>
                  </a:cubicBezTo>
                  <a:lnTo>
                    <a:pt x="72009" y="314134"/>
                  </a:lnTo>
                  <a:lnTo>
                    <a:pt x="0" y="314134"/>
                  </a:lnTo>
                  <a:lnTo>
                    <a:pt x="0" y="5334"/>
                  </a:lnTo>
                  <a:lnTo>
                    <a:pt x="72009" y="5334"/>
                  </a:lnTo>
                  <a:lnTo>
                    <a:pt x="72009" y="61150"/>
                  </a:lnTo>
                  <a:lnTo>
                    <a:pt x="73247" y="61150"/>
                  </a:lnTo>
                  <a:cubicBezTo>
                    <a:pt x="80486" y="41434"/>
                    <a:pt x="91154" y="26289"/>
                    <a:pt x="105251" y="15811"/>
                  </a:cubicBezTo>
                  <a:cubicBezTo>
                    <a:pt x="119348" y="5239"/>
                    <a:pt x="135636" y="0"/>
                    <a:pt x="154114" y="0"/>
                  </a:cubicBezTo>
                  <a:cubicBezTo>
                    <a:pt x="161925" y="0"/>
                    <a:pt x="169164" y="571"/>
                    <a:pt x="175831" y="1810"/>
                  </a:cubicBezTo>
                  <a:cubicBezTo>
                    <a:pt x="182499" y="3048"/>
                    <a:pt x="189547" y="5334"/>
                    <a:pt x="197263" y="8763"/>
                  </a:cubicBezTo>
                  <a:lnTo>
                    <a:pt x="177832" y="70199"/>
                  </a:lnTo>
                  <a:close/>
                </a:path>
              </a:pathLst>
            </a:custGeom>
            <a:grpFill/>
            <a:ln w="9525" cap="flat">
              <a:noFill/>
              <a:prstDash val="solid"/>
              <a:miter/>
            </a:ln>
          </p:spPr>
          <p:txBody>
            <a:bodyPr rtlCol="0" anchor="ctr"/>
            <a:lstStyle/>
            <a:p>
              <a:pPr lvl="0"/>
              <a:endParaRPr lang="en-US"/>
            </a:p>
          </p:txBody>
        </p:sp>
        <p:sp>
          <p:nvSpPr>
            <p:cNvPr id="40" name="Freeform: Shape 39">
              <a:extLst>
                <a:ext uri="{FF2B5EF4-FFF2-40B4-BE49-F238E27FC236}">
                  <a16:creationId xmlns:a16="http://schemas.microsoft.com/office/drawing/2014/main" id="{2D933645-2A2E-2A11-6FB6-7144C41EBA3E}"/>
                </a:ext>
              </a:extLst>
            </p:cNvPr>
            <p:cNvSpPr/>
            <p:nvPr/>
          </p:nvSpPr>
          <p:spPr>
            <a:xfrm>
              <a:off x="6004274" y="3021996"/>
              <a:ext cx="322611" cy="323278"/>
            </a:xfrm>
            <a:custGeom>
              <a:avLst/>
              <a:gdLst>
                <a:gd name="connsiteX0" fmla="*/ 160020 w 322611"/>
                <a:gd name="connsiteY0" fmla="*/ 323279 h 323278"/>
                <a:gd name="connsiteX1" fmla="*/ 43244 w 322611"/>
                <a:gd name="connsiteY1" fmla="*/ 280130 h 323278"/>
                <a:gd name="connsiteX2" fmla="*/ 0 w 322611"/>
                <a:gd name="connsiteY2" fmla="*/ 164021 h 323278"/>
                <a:gd name="connsiteX3" fmla="*/ 45815 w 322611"/>
                <a:gd name="connsiteY3" fmla="*/ 45053 h 323278"/>
                <a:gd name="connsiteX4" fmla="*/ 164306 w 322611"/>
                <a:gd name="connsiteY4" fmla="*/ 0 h 323278"/>
                <a:gd name="connsiteX5" fmla="*/ 280225 w 322611"/>
                <a:gd name="connsiteY5" fmla="*/ 44291 h 323278"/>
                <a:gd name="connsiteX6" fmla="*/ 322612 w 322611"/>
                <a:gd name="connsiteY6" fmla="*/ 158877 h 323278"/>
                <a:gd name="connsiteX7" fmla="*/ 278035 w 322611"/>
                <a:gd name="connsiteY7" fmla="*/ 276892 h 323278"/>
                <a:gd name="connsiteX8" fmla="*/ 160020 w 322611"/>
                <a:gd name="connsiteY8" fmla="*/ 323279 h 323278"/>
                <a:gd name="connsiteX9" fmla="*/ 162687 w 322611"/>
                <a:gd name="connsiteY9" fmla="*/ 265081 h 323278"/>
                <a:gd name="connsiteX10" fmla="*/ 226124 w 322611"/>
                <a:gd name="connsiteY10" fmla="*/ 236696 h 323278"/>
                <a:gd name="connsiteX11" fmla="*/ 248603 w 322611"/>
                <a:gd name="connsiteY11" fmla="*/ 160687 h 323278"/>
                <a:gd name="connsiteX12" fmla="*/ 226028 w 322611"/>
                <a:gd name="connsiteY12" fmla="*/ 86487 h 323278"/>
                <a:gd name="connsiteX13" fmla="*/ 162401 w 322611"/>
                <a:gd name="connsiteY13" fmla="*/ 58484 h 323278"/>
                <a:gd name="connsiteX14" fmla="*/ 97727 w 322611"/>
                <a:gd name="connsiteY14" fmla="*/ 87440 h 323278"/>
                <a:gd name="connsiteX15" fmla="*/ 73438 w 322611"/>
                <a:gd name="connsiteY15" fmla="*/ 162497 h 323278"/>
                <a:gd name="connsiteX16" fmla="*/ 97441 w 322611"/>
                <a:gd name="connsiteY16" fmla="*/ 237554 h 323278"/>
                <a:gd name="connsiteX17" fmla="*/ 162687 w 322611"/>
                <a:gd name="connsiteY17" fmla="*/ 265081 h 323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2611" h="323278">
                  <a:moveTo>
                    <a:pt x="160020" y="323279"/>
                  </a:moveTo>
                  <a:cubicBezTo>
                    <a:pt x="110966" y="323279"/>
                    <a:pt x="72009" y="308896"/>
                    <a:pt x="43244" y="280130"/>
                  </a:cubicBezTo>
                  <a:cubicBezTo>
                    <a:pt x="14383" y="251365"/>
                    <a:pt x="0" y="212693"/>
                    <a:pt x="0" y="164021"/>
                  </a:cubicBezTo>
                  <a:cubicBezTo>
                    <a:pt x="191" y="114776"/>
                    <a:pt x="15526" y="75152"/>
                    <a:pt x="45815" y="45053"/>
                  </a:cubicBezTo>
                  <a:cubicBezTo>
                    <a:pt x="76200" y="15050"/>
                    <a:pt x="115633" y="0"/>
                    <a:pt x="164306" y="0"/>
                  </a:cubicBezTo>
                  <a:cubicBezTo>
                    <a:pt x="213360" y="0"/>
                    <a:pt x="252032" y="14764"/>
                    <a:pt x="280225" y="44291"/>
                  </a:cubicBezTo>
                  <a:cubicBezTo>
                    <a:pt x="308420" y="73819"/>
                    <a:pt x="322612" y="112014"/>
                    <a:pt x="322612" y="158877"/>
                  </a:cubicBezTo>
                  <a:cubicBezTo>
                    <a:pt x="322612" y="206693"/>
                    <a:pt x="307753" y="246031"/>
                    <a:pt x="278035" y="276892"/>
                  </a:cubicBezTo>
                  <a:cubicBezTo>
                    <a:pt x="248126" y="307848"/>
                    <a:pt x="208883" y="323279"/>
                    <a:pt x="160020" y="323279"/>
                  </a:cubicBezTo>
                  <a:close/>
                  <a:moveTo>
                    <a:pt x="162687" y="265081"/>
                  </a:moveTo>
                  <a:cubicBezTo>
                    <a:pt x="190024" y="265081"/>
                    <a:pt x="211169" y="255651"/>
                    <a:pt x="226124" y="236696"/>
                  </a:cubicBezTo>
                  <a:cubicBezTo>
                    <a:pt x="241078" y="217837"/>
                    <a:pt x="248603" y="192500"/>
                    <a:pt x="248603" y="160687"/>
                  </a:cubicBezTo>
                  <a:cubicBezTo>
                    <a:pt x="248603" y="129921"/>
                    <a:pt x="241078" y="105251"/>
                    <a:pt x="226028" y="86487"/>
                  </a:cubicBezTo>
                  <a:cubicBezTo>
                    <a:pt x="210979" y="67818"/>
                    <a:pt x="189738" y="58484"/>
                    <a:pt x="162401" y="58484"/>
                  </a:cubicBezTo>
                  <a:cubicBezTo>
                    <a:pt x="135446" y="58484"/>
                    <a:pt x="113919" y="68104"/>
                    <a:pt x="97727" y="87440"/>
                  </a:cubicBezTo>
                  <a:cubicBezTo>
                    <a:pt x="81534" y="106775"/>
                    <a:pt x="73438" y="131731"/>
                    <a:pt x="73438" y="162497"/>
                  </a:cubicBezTo>
                  <a:cubicBezTo>
                    <a:pt x="73438" y="194215"/>
                    <a:pt x="81439" y="219266"/>
                    <a:pt x="97441" y="237554"/>
                  </a:cubicBezTo>
                  <a:cubicBezTo>
                    <a:pt x="113443" y="255937"/>
                    <a:pt x="135160" y="265081"/>
                    <a:pt x="162687" y="265081"/>
                  </a:cubicBezTo>
                  <a:close/>
                </a:path>
              </a:pathLst>
            </a:custGeom>
            <a:grpFill/>
            <a:ln w="9525" cap="flat">
              <a:noFill/>
              <a:prstDash val="solid"/>
              <a:miter/>
            </a:ln>
          </p:spPr>
          <p:txBody>
            <a:bodyPr rtlCol="0" anchor="ctr"/>
            <a:lstStyle/>
            <a:p>
              <a:pPr lvl="0"/>
              <a:endParaRPr lang="en-US"/>
            </a:p>
          </p:txBody>
        </p:sp>
        <p:sp>
          <p:nvSpPr>
            <p:cNvPr id="41" name="Freeform: Shape 40">
              <a:extLst>
                <a:ext uri="{FF2B5EF4-FFF2-40B4-BE49-F238E27FC236}">
                  <a16:creationId xmlns:a16="http://schemas.microsoft.com/office/drawing/2014/main" id="{42B19857-B022-9C50-3B75-76D57393B674}"/>
                </a:ext>
              </a:extLst>
            </p:cNvPr>
            <p:cNvSpPr/>
            <p:nvPr/>
          </p:nvSpPr>
          <p:spPr>
            <a:xfrm>
              <a:off x="6365557" y="3022187"/>
              <a:ext cx="237934" cy="323087"/>
            </a:xfrm>
            <a:custGeom>
              <a:avLst/>
              <a:gdLst>
                <a:gd name="connsiteX0" fmla="*/ 0 w 237934"/>
                <a:gd name="connsiteY0" fmla="*/ 266414 h 323087"/>
                <a:gd name="connsiteX1" fmla="*/ 43434 w 237934"/>
                <a:gd name="connsiteY1" fmla="*/ 227552 h 323087"/>
                <a:gd name="connsiteX2" fmla="*/ 79438 w 237934"/>
                <a:gd name="connsiteY2" fmla="*/ 259366 h 323087"/>
                <a:gd name="connsiteX3" fmla="*/ 119729 w 237934"/>
                <a:gd name="connsiteY3" fmla="*/ 268891 h 323087"/>
                <a:gd name="connsiteX4" fmla="*/ 156781 w 237934"/>
                <a:gd name="connsiteY4" fmla="*/ 258794 h 323087"/>
                <a:gd name="connsiteX5" fmla="*/ 170021 w 237934"/>
                <a:gd name="connsiteY5" fmla="*/ 230315 h 323087"/>
                <a:gd name="connsiteX6" fmla="*/ 157543 w 237934"/>
                <a:gd name="connsiteY6" fmla="*/ 205169 h 323087"/>
                <a:gd name="connsiteX7" fmla="*/ 120301 w 237934"/>
                <a:gd name="connsiteY7" fmla="*/ 190500 h 323087"/>
                <a:gd name="connsiteX8" fmla="*/ 35719 w 237934"/>
                <a:gd name="connsiteY8" fmla="*/ 156019 h 323087"/>
                <a:gd name="connsiteX9" fmla="*/ 11716 w 237934"/>
                <a:gd name="connsiteY9" fmla="*/ 96774 h 323087"/>
                <a:gd name="connsiteX10" fmla="*/ 44291 w 237934"/>
                <a:gd name="connsiteY10" fmla="*/ 25813 h 323087"/>
                <a:gd name="connsiteX11" fmla="*/ 126301 w 237934"/>
                <a:gd name="connsiteY11" fmla="*/ 0 h 323087"/>
                <a:gd name="connsiteX12" fmla="*/ 185356 w 237934"/>
                <a:gd name="connsiteY12" fmla="*/ 11144 h 323087"/>
                <a:gd name="connsiteX13" fmla="*/ 230314 w 237934"/>
                <a:gd name="connsiteY13" fmla="*/ 44863 h 323087"/>
                <a:gd name="connsiteX14" fmla="*/ 188404 w 237934"/>
                <a:gd name="connsiteY14" fmla="*/ 82867 h 323087"/>
                <a:gd name="connsiteX15" fmla="*/ 159639 w 237934"/>
                <a:gd name="connsiteY15" fmla="*/ 61150 h 323087"/>
                <a:gd name="connsiteX16" fmla="*/ 124206 w 237934"/>
                <a:gd name="connsiteY16" fmla="*/ 53911 h 323087"/>
                <a:gd name="connsiteX17" fmla="*/ 90773 w 237934"/>
                <a:gd name="connsiteY17" fmla="*/ 63532 h 323087"/>
                <a:gd name="connsiteX18" fmla="*/ 79343 w 237934"/>
                <a:gd name="connsiteY18" fmla="*/ 88582 h 323087"/>
                <a:gd name="connsiteX19" fmla="*/ 91250 w 237934"/>
                <a:gd name="connsiteY19" fmla="*/ 112109 h 323087"/>
                <a:gd name="connsiteX20" fmla="*/ 136017 w 237934"/>
                <a:gd name="connsiteY20" fmla="*/ 126873 h 323087"/>
                <a:gd name="connsiteX21" fmla="*/ 212598 w 237934"/>
                <a:gd name="connsiteY21" fmla="*/ 159734 h 323087"/>
                <a:gd name="connsiteX22" fmla="*/ 237934 w 237934"/>
                <a:gd name="connsiteY22" fmla="*/ 223647 h 323087"/>
                <a:gd name="connsiteX23" fmla="*/ 205073 w 237934"/>
                <a:gd name="connsiteY23" fmla="*/ 295656 h 323087"/>
                <a:gd name="connsiteX24" fmla="*/ 119158 w 237934"/>
                <a:gd name="connsiteY24" fmla="*/ 323088 h 323087"/>
                <a:gd name="connsiteX25" fmla="*/ 48958 w 237934"/>
                <a:gd name="connsiteY25" fmla="*/ 308610 h 323087"/>
                <a:gd name="connsiteX26" fmla="*/ 0 w 237934"/>
                <a:gd name="connsiteY26" fmla="*/ 266414 h 32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37934" h="323087">
                  <a:moveTo>
                    <a:pt x="0" y="266414"/>
                  </a:moveTo>
                  <a:lnTo>
                    <a:pt x="43434" y="227552"/>
                  </a:lnTo>
                  <a:cubicBezTo>
                    <a:pt x="54673" y="242411"/>
                    <a:pt x="66675" y="252984"/>
                    <a:pt x="79438" y="259366"/>
                  </a:cubicBezTo>
                  <a:cubicBezTo>
                    <a:pt x="92202" y="265652"/>
                    <a:pt x="105632" y="268891"/>
                    <a:pt x="119729" y="268891"/>
                  </a:cubicBezTo>
                  <a:cubicBezTo>
                    <a:pt x="135636" y="268891"/>
                    <a:pt x="147923" y="265557"/>
                    <a:pt x="156781" y="258794"/>
                  </a:cubicBezTo>
                  <a:cubicBezTo>
                    <a:pt x="165640" y="252031"/>
                    <a:pt x="170021" y="242602"/>
                    <a:pt x="170021" y="230315"/>
                  </a:cubicBezTo>
                  <a:cubicBezTo>
                    <a:pt x="170021" y="220313"/>
                    <a:pt x="165830" y="211836"/>
                    <a:pt x="157543" y="205169"/>
                  </a:cubicBezTo>
                  <a:cubicBezTo>
                    <a:pt x="149162" y="198406"/>
                    <a:pt x="136779" y="193548"/>
                    <a:pt x="120301" y="190500"/>
                  </a:cubicBezTo>
                  <a:cubicBezTo>
                    <a:pt x="79915" y="183452"/>
                    <a:pt x="51721" y="171926"/>
                    <a:pt x="35719" y="156019"/>
                  </a:cubicBezTo>
                  <a:cubicBezTo>
                    <a:pt x="19717" y="140017"/>
                    <a:pt x="11716" y="120301"/>
                    <a:pt x="11716" y="96774"/>
                  </a:cubicBezTo>
                  <a:cubicBezTo>
                    <a:pt x="11716" y="66580"/>
                    <a:pt x="22574" y="42958"/>
                    <a:pt x="44291" y="25813"/>
                  </a:cubicBezTo>
                  <a:cubicBezTo>
                    <a:pt x="66008" y="8668"/>
                    <a:pt x="93345" y="0"/>
                    <a:pt x="126301" y="0"/>
                  </a:cubicBezTo>
                  <a:cubicBezTo>
                    <a:pt x="147447" y="0"/>
                    <a:pt x="167068" y="3715"/>
                    <a:pt x="185356" y="11144"/>
                  </a:cubicBezTo>
                  <a:cubicBezTo>
                    <a:pt x="203644" y="18574"/>
                    <a:pt x="218599" y="29813"/>
                    <a:pt x="230314" y="44863"/>
                  </a:cubicBezTo>
                  <a:lnTo>
                    <a:pt x="188404" y="82867"/>
                  </a:lnTo>
                  <a:cubicBezTo>
                    <a:pt x="179165" y="73247"/>
                    <a:pt x="169545" y="66008"/>
                    <a:pt x="159639" y="61150"/>
                  </a:cubicBezTo>
                  <a:cubicBezTo>
                    <a:pt x="149733" y="56293"/>
                    <a:pt x="137827" y="53911"/>
                    <a:pt x="124206" y="53911"/>
                  </a:cubicBezTo>
                  <a:cubicBezTo>
                    <a:pt x="109538" y="53911"/>
                    <a:pt x="98393" y="57150"/>
                    <a:pt x="90773" y="63532"/>
                  </a:cubicBezTo>
                  <a:cubicBezTo>
                    <a:pt x="83153" y="70009"/>
                    <a:pt x="79343" y="78296"/>
                    <a:pt x="79343" y="88582"/>
                  </a:cubicBezTo>
                  <a:cubicBezTo>
                    <a:pt x="79343" y="98679"/>
                    <a:pt x="83344" y="106490"/>
                    <a:pt x="91250" y="112109"/>
                  </a:cubicBezTo>
                  <a:cubicBezTo>
                    <a:pt x="99155" y="117729"/>
                    <a:pt x="114109" y="122682"/>
                    <a:pt x="136017" y="126873"/>
                  </a:cubicBezTo>
                  <a:cubicBezTo>
                    <a:pt x="170212" y="132683"/>
                    <a:pt x="195739" y="143637"/>
                    <a:pt x="212598" y="159734"/>
                  </a:cubicBezTo>
                  <a:cubicBezTo>
                    <a:pt x="229457" y="175831"/>
                    <a:pt x="237934" y="197072"/>
                    <a:pt x="237934" y="223647"/>
                  </a:cubicBezTo>
                  <a:cubicBezTo>
                    <a:pt x="237934" y="253365"/>
                    <a:pt x="226981" y="277368"/>
                    <a:pt x="205073" y="295656"/>
                  </a:cubicBezTo>
                  <a:cubicBezTo>
                    <a:pt x="183166" y="313944"/>
                    <a:pt x="154496" y="323088"/>
                    <a:pt x="119158" y="323088"/>
                  </a:cubicBezTo>
                  <a:cubicBezTo>
                    <a:pt x="93440" y="323088"/>
                    <a:pt x="70009" y="318230"/>
                    <a:pt x="48958" y="308610"/>
                  </a:cubicBezTo>
                  <a:cubicBezTo>
                    <a:pt x="27718" y="298990"/>
                    <a:pt x="11430" y="284893"/>
                    <a:pt x="0" y="266414"/>
                  </a:cubicBezTo>
                  <a:close/>
                </a:path>
              </a:pathLst>
            </a:custGeom>
            <a:grpFill/>
            <a:ln w="9525" cap="flat">
              <a:noFill/>
              <a:prstDash val="solid"/>
              <a:miter/>
            </a:ln>
          </p:spPr>
          <p:txBody>
            <a:bodyPr rtlCol="0" anchor="ctr"/>
            <a:lstStyle/>
            <a:p>
              <a:pPr lvl="0"/>
              <a:endParaRPr lang="en-US"/>
            </a:p>
          </p:txBody>
        </p:sp>
        <p:sp>
          <p:nvSpPr>
            <p:cNvPr id="42" name="Freeform: Shape 41">
              <a:extLst>
                <a:ext uri="{FF2B5EF4-FFF2-40B4-BE49-F238E27FC236}">
                  <a16:creationId xmlns:a16="http://schemas.microsoft.com/office/drawing/2014/main" id="{2F0258E8-5ACC-998D-FF28-86B9188CD14D}"/>
                </a:ext>
              </a:extLst>
            </p:cNvPr>
            <p:cNvSpPr/>
            <p:nvPr/>
          </p:nvSpPr>
          <p:spPr>
            <a:xfrm>
              <a:off x="6654831" y="3021996"/>
              <a:ext cx="322611" cy="323278"/>
            </a:xfrm>
            <a:custGeom>
              <a:avLst/>
              <a:gdLst>
                <a:gd name="connsiteX0" fmla="*/ 160020 w 322611"/>
                <a:gd name="connsiteY0" fmla="*/ 323279 h 323278"/>
                <a:gd name="connsiteX1" fmla="*/ 43244 w 322611"/>
                <a:gd name="connsiteY1" fmla="*/ 280130 h 323278"/>
                <a:gd name="connsiteX2" fmla="*/ 0 w 322611"/>
                <a:gd name="connsiteY2" fmla="*/ 164021 h 323278"/>
                <a:gd name="connsiteX3" fmla="*/ 45815 w 322611"/>
                <a:gd name="connsiteY3" fmla="*/ 45053 h 323278"/>
                <a:gd name="connsiteX4" fmla="*/ 164306 w 322611"/>
                <a:gd name="connsiteY4" fmla="*/ 0 h 323278"/>
                <a:gd name="connsiteX5" fmla="*/ 280225 w 322611"/>
                <a:gd name="connsiteY5" fmla="*/ 44291 h 323278"/>
                <a:gd name="connsiteX6" fmla="*/ 322612 w 322611"/>
                <a:gd name="connsiteY6" fmla="*/ 158877 h 323278"/>
                <a:gd name="connsiteX7" fmla="*/ 278035 w 322611"/>
                <a:gd name="connsiteY7" fmla="*/ 276892 h 323278"/>
                <a:gd name="connsiteX8" fmla="*/ 160020 w 322611"/>
                <a:gd name="connsiteY8" fmla="*/ 323279 h 323278"/>
                <a:gd name="connsiteX9" fmla="*/ 162782 w 322611"/>
                <a:gd name="connsiteY9" fmla="*/ 265081 h 323278"/>
                <a:gd name="connsiteX10" fmla="*/ 226219 w 322611"/>
                <a:gd name="connsiteY10" fmla="*/ 236696 h 323278"/>
                <a:gd name="connsiteX11" fmla="*/ 248698 w 322611"/>
                <a:gd name="connsiteY11" fmla="*/ 160687 h 323278"/>
                <a:gd name="connsiteX12" fmla="*/ 226124 w 322611"/>
                <a:gd name="connsiteY12" fmla="*/ 86487 h 323278"/>
                <a:gd name="connsiteX13" fmla="*/ 162496 w 322611"/>
                <a:gd name="connsiteY13" fmla="*/ 58484 h 323278"/>
                <a:gd name="connsiteX14" fmla="*/ 97822 w 322611"/>
                <a:gd name="connsiteY14" fmla="*/ 87440 h 323278"/>
                <a:gd name="connsiteX15" fmla="*/ 73533 w 322611"/>
                <a:gd name="connsiteY15" fmla="*/ 162497 h 323278"/>
                <a:gd name="connsiteX16" fmla="*/ 97536 w 322611"/>
                <a:gd name="connsiteY16" fmla="*/ 237554 h 323278"/>
                <a:gd name="connsiteX17" fmla="*/ 162782 w 322611"/>
                <a:gd name="connsiteY17" fmla="*/ 265081 h 323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2611" h="323278">
                  <a:moveTo>
                    <a:pt x="160020" y="323279"/>
                  </a:moveTo>
                  <a:cubicBezTo>
                    <a:pt x="110966" y="323279"/>
                    <a:pt x="72009" y="308896"/>
                    <a:pt x="43244" y="280130"/>
                  </a:cubicBezTo>
                  <a:cubicBezTo>
                    <a:pt x="14383" y="251365"/>
                    <a:pt x="0" y="212693"/>
                    <a:pt x="0" y="164021"/>
                  </a:cubicBezTo>
                  <a:cubicBezTo>
                    <a:pt x="191" y="114776"/>
                    <a:pt x="15526" y="75152"/>
                    <a:pt x="45815" y="45053"/>
                  </a:cubicBezTo>
                  <a:cubicBezTo>
                    <a:pt x="76200" y="15050"/>
                    <a:pt x="115633" y="0"/>
                    <a:pt x="164306" y="0"/>
                  </a:cubicBezTo>
                  <a:cubicBezTo>
                    <a:pt x="213360" y="0"/>
                    <a:pt x="252032" y="14764"/>
                    <a:pt x="280225" y="44291"/>
                  </a:cubicBezTo>
                  <a:cubicBezTo>
                    <a:pt x="308420" y="73819"/>
                    <a:pt x="322612" y="112014"/>
                    <a:pt x="322612" y="158877"/>
                  </a:cubicBezTo>
                  <a:cubicBezTo>
                    <a:pt x="322612" y="206693"/>
                    <a:pt x="307753" y="246031"/>
                    <a:pt x="278035" y="276892"/>
                  </a:cubicBezTo>
                  <a:cubicBezTo>
                    <a:pt x="248221" y="307848"/>
                    <a:pt x="208883" y="323279"/>
                    <a:pt x="160020" y="323279"/>
                  </a:cubicBezTo>
                  <a:close/>
                  <a:moveTo>
                    <a:pt x="162782" y="265081"/>
                  </a:moveTo>
                  <a:cubicBezTo>
                    <a:pt x="190119" y="265081"/>
                    <a:pt x="211265" y="255651"/>
                    <a:pt x="226219" y="236696"/>
                  </a:cubicBezTo>
                  <a:cubicBezTo>
                    <a:pt x="241173" y="217837"/>
                    <a:pt x="248698" y="192500"/>
                    <a:pt x="248698" y="160687"/>
                  </a:cubicBezTo>
                  <a:cubicBezTo>
                    <a:pt x="248698" y="129921"/>
                    <a:pt x="241173" y="105251"/>
                    <a:pt x="226124" y="86487"/>
                  </a:cubicBezTo>
                  <a:cubicBezTo>
                    <a:pt x="211074" y="67818"/>
                    <a:pt x="189833" y="58484"/>
                    <a:pt x="162496" y="58484"/>
                  </a:cubicBezTo>
                  <a:cubicBezTo>
                    <a:pt x="135541" y="58484"/>
                    <a:pt x="114014" y="68104"/>
                    <a:pt x="97822" y="87440"/>
                  </a:cubicBezTo>
                  <a:cubicBezTo>
                    <a:pt x="81629" y="106775"/>
                    <a:pt x="73533" y="131731"/>
                    <a:pt x="73533" y="162497"/>
                  </a:cubicBezTo>
                  <a:cubicBezTo>
                    <a:pt x="73533" y="194215"/>
                    <a:pt x="81534" y="219266"/>
                    <a:pt x="97536" y="237554"/>
                  </a:cubicBezTo>
                  <a:cubicBezTo>
                    <a:pt x="113443" y="255937"/>
                    <a:pt x="135255" y="265081"/>
                    <a:pt x="162782" y="265081"/>
                  </a:cubicBezTo>
                  <a:close/>
                </a:path>
              </a:pathLst>
            </a:custGeom>
            <a:grpFill/>
            <a:ln w="9525" cap="flat">
              <a:noFill/>
              <a:prstDash val="solid"/>
              <a:miter/>
            </a:ln>
          </p:spPr>
          <p:txBody>
            <a:bodyPr rtlCol="0" anchor="ctr"/>
            <a:lstStyle/>
            <a:p>
              <a:pPr lvl="0"/>
              <a:endParaRPr lang="en-US"/>
            </a:p>
          </p:txBody>
        </p:sp>
        <p:sp>
          <p:nvSpPr>
            <p:cNvPr id="43" name="Freeform: Shape 42">
              <a:extLst>
                <a:ext uri="{FF2B5EF4-FFF2-40B4-BE49-F238E27FC236}">
                  <a16:creationId xmlns:a16="http://schemas.microsoft.com/office/drawing/2014/main" id="{DCF38FD1-2344-8801-A259-B96FFCAA9E88}"/>
                </a:ext>
              </a:extLst>
            </p:cNvPr>
            <p:cNvSpPr/>
            <p:nvPr/>
          </p:nvSpPr>
          <p:spPr>
            <a:xfrm>
              <a:off x="7005351" y="2874073"/>
              <a:ext cx="228314" cy="464057"/>
            </a:xfrm>
            <a:custGeom>
              <a:avLst/>
              <a:gdLst>
                <a:gd name="connsiteX0" fmla="*/ 198596 w 228314"/>
                <a:gd name="connsiteY0" fmla="*/ 68770 h 464057"/>
                <a:gd name="connsiteX1" fmla="*/ 182499 w 228314"/>
                <a:gd name="connsiteY1" fmla="*/ 60769 h 464057"/>
                <a:gd name="connsiteX2" fmla="*/ 164306 w 228314"/>
                <a:gd name="connsiteY2" fmla="*/ 57912 h 464057"/>
                <a:gd name="connsiteX3" fmla="*/ 134588 w 228314"/>
                <a:gd name="connsiteY3" fmla="*/ 70009 h 464057"/>
                <a:gd name="connsiteX4" fmla="*/ 124206 w 228314"/>
                <a:gd name="connsiteY4" fmla="*/ 106204 h 464057"/>
                <a:gd name="connsiteX5" fmla="*/ 124206 w 228314"/>
                <a:gd name="connsiteY5" fmla="*/ 155353 h 464057"/>
                <a:gd name="connsiteX6" fmla="*/ 195644 w 228314"/>
                <a:gd name="connsiteY6" fmla="*/ 155353 h 464057"/>
                <a:gd name="connsiteX7" fmla="*/ 195644 w 228314"/>
                <a:gd name="connsiteY7" fmla="*/ 211455 h 464057"/>
                <a:gd name="connsiteX8" fmla="*/ 124206 w 228314"/>
                <a:gd name="connsiteY8" fmla="*/ 211455 h 464057"/>
                <a:gd name="connsiteX9" fmla="*/ 124206 w 228314"/>
                <a:gd name="connsiteY9" fmla="*/ 464058 h 464057"/>
                <a:gd name="connsiteX10" fmla="*/ 52483 w 228314"/>
                <a:gd name="connsiteY10" fmla="*/ 464058 h 464057"/>
                <a:gd name="connsiteX11" fmla="*/ 52483 w 228314"/>
                <a:gd name="connsiteY11" fmla="*/ 211360 h 464057"/>
                <a:gd name="connsiteX12" fmla="*/ 0 w 228314"/>
                <a:gd name="connsiteY12" fmla="*/ 211360 h 464057"/>
                <a:gd name="connsiteX13" fmla="*/ 0 w 228314"/>
                <a:gd name="connsiteY13" fmla="*/ 155258 h 464057"/>
                <a:gd name="connsiteX14" fmla="*/ 52483 w 228314"/>
                <a:gd name="connsiteY14" fmla="*/ 155258 h 464057"/>
                <a:gd name="connsiteX15" fmla="*/ 52483 w 228314"/>
                <a:gd name="connsiteY15" fmla="*/ 105537 h 464057"/>
                <a:gd name="connsiteX16" fmla="*/ 80963 w 228314"/>
                <a:gd name="connsiteY16" fmla="*/ 28384 h 464057"/>
                <a:gd name="connsiteX17" fmla="*/ 161354 w 228314"/>
                <a:gd name="connsiteY17" fmla="*/ 0 h 464057"/>
                <a:gd name="connsiteX18" fmla="*/ 195739 w 228314"/>
                <a:gd name="connsiteY18" fmla="*/ 4096 h 464057"/>
                <a:gd name="connsiteX19" fmla="*/ 228314 w 228314"/>
                <a:gd name="connsiteY19" fmla="*/ 16573 h 464057"/>
                <a:gd name="connsiteX20" fmla="*/ 198596 w 228314"/>
                <a:gd name="connsiteY20" fmla="*/ 68770 h 46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8314" h="464057">
                  <a:moveTo>
                    <a:pt x="198596" y="68770"/>
                  </a:moveTo>
                  <a:cubicBezTo>
                    <a:pt x="193357" y="65341"/>
                    <a:pt x="188023" y="62674"/>
                    <a:pt x="182499" y="60769"/>
                  </a:cubicBezTo>
                  <a:cubicBezTo>
                    <a:pt x="176974" y="58864"/>
                    <a:pt x="170879" y="57912"/>
                    <a:pt x="164306" y="57912"/>
                  </a:cubicBezTo>
                  <a:cubicBezTo>
                    <a:pt x="151447" y="57912"/>
                    <a:pt x="141541" y="61913"/>
                    <a:pt x="134588" y="70009"/>
                  </a:cubicBezTo>
                  <a:cubicBezTo>
                    <a:pt x="127635" y="78010"/>
                    <a:pt x="124206" y="90106"/>
                    <a:pt x="124206" y="106204"/>
                  </a:cubicBezTo>
                  <a:lnTo>
                    <a:pt x="124206" y="155353"/>
                  </a:lnTo>
                  <a:lnTo>
                    <a:pt x="195644" y="155353"/>
                  </a:lnTo>
                  <a:lnTo>
                    <a:pt x="195644" y="211455"/>
                  </a:lnTo>
                  <a:lnTo>
                    <a:pt x="124206" y="211455"/>
                  </a:lnTo>
                  <a:lnTo>
                    <a:pt x="124206" y="464058"/>
                  </a:lnTo>
                  <a:lnTo>
                    <a:pt x="52483" y="464058"/>
                  </a:lnTo>
                  <a:lnTo>
                    <a:pt x="52483" y="211360"/>
                  </a:lnTo>
                  <a:lnTo>
                    <a:pt x="0" y="211360"/>
                  </a:lnTo>
                  <a:lnTo>
                    <a:pt x="0" y="155258"/>
                  </a:lnTo>
                  <a:lnTo>
                    <a:pt x="52483" y="155258"/>
                  </a:lnTo>
                  <a:lnTo>
                    <a:pt x="52483" y="105537"/>
                  </a:lnTo>
                  <a:cubicBezTo>
                    <a:pt x="52483" y="72962"/>
                    <a:pt x="62008" y="47244"/>
                    <a:pt x="80963" y="28384"/>
                  </a:cubicBezTo>
                  <a:cubicBezTo>
                    <a:pt x="99917" y="9525"/>
                    <a:pt x="126682" y="0"/>
                    <a:pt x="161354" y="0"/>
                  </a:cubicBezTo>
                  <a:cubicBezTo>
                    <a:pt x="173164" y="0"/>
                    <a:pt x="184690" y="1333"/>
                    <a:pt x="195739" y="4096"/>
                  </a:cubicBezTo>
                  <a:cubicBezTo>
                    <a:pt x="206788" y="6763"/>
                    <a:pt x="217646" y="10954"/>
                    <a:pt x="228314" y="16573"/>
                  </a:cubicBezTo>
                  <a:lnTo>
                    <a:pt x="198596" y="68770"/>
                  </a:lnTo>
                  <a:close/>
                </a:path>
              </a:pathLst>
            </a:custGeom>
            <a:grpFill/>
            <a:ln w="9525" cap="flat">
              <a:noFill/>
              <a:prstDash val="solid"/>
              <a:miter/>
            </a:ln>
          </p:spPr>
          <p:txBody>
            <a:bodyPr rtlCol="0" anchor="ctr"/>
            <a:lstStyle/>
            <a:p>
              <a:pPr lvl="0"/>
              <a:endParaRPr lang="en-US"/>
            </a:p>
          </p:txBody>
        </p:sp>
        <p:sp>
          <p:nvSpPr>
            <p:cNvPr id="44" name="Freeform: Shape 43">
              <a:extLst>
                <a:ext uri="{FF2B5EF4-FFF2-40B4-BE49-F238E27FC236}">
                  <a16:creationId xmlns:a16="http://schemas.microsoft.com/office/drawing/2014/main" id="{8E3C9592-C598-B93C-B685-EF6F3D4C5426}"/>
                </a:ext>
              </a:extLst>
            </p:cNvPr>
            <p:cNvSpPr/>
            <p:nvPr/>
          </p:nvSpPr>
          <p:spPr>
            <a:xfrm>
              <a:off x="7197757" y="2941034"/>
              <a:ext cx="215836" cy="404240"/>
            </a:xfrm>
            <a:custGeom>
              <a:avLst/>
              <a:gdLst>
                <a:gd name="connsiteX0" fmla="*/ 215836 w 215836"/>
                <a:gd name="connsiteY0" fmla="*/ 382524 h 404240"/>
                <a:gd name="connsiteX1" fmla="*/ 184309 w 215836"/>
                <a:gd name="connsiteY1" fmla="*/ 398335 h 404240"/>
                <a:gd name="connsiteX2" fmla="*/ 142875 w 215836"/>
                <a:gd name="connsiteY2" fmla="*/ 404241 h 404240"/>
                <a:gd name="connsiteX3" fmla="*/ 74485 w 215836"/>
                <a:gd name="connsiteY3" fmla="*/ 381000 h 404240"/>
                <a:gd name="connsiteX4" fmla="*/ 51530 w 215836"/>
                <a:gd name="connsiteY4" fmla="*/ 313182 h 404240"/>
                <a:gd name="connsiteX5" fmla="*/ 51530 w 215836"/>
                <a:gd name="connsiteY5" fmla="*/ 144399 h 404240"/>
                <a:gd name="connsiteX6" fmla="*/ 0 w 215836"/>
                <a:gd name="connsiteY6" fmla="*/ 144399 h 404240"/>
                <a:gd name="connsiteX7" fmla="*/ 0 w 215836"/>
                <a:gd name="connsiteY7" fmla="*/ 88297 h 404240"/>
                <a:gd name="connsiteX8" fmla="*/ 51530 w 215836"/>
                <a:gd name="connsiteY8" fmla="*/ 88297 h 404240"/>
                <a:gd name="connsiteX9" fmla="*/ 51530 w 215836"/>
                <a:gd name="connsiteY9" fmla="*/ 12668 h 404240"/>
                <a:gd name="connsiteX10" fmla="*/ 123539 w 215836"/>
                <a:gd name="connsiteY10" fmla="*/ 0 h 404240"/>
                <a:gd name="connsiteX11" fmla="*/ 123539 w 215836"/>
                <a:gd name="connsiteY11" fmla="*/ 88297 h 404240"/>
                <a:gd name="connsiteX12" fmla="*/ 202216 w 215836"/>
                <a:gd name="connsiteY12" fmla="*/ 88297 h 404240"/>
                <a:gd name="connsiteX13" fmla="*/ 202216 w 215836"/>
                <a:gd name="connsiteY13" fmla="*/ 144399 h 404240"/>
                <a:gd name="connsiteX14" fmla="*/ 123539 w 215836"/>
                <a:gd name="connsiteY14" fmla="*/ 144399 h 404240"/>
                <a:gd name="connsiteX15" fmla="*/ 123539 w 215836"/>
                <a:gd name="connsiteY15" fmla="*/ 302990 h 404240"/>
                <a:gd name="connsiteX16" fmla="*/ 132588 w 215836"/>
                <a:gd name="connsiteY16" fmla="*/ 336328 h 404240"/>
                <a:gd name="connsiteX17" fmla="*/ 157924 w 215836"/>
                <a:gd name="connsiteY17" fmla="*/ 346996 h 404240"/>
                <a:gd name="connsiteX18" fmla="*/ 174784 w 215836"/>
                <a:gd name="connsiteY18" fmla="*/ 343948 h 404240"/>
                <a:gd name="connsiteX19" fmla="*/ 193453 w 215836"/>
                <a:gd name="connsiteY19" fmla="*/ 333661 h 404240"/>
                <a:gd name="connsiteX20" fmla="*/ 215836 w 215836"/>
                <a:gd name="connsiteY20" fmla="*/ 382524 h 404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5836" h="404240">
                  <a:moveTo>
                    <a:pt x="215836" y="382524"/>
                  </a:moveTo>
                  <a:cubicBezTo>
                    <a:pt x="207550" y="389191"/>
                    <a:pt x="197072" y="394430"/>
                    <a:pt x="184309" y="398335"/>
                  </a:cubicBezTo>
                  <a:cubicBezTo>
                    <a:pt x="171545" y="402241"/>
                    <a:pt x="157734" y="404241"/>
                    <a:pt x="142875" y="404241"/>
                  </a:cubicBezTo>
                  <a:cubicBezTo>
                    <a:pt x="112490" y="404241"/>
                    <a:pt x="89725" y="396526"/>
                    <a:pt x="74485" y="381000"/>
                  </a:cubicBezTo>
                  <a:cubicBezTo>
                    <a:pt x="59246" y="365570"/>
                    <a:pt x="51530" y="342900"/>
                    <a:pt x="51530" y="313182"/>
                  </a:cubicBezTo>
                  <a:lnTo>
                    <a:pt x="51530" y="144399"/>
                  </a:lnTo>
                  <a:lnTo>
                    <a:pt x="0" y="144399"/>
                  </a:lnTo>
                  <a:lnTo>
                    <a:pt x="0" y="88297"/>
                  </a:lnTo>
                  <a:lnTo>
                    <a:pt x="51530" y="88297"/>
                  </a:lnTo>
                  <a:lnTo>
                    <a:pt x="51530" y="12668"/>
                  </a:lnTo>
                  <a:lnTo>
                    <a:pt x="123539" y="0"/>
                  </a:lnTo>
                  <a:lnTo>
                    <a:pt x="123539" y="88297"/>
                  </a:lnTo>
                  <a:lnTo>
                    <a:pt x="202216" y="88297"/>
                  </a:lnTo>
                  <a:lnTo>
                    <a:pt x="202216" y="144399"/>
                  </a:lnTo>
                  <a:lnTo>
                    <a:pt x="123539" y="144399"/>
                  </a:lnTo>
                  <a:lnTo>
                    <a:pt x="123539" y="302990"/>
                  </a:lnTo>
                  <a:cubicBezTo>
                    <a:pt x="123539" y="318040"/>
                    <a:pt x="126587" y="329184"/>
                    <a:pt x="132588" y="336328"/>
                  </a:cubicBezTo>
                  <a:cubicBezTo>
                    <a:pt x="138589" y="343472"/>
                    <a:pt x="147066" y="346996"/>
                    <a:pt x="157924" y="346996"/>
                  </a:cubicBezTo>
                  <a:cubicBezTo>
                    <a:pt x="163544" y="346996"/>
                    <a:pt x="169164" y="345948"/>
                    <a:pt x="174784" y="343948"/>
                  </a:cubicBezTo>
                  <a:cubicBezTo>
                    <a:pt x="180403" y="341947"/>
                    <a:pt x="186595" y="338518"/>
                    <a:pt x="193453" y="333661"/>
                  </a:cubicBezTo>
                  <a:lnTo>
                    <a:pt x="215836" y="382524"/>
                  </a:lnTo>
                  <a:close/>
                </a:path>
              </a:pathLst>
            </a:custGeom>
            <a:grpFill/>
            <a:ln w="9525" cap="flat">
              <a:noFill/>
              <a:prstDash val="solid"/>
              <a:miter/>
            </a:ln>
          </p:spPr>
          <p:txBody>
            <a:bodyPr rtlCol="0" anchor="ctr"/>
            <a:lstStyle/>
            <a:p>
              <a:pPr lvl="0"/>
              <a:endParaRPr lang="en-US"/>
            </a:p>
          </p:txBody>
        </p:sp>
        <p:sp>
          <p:nvSpPr>
            <p:cNvPr id="45" name="Freeform: Shape 44">
              <a:extLst>
                <a:ext uri="{FF2B5EF4-FFF2-40B4-BE49-F238E27FC236}">
                  <a16:creationId xmlns:a16="http://schemas.microsoft.com/office/drawing/2014/main" id="{F09C894C-806D-2061-E0CD-5A5C5CF9F862}"/>
                </a:ext>
              </a:extLst>
            </p:cNvPr>
            <p:cNvSpPr/>
            <p:nvPr/>
          </p:nvSpPr>
          <p:spPr>
            <a:xfrm>
              <a:off x="4778406" y="3615785"/>
              <a:ext cx="295465" cy="432339"/>
            </a:xfrm>
            <a:custGeom>
              <a:avLst/>
              <a:gdLst>
                <a:gd name="connsiteX0" fmla="*/ 0 w 295465"/>
                <a:gd name="connsiteY0" fmla="*/ 432340 h 432339"/>
                <a:gd name="connsiteX1" fmla="*/ 0 w 295465"/>
                <a:gd name="connsiteY1" fmla="*/ 0 h 432339"/>
                <a:gd name="connsiteX2" fmla="*/ 142018 w 295465"/>
                <a:gd name="connsiteY2" fmla="*/ 0 h 432339"/>
                <a:gd name="connsiteX3" fmla="*/ 243650 w 295465"/>
                <a:gd name="connsiteY3" fmla="*/ 27908 h 432339"/>
                <a:gd name="connsiteX4" fmla="*/ 279178 w 295465"/>
                <a:gd name="connsiteY4" fmla="*/ 107633 h 432339"/>
                <a:gd name="connsiteX5" fmla="*/ 260033 w 295465"/>
                <a:gd name="connsiteY5" fmla="*/ 166116 h 432339"/>
                <a:gd name="connsiteX6" fmla="*/ 211074 w 295465"/>
                <a:gd name="connsiteY6" fmla="*/ 201644 h 432339"/>
                <a:gd name="connsiteX7" fmla="*/ 211074 w 295465"/>
                <a:gd name="connsiteY7" fmla="*/ 202883 h 432339"/>
                <a:gd name="connsiteX8" fmla="*/ 272891 w 295465"/>
                <a:gd name="connsiteY8" fmla="*/ 238125 h 432339"/>
                <a:gd name="connsiteX9" fmla="*/ 295466 w 295465"/>
                <a:gd name="connsiteY9" fmla="*/ 305657 h 432339"/>
                <a:gd name="connsiteX10" fmla="*/ 254794 w 295465"/>
                <a:gd name="connsiteY10" fmla="*/ 397764 h 432339"/>
                <a:gd name="connsiteX11" fmla="*/ 145923 w 295465"/>
                <a:gd name="connsiteY11" fmla="*/ 432245 h 432339"/>
                <a:gd name="connsiteX12" fmla="*/ 0 w 295465"/>
                <a:gd name="connsiteY12" fmla="*/ 432245 h 432339"/>
                <a:gd name="connsiteX13" fmla="*/ 73819 w 295465"/>
                <a:gd name="connsiteY13" fmla="*/ 60008 h 432339"/>
                <a:gd name="connsiteX14" fmla="*/ 73819 w 295465"/>
                <a:gd name="connsiteY14" fmla="*/ 181546 h 432339"/>
                <a:gd name="connsiteX15" fmla="*/ 123539 w 295465"/>
                <a:gd name="connsiteY15" fmla="*/ 181546 h 432339"/>
                <a:gd name="connsiteX16" fmla="*/ 180404 w 295465"/>
                <a:gd name="connsiteY16" fmla="*/ 164973 h 432339"/>
                <a:gd name="connsiteX17" fmla="*/ 201359 w 295465"/>
                <a:gd name="connsiteY17" fmla="*/ 116110 h 432339"/>
                <a:gd name="connsiteX18" fmla="*/ 183833 w 295465"/>
                <a:gd name="connsiteY18" fmla="*/ 74390 h 432339"/>
                <a:gd name="connsiteX19" fmla="*/ 133160 w 295465"/>
                <a:gd name="connsiteY19" fmla="*/ 60103 h 432339"/>
                <a:gd name="connsiteX20" fmla="*/ 73819 w 295465"/>
                <a:gd name="connsiteY20" fmla="*/ 60103 h 432339"/>
                <a:gd name="connsiteX21" fmla="*/ 73819 w 295465"/>
                <a:gd name="connsiteY21" fmla="*/ 240316 h 432339"/>
                <a:gd name="connsiteX22" fmla="*/ 73819 w 295465"/>
                <a:gd name="connsiteY22" fmla="*/ 372332 h 432339"/>
                <a:gd name="connsiteX23" fmla="*/ 135350 w 295465"/>
                <a:gd name="connsiteY23" fmla="*/ 372332 h 432339"/>
                <a:gd name="connsiteX24" fmla="*/ 196406 w 295465"/>
                <a:gd name="connsiteY24" fmla="*/ 354235 h 432339"/>
                <a:gd name="connsiteX25" fmla="*/ 217646 w 295465"/>
                <a:gd name="connsiteY25" fmla="*/ 304800 h 432339"/>
                <a:gd name="connsiteX26" fmla="*/ 195167 w 295465"/>
                <a:gd name="connsiteY26" fmla="*/ 256889 h 432339"/>
                <a:gd name="connsiteX27" fmla="*/ 129635 w 295465"/>
                <a:gd name="connsiteY27" fmla="*/ 240316 h 432339"/>
                <a:gd name="connsiteX28" fmla="*/ 73819 w 295465"/>
                <a:gd name="connsiteY28" fmla="*/ 240316 h 432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95465" h="432339">
                  <a:moveTo>
                    <a:pt x="0" y="432340"/>
                  </a:moveTo>
                  <a:lnTo>
                    <a:pt x="0" y="0"/>
                  </a:lnTo>
                  <a:lnTo>
                    <a:pt x="142018" y="0"/>
                  </a:lnTo>
                  <a:cubicBezTo>
                    <a:pt x="186023" y="0"/>
                    <a:pt x="219932" y="9334"/>
                    <a:pt x="243650" y="27908"/>
                  </a:cubicBezTo>
                  <a:cubicBezTo>
                    <a:pt x="267367" y="46482"/>
                    <a:pt x="279178" y="73057"/>
                    <a:pt x="279178" y="107633"/>
                  </a:cubicBezTo>
                  <a:cubicBezTo>
                    <a:pt x="279178" y="129730"/>
                    <a:pt x="272796" y="149257"/>
                    <a:pt x="260033" y="166116"/>
                  </a:cubicBezTo>
                  <a:cubicBezTo>
                    <a:pt x="247269" y="182975"/>
                    <a:pt x="230981" y="194882"/>
                    <a:pt x="211074" y="201644"/>
                  </a:cubicBezTo>
                  <a:lnTo>
                    <a:pt x="211074" y="202883"/>
                  </a:lnTo>
                  <a:cubicBezTo>
                    <a:pt x="237173" y="207740"/>
                    <a:pt x="257842" y="219456"/>
                    <a:pt x="272891" y="238125"/>
                  </a:cubicBezTo>
                  <a:cubicBezTo>
                    <a:pt x="287941" y="256794"/>
                    <a:pt x="295466" y="279368"/>
                    <a:pt x="295466" y="305657"/>
                  </a:cubicBezTo>
                  <a:cubicBezTo>
                    <a:pt x="295466" y="344043"/>
                    <a:pt x="281940" y="374713"/>
                    <a:pt x="254794" y="397764"/>
                  </a:cubicBezTo>
                  <a:cubicBezTo>
                    <a:pt x="227648" y="420814"/>
                    <a:pt x="191357" y="432245"/>
                    <a:pt x="145923" y="432245"/>
                  </a:cubicBezTo>
                  <a:lnTo>
                    <a:pt x="0" y="432245"/>
                  </a:lnTo>
                  <a:close/>
                  <a:moveTo>
                    <a:pt x="73819" y="60008"/>
                  </a:moveTo>
                  <a:lnTo>
                    <a:pt x="73819" y="181546"/>
                  </a:lnTo>
                  <a:lnTo>
                    <a:pt x="123539" y="181546"/>
                  </a:lnTo>
                  <a:cubicBezTo>
                    <a:pt x="147447" y="181546"/>
                    <a:pt x="166402" y="176022"/>
                    <a:pt x="180404" y="164973"/>
                  </a:cubicBezTo>
                  <a:cubicBezTo>
                    <a:pt x="194405" y="153924"/>
                    <a:pt x="201359" y="137636"/>
                    <a:pt x="201359" y="116110"/>
                  </a:cubicBezTo>
                  <a:cubicBezTo>
                    <a:pt x="201359" y="97822"/>
                    <a:pt x="195548" y="83915"/>
                    <a:pt x="183833" y="74390"/>
                  </a:cubicBezTo>
                  <a:cubicBezTo>
                    <a:pt x="172212" y="64865"/>
                    <a:pt x="155258" y="60103"/>
                    <a:pt x="133160" y="60103"/>
                  </a:cubicBezTo>
                  <a:lnTo>
                    <a:pt x="73819" y="60103"/>
                  </a:lnTo>
                  <a:close/>
                  <a:moveTo>
                    <a:pt x="73819" y="240316"/>
                  </a:moveTo>
                  <a:lnTo>
                    <a:pt x="73819" y="372332"/>
                  </a:lnTo>
                  <a:lnTo>
                    <a:pt x="135350" y="372332"/>
                  </a:lnTo>
                  <a:cubicBezTo>
                    <a:pt x="161925" y="372332"/>
                    <a:pt x="182213" y="366332"/>
                    <a:pt x="196406" y="354235"/>
                  </a:cubicBezTo>
                  <a:cubicBezTo>
                    <a:pt x="210598" y="342138"/>
                    <a:pt x="217646" y="325660"/>
                    <a:pt x="217646" y="304800"/>
                  </a:cubicBezTo>
                  <a:cubicBezTo>
                    <a:pt x="217646" y="283940"/>
                    <a:pt x="210122" y="267938"/>
                    <a:pt x="195167" y="256889"/>
                  </a:cubicBezTo>
                  <a:cubicBezTo>
                    <a:pt x="180213" y="245840"/>
                    <a:pt x="158306" y="240316"/>
                    <a:pt x="129635" y="240316"/>
                  </a:cubicBezTo>
                  <a:lnTo>
                    <a:pt x="73819" y="240316"/>
                  </a:lnTo>
                  <a:close/>
                </a:path>
              </a:pathLst>
            </a:custGeom>
            <a:grpFill/>
            <a:ln w="9525" cap="flat">
              <a:noFill/>
              <a:prstDash val="solid"/>
              <a:miter/>
            </a:ln>
          </p:spPr>
          <p:txBody>
            <a:bodyPr rtlCol="0" anchor="ctr"/>
            <a:lstStyle/>
            <a:p>
              <a:pPr lvl="0"/>
              <a:endParaRPr lang="en-US"/>
            </a:p>
          </p:txBody>
        </p:sp>
        <p:sp>
          <p:nvSpPr>
            <p:cNvPr id="46" name="Freeform: Shape 45">
              <a:extLst>
                <a:ext uri="{FF2B5EF4-FFF2-40B4-BE49-F238E27FC236}">
                  <a16:creationId xmlns:a16="http://schemas.microsoft.com/office/drawing/2014/main" id="{16D8EAF5-09AD-2C85-5423-3425CCA59219}"/>
                </a:ext>
              </a:extLst>
            </p:cNvPr>
            <p:cNvSpPr/>
            <p:nvPr/>
          </p:nvSpPr>
          <p:spPr>
            <a:xfrm>
              <a:off x="5127307" y="3739419"/>
              <a:ext cx="277082" cy="315944"/>
            </a:xfrm>
            <a:custGeom>
              <a:avLst/>
              <a:gdLst>
                <a:gd name="connsiteX0" fmla="*/ 277082 w 277082"/>
                <a:gd name="connsiteY0" fmla="*/ 308705 h 315944"/>
                <a:gd name="connsiteX1" fmla="*/ 205073 w 277082"/>
                <a:gd name="connsiteY1" fmla="*/ 308705 h 315944"/>
                <a:gd name="connsiteX2" fmla="*/ 205073 w 277082"/>
                <a:gd name="connsiteY2" fmla="*/ 266795 h 315944"/>
                <a:gd name="connsiteX3" fmla="*/ 203549 w 277082"/>
                <a:gd name="connsiteY3" fmla="*/ 266795 h 315944"/>
                <a:gd name="connsiteX4" fmla="*/ 162973 w 277082"/>
                <a:gd name="connsiteY4" fmla="*/ 302514 h 315944"/>
                <a:gd name="connsiteX5" fmla="*/ 109442 w 277082"/>
                <a:gd name="connsiteY5" fmla="*/ 315944 h 315944"/>
                <a:gd name="connsiteX6" fmla="*/ 27623 w 277082"/>
                <a:gd name="connsiteY6" fmla="*/ 283845 h 315944"/>
                <a:gd name="connsiteX7" fmla="*/ 0 w 277082"/>
                <a:gd name="connsiteY7" fmla="*/ 189929 h 315944"/>
                <a:gd name="connsiteX8" fmla="*/ 0 w 277082"/>
                <a:gd name="connsiteY8" fmla="*/ 0 h 315944"/>
                <a:gd name="connsiteX9" fmla="*/ 71723 w 277082"/>
                <a:gd name="connsiteY9" fmla="*/ 0 h 315944"/>
                <a:gd name="connsiteX10" fmla="*/ 71723 w 277082"/>
                <a:gd name="connsiteY10" fmla="*/ 180308 h 315944"/>
                <a:gd name="connsiteX11" fmla="*/ 86487 w 277082"/>
                <a:gd name="connsiteY11" fmla="*/ 238316 h 315944"/>
                <a:gd name="connsiteX12" fmla="*/ 132588 w 277082"/>
                <a:gd name="connsiteY12" fmla="*/ 257746 h 315944"/>
                <a:gd name="connsiteX13" fmla="*/ 184785 w 277082"/>
                <a:gd name="connsiteY13" fmla="*/ 234506 h 315944"/>
                <a:gd name="connsiteX14" fmla="*/ 204978 w 277082"/>
                <a:gd name="connsiteY14" fmla="*/ 176022 h 315944"/>
                <a:gd name="connsiteX15" fmla="*/ 204978 w 277082"/>
                <a:gd name="connsiteY15" fmla="*/ 0 h 315944"/>
                <a:gd name="connsiteX16" fmla="*/ 276987 w 277082"/>
                <a:gd name="connsiteY16" fmla="*/ 0 h 315944"/>
                <a:gd name="connsiteX17" fmla="*/ 276987 w 277082"/>
                <a:gd name="connsiteY17" fmla="*/ 308705 h 31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7082" h="315944">
                  <a:moveTo>
                    <a:pt x="277082" y="308705"/>
                  </a:moveTo>
                  <a:lnTo>
                    <a:pt x="205073" y="308705"/>
                  </a:lnTo>
                  <a:lnTo>
                    <a:pt x="205073" y="266795"/>
                  </a:lnTo>
                  <a:lnTo>
                    <a:pt x="203549" y="266795"/>
                  </a:lnTo>
                  <a:cubicBezTo>
                    <a:pt x="193739" y="281654"/>
                    <a:pt x="180213" y="293561"/>
                    <a:pt x="162973" y="302514"/>
                  </a:cubicBezTo>
                  <a:cubicBezTo>
                    <a:pt x="145828" y="311467"/>
                    <a:pt x="127921" y="315944"/>
                    <a:pt x="109442" y="315944"/>
                  </a:cubicBezTo>
                  <a:cubicBezTo>
                    <a:pt x="73247" y="315944"/>
                    <a:pt x="46006" y="305276"/>
                    <a:pt x="27623" y="283845"/>
                  </a:cubicBezTo>
                  <a:cubicBezTo>
                    <a:pt x="9239" y="262414"/>
                    <a:pt x="0" y="231172"/>
                    <a:pt x="0" y="189929"/>
                  </a:cubicBezTo>
                  <a:lnTo>
                    <a:pt x="0" y="0"/>
                  </a:lnTo>
                  <a:lnTo>
                    <a:pt x="71723" y="0"/>
                  </a:lnTo>
                  <a:lnTo>
                    <a:pt x="71723" y="180308"/>
                  </a:lnTo>
                  <a:cubicBezTo>
                    <a:pt x="71723" y="206026"/>
                    <a:pt x="76676" y="225362"/>
                    <a:pt x="86487" y="238316"/>
                  </a:cubicBezTo>
                  <a:cubicBezTo>
                    <a:pt x="96298" y="251270"/>
                    <a:pt x="111728" y="257746"/>
                    <a:pt x="132588" y="257746"/>
                  </a:cubicBezTo>
                  <a:cubicBezTo>
                    <a:pt x="153924" y="257746"/>
                    <a:pt x="171260" y="250031"/>
                    <a:pt x="184785" y="234506"/>
                  </a:cubicBezTo>
                  <a:cubicBezTo>
                    <a:pt x="198215" y="219075"/>
                    <a:pt x="204978" y="199549"/>
                    <a:pt x="204978" y="176022"/>
                  </a:cubicBezTo>
                  <a:lnTo>
                    <a:pt x="204978" y="0"/>
                  </a:lnTo>
                  <a:lnTo>
                    <a:pt x="276987" y="0"/>
                  </a:lnTo>
                  <a:lnTo>
                    <a:pt x="276987" y="308705"/>
                  </a:lnTo>
                  <a:close/>
                </a:path>
              </a:pathLst>
            </a:custGeom>
            <a:grpFill/>
            <a:ln w="9525" cap="flat">
              <a:noFill/>
              <a:prstDash val="solid"/>
              <a:miter/>
            </a:ln>
          </p:spPr>
          <p:txBody>
            <a:bodyPr rtlCol="0" anchor="ctr"/>
            <a:lstStyle/>
            <a:p>
              <a:pPr lvl="0"/>
              <a:endParaRPr lang="en-US"/>
            </a:p>
          </p:txBody>
        </p:sp>
        <p:sp>
          <p:nvSpPr>
            <p:cNvPr id="47" name="Freeform: Shape 46">
              <a:extLst>
                <a:ext uri="{FF2B5EF4-FFF2-40B4-BE49-F238E27FC236}">
                  <a16:creationId xmlns:a16="http://schemas.microsoft.com/office/drawing/2014/main" id="{41D48DC6-29F1-E101-22A6-2A4974A86073}"/>
                </a:ext>
              </a:extLst>
            </p:cNvPr>
            <p:cNvSpPr/>
            <p:nvPr/>
          </p:nvSpPr>
          <p:spPr>
            <a:xfrm>
              <a:off x="5474112" y="3595497"/>
              <a:ext cx="89344" cy="452627"/>
            </a:xfrm>
            <a:custGeom>
              <a:avLst/>
              <a:gdLst>
                <a:gd name="connsiteX0" fmla="*/ 44387 w 89344"/>
                <a:gd name="connsiteY0" fmla="*/ 86296 h 452627"/>
                <a:gd name="connsiteX1" fmla="*/ 12383 w 89344"/>
                <a:gd name="connsiteY1" fmla="*/ 73438 h 452627"/>
                <a:gd name="connsiteX2" fmla="*/ 0 w 89344"/>
                <a:gd name="connsiteY2" fmla="*/ 42862 h 452627"/>
                <a:gd name="connsiteX3" fmla="*/ 12383 w 89344"/>
                <a:gd name="connsiteY3" fmla="*/ 12382 h 452627"/>
                <a:gd name="connsiteX4" fmla="*/ 44387 w 89344"/>
                <a:gd name="connsiteY4" fmla="*/ 0 h 452627"/>
                <a:gd name="connsiteX5" fmla="*/ 76962 w 89344"/>
                <a:gd name="connsiteY5" fmla="*/ 12382 h 452627"/>
                <a:gd name="connsiteX6" fmla="*/ 89344 w 89344"/>
                <a:gd name="connsiteY6" fmla="*/ 43148 h 452627"/>
                <a:gd name="connsiteX7" fmla="*/ 76962 w 89344"/>
                <a:gd name="connsiteY7" fmla="*/ 73914 h 452627"/>
                <a:gd name="connsiteX8" fmla="*/ 44387 w 89344"/>
                <a:gd name="connsiteY8" fmla="*/ 86296 h 452627"/>
                <a:gd name="connsiteX9" fmla="*/ 80296 w 89344"/>
                <a:gd name="connsiteY9" fmla="*/ 452628 h 452627"/>
                <a:gd name="connsiteX10" fmla="*/ 8287 w 89344"/>
                <a:gd name="connsiteY10" fmla="*/ 452628 h 452627"/>
                <a:gd name="connsiteX11" fmla="*/ 8287 w 89344"/>
                <a:gd name="connsiteY11" fmla="*/ 143923 h 452627"/>
                <a:gd name="connsiteX12" fmla="*/ 80296 w 89344"/>
                <a:gd name="connsiteY12" fmla="*/ 143923 h 452627"/>
                <a:gd name="connsiteX13" fmla="*/ 80296 w 89344"/>
                <a:gd name="connsiteY13" fmla="*/ 452628 h 452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344" h="452627">
                  <a:moveTo>
                    <a:pt x="44387" y="86296"/>
                  </a:moveTo>
                  <a:cubicBezTo>
                    <a:pt x="31337" y="86296"/>
                    <a:pt x="20669" y="82010"/>
                    <a:pt x="12383" y="73438"/>
                  </a:cubicBezTo>
                  <a:cubicBezTo>
                    <a:pt x="4191" y="64865"/>
                    <a:pt x="0" y="54673"/>
                    <a:pt x="0" y="42862"/>
                  </a:cubicBezTo>
                  <a:cubicBezTo>
                    <a:pt x="0" y="30766"/>
                    <a:pt x="4096" y="20669"/>
                    <a:pt x="12383" y="12382"/>
                  </a:cubicBezTo>
                  <a:cubicBezTo>
                    <a:pt x="20574" y="4191"/>
                    <a:pt x="31242" y="0"/>
                    <a:pt x="44387" y="0"/>
                  </a:cubicBezTo>
                  <a:cubicBezTo>
                    <a:pt x="57817" y="0"/>
                    <a:pt x="68675" y="4096"/>
                    <a:pt x="76962" y="12382"/>
                  </a:cubicBezTo>
                  <a:cubicBezTo>
                    <a:pt x="85154" y="20669"/>
                    <a:pt x="89344" y="30861"/>
                    <a:pt x="89344" y="43148"/>
                  </a:cubicBezTo>
                  <a:cubicBezTo>
                    <a:pt x="89344" y="55435"/>
                    <a:pt x="85249" y="65627"/>
                    <a:pt x="76962" y="73914"/>
                  </a:cubicBezTo>
                  <a:cubicBezTo>
                    <a:pt x="68675" y="82201"/>
                    <a:pt x="57817" y="86296"/>
                    <a:pt x="44387" y="86296"/>
                  </a:cubicBezTo>
                  <a:close/>
                  <a:moveTo>
                    <a:pt x="80296" y="452628"/>
                  </a:moveTo>
                  <a:lnTo>
                    <a:pt x="8287" y="452628"/>
                  </a:lnTo>
                  <a:lnTo>
                    <a:pt x="8287" y="143923"/>
                  </a:lnTo>
                  <a:lnTo>
                    <a:pt x="80296" y="143923"/>
                  </a:lnTo>
                  <a:lnTo>
                    <a:pt x="80296" y="452628"/>
                  </a:lnTo>
                  <a:close/>
                </a:path>
              </a:pathLst>
            </a:custGeom>
            <a:grpFill/>
            <a:ln w="9525" cap="flat">
              <a:noFill/>
              <a:prstDash val="solid"/>
              <a:miter/>
            </a:ln>
          </p:spPr>
          <p:txBody>
            <a:bodyPr rtlCol="0" anchor="ctr"/>
            <a:lstStyle/>
            <a:p>
              <a:pPr lvl="0"/>
              <a:endParaRPr lang="en-US"/>
            </a:p>
          </p:txBody>
        </p:sp>
        <p:sp>
          <p:nvSpPr>
            <p:cNvPr id="48" name="Freeform: Shape 47">
              <a:extLst>
                <a:ext uri="{FF2B5EF4-FFF2-40B4-BE49-F238E27FC236}">
                  <a16:creationId xmlns:a16="http://schemas.microsoft.com/office/drawing/2014/main" id="{94ED9001-40D4-230C-B4DF-5A682FCB9026}"/>
                </a:ext>
              </a:extLst>
            </p:cNvPr>
            <p:cNvSpPr/>
            <p:nvPr/>
          </p:nvSpPr>
          <p:spPr>
            <a:xfrm>
              <a:off x="5632608" y="3591115"/>
              <a:ext cx="72009" cy="457009"/>
            </a:xfrm>
            <a:custGeom>
              <a:avLst/>
              <a:gdLst>
                <a:gd name="connsiteX0" fmla="*/ 0 w 72009"/>
                <a:gd name="connsiteY0" fmla="*/ 457010 h 457009"/>
                <a:gd name="connsiteX1" fmla="*/ 0 w 72009"/>
                <a:gd name="connsiteY1" fmla="*/ 0 h 457009"/>
                <a:gd name="connsiteX2" fmla="*/ 72009 w 72009"/>
                <a:gd name="connsiteY2" fmla="*/ 0 h 457009"/>
                <a:gd name="connsiteX3" fmla="*/ 72009 w 72009"/>
                <a:gd name="connsiteY3" fmla="*/ 457010 h 457009"/>
                <a:gd name="connsiteX4" fmla="*/ 0 w 72009"/>
                <a:gd name="connsiteY4" fmla="*/ 457010 h 457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09" h="457009">
                  <a:moveTo>
                    <a:pt x="0" y="457010"/>
                  </a:moveTo>
                  <a:lnTo>
                    <a:pt x="0" y="0"/>
                  </a:lnTo>
                  <a:lnTo>
                    <a:pt x="72009" y="0"/>
                  </a:lnTo>
                  <a:lnTo>
                    <a:pt x="72009" y="457010"/>
                  </a:lnTo>
                  <a:lnTo>
                    <a:pt x="0" y="457010"/>
                  </a:lnTo>
                  <a:close/>
                </a:path>
              </a:pathLst>
            </a:custGeom>
            <a:grpFill/>
            <a:ln w="9525" cap="flat">
              <a:noFill/>
              <a:prstDash val="solid"/>
              <a:miter/>
            </a:ln>
          </p:spPr>
          <p:txBody>
            <a:bodyPr rtlCol="0" anchor="ctr"/>
            <a:lstStyle/>
            <a:p>
              <a:pPr lvl="0"/>
              <a:endParaRPr lang="en-US"/>
            </a:p>
          </p:txBody>
        </p:sp>
        <p:sp>
          <p:nvSpPr>
            <p:cNvPr id="49" name="Freeform: Shape 48">
              <a:extLst>
                <a:ext uri="{FF2B5EF4-FFF2-40B4-BE49-F238E27FC236}">
                  <a16:creationId xmlns:a16="http://schemas.microsoft.com/office/drawing/2014/main" id="{8ECE2672-803A-4CCD-D87E-E28B6D2FD4F1}"/>
                </a:ext>
              </a:extLst>
            </p:cNvPr>
            <p:cNvSpPr/>
            <p:nvPr/>
          </p:nvSpPr>
          <p:spPr>
            <a:xfrm>
              <a:off x="5763006" y="3591020"/>
              <a:ext cx="307181" cy="464248"/>
            </a:xfrm>
            <a:custGeom>
              <a:avLst/>
              <a:gdLst>
                <a:gd name="connsiteX0" fmla="*/ 233934 w 307181"/>
                <a:gd name="connsiteY0" fmla="*/ 414242 h 464248"/>
                <a:gd name="connsiteX1" fmla="*/ 191548 w 307181"/>
                <a:gd name="connsiteY1" fmla="*/ 451580 h 464248"/>
                <a:gd name="connsiteX2" fmla="*/ 133255 w 307181"/>
                <a:gd name="connsiteY2" fmla="*/ 464248 h 464248"/>
                <a:gd name="connsiteX3" fmla="*/ 35719 w 307181"/>
                <a:gd name="connsiteY3" fmla="*/ 423100 h 464248"/>
                <a:gd name="connsiteX4" fmla="*/ 0 w 307181"/>
                <a:gd name="connsiteY4" fmla="*/ 309944 h 464248"/>
                <a:gd name="connsiteX5" fmla="*/ 39910 w 307181"/>
                <a:gd name="connsiteY5" fmla="*/ 186785 h 464248"/>
                <a:gd name="connsiteX6" fmla="*/ 146494 w 307181"/>
                <a:gd name="connsiteY6" fmla="*/ 141065 h 464248"/>
                <a:gd name="connsiteX7" fmla="*/ 198691 w 307181"/>
                <a:gd name="connsiteY7" fmla="*/ 152686 h 464248"/>
                <a:gd name="connsiteX8" fmla="*/ 233934 w 307181"/>
                <a:gd name="connsiteY8" fmla="*/ 181451 h 464248"/>
                <a:gd name="connsiteX9" fmla="*/ 235172 w 307181"/>
                <a:gd name="connsiteY9" fmla="*/ 181451 h 464248"/>
                <a:gd name="connsiteX10" fmla="*/ 235172 w 307181"/>
                <a:gd name="connsiteY10" fmla="*/ 0 h 464248"/>
                <a:gd name="connsiteX11" fmla="*/ 307181 w 307181"/>
                <a:gd name="connsiteY11" fmla="*/ 0 h 464248"/>
                <a:gd name="connsiteX12" fmla="*/ 307181 w 307181"/>
                <a:gd name="connsiteY12" fmla="*/ 457105 h 464248"/>
                <a:gd name="connsiteX13" fmla="*/ 235172 w 307181"/>
                <a:gd name="connsiteY13" fmla="*/ 457105 h 464248"/>
                <a:gd name="connsiteX14" fmla="*/ 235172 w 307181"/>
                <a:gd name="connsiteY14" fmla="*/ 414337 h 464248"/>
                <a:gd name="connsiteX15" fmla="*/ 233934 w 307181"/>
                <a:gd name="connsiteY15" fmla="*/ 414337 h 464248"/>
                <a:gd name="connsiteX16" fmla="*/ 73533 w 307181"/>
                <a:gd name="connsiteY16" fmla="*/ 307277 h 464248"/>
                <a:gd name="connsiteX17" fmla="*/ 94678 w 307181"/>
                <a:gd name="connsiteY17" fmla="*/ 379762 h 464248"/>
                <a:gd name="connsiteX18" fmla="*/ 152876 w 307181"/>
                <a:gd name="connsiteY18" fmla="*/ 406146 h 464248"/>
                <a:gd name="connsiteX19" fmla="*/ 213360 w 307181"/>
                <a:gd name="connsiteY19" fmla="*/ 379952 h 464248"/>
                <a:gd name="connsiteX20" fmla="*/ 236125 w 307181"/>
                <a:gd name="connsiteY20" fmla="*/ 312420 h 464248"/>
                <a:gd name="connsiteX21" fmla="*/ 236125 w 307181"/>
                <a:gd name="connsiteY21" fmla="*/ 277749 h 464248"/>
                <a:gd name="connsiteX22" fmla="*/ 214312 w 307181"/>
                <a:gd name="connsiteY22" fmla="*/ 221932 h 464248"/>
                <a:gd name="connsiteX23" fmla="*/ 157448 w 307181"/>
                <a:gd name="connsiteY23" fmla="*/ 199358 h 464248"/>
                <a:gd name="connsiteX24" fmla="*/ 96107 w 307181"/>
                <a:gd name="connsiteY24" fmla="*/ 227552 h 464248"/>
                <a:gd name="connsiteX25" fmla="*/ 73533 w 307181"/>
                <a:gd name="connsiteY25" fmla="*/ 307277 h 464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07181" h="464248">
                  <a:moveTo>
                    <a:pt x="233934" y="414242"/>
                  </a:moveTo>
                  <a:cubicBezTo>
                    <a:pt x="222694" y="430720"/>
                    <a:pt x="208598" y="443198"/>
                    <a:pt x="191548" y="451580"/>
                  </a:cubicBezTo>
                  <a:cubicBezTo>
                    <a:pt x="174593" y="460057"/>
                    <a:pt x="155067" y="464248"/>
                    <a:pt x="133255" y="464248"/>
                  </a:cubicBezTo>
                  <a:cubicBezTo>
                    <a:pt x="92011" y="464248"/>
                    <a:pt x="59531" y="450532"/>
                    <a:pt x="35719" y="423100"/>
                  </a:cubicBezTo>
                  <a:cubicBezTo>
                    <a:pt x="11906" y="395669"/>
                    <a:pt x="0" y="357949"/>
                    <a:pt x="0" y="309944"/>
                  </a:cubicBezTo>
                  <a:cubicBezTo>
                    <a:pt x="0" y="258318"/>
                    <a:pt x="13335" y="217265"/>
                    <a:pt x="39910" y="186785"/>
                  </a:cubicBezTo>
                  <a:cubicBezTo>
                    <a:pt x="66580" y="156305"/>
                    <a:pt x="102013" y="141065"/>
                    <a:pt x="146494" y="141065"/>
                  </a:cubicBezTo>
                  <a:cubicBezTo>
                    <a:pt x="165830" y="141065"/>
                    <a:pt x="183166" y="144970"/>
                    <a:pt x="198691" y="152686"/>
                  </a:cubicBezTo>
                  <a:cubicBezTo>
                    <a:pt x="214122" y="160401"/>
                    <a:pt x="225933" y="170021"/>
                    <a:pt x="233934" y="181451"/>
                  </a:cubicBezTo>
                  <a:lnTo>
                    <a:pt x="235172" y="181451"/>
                  </a:lnTo>
                  <a:lnTo>
                    <a:pt x="235172" y="0"/>
                  </a:lnTo>
                  <a:lnTo>
                    <a:pt x="307181" y="0"/>
                  </a:lnTo>
                  <a:lnTo>
                    <a:pt x="307181" y="457105"/>
                  </a:lnTo>
                  <a:lnTo>
                    <a:pt x="235172" y="457105"/>
                  </a:lnTo>
                  <a:lnTo>
                    <a:pt x="235172" y="414337"/>
                  </a:lnTo>
                  <a:lnTo>
                    <a:pt x="233934" y="414337"/>
                  </a:lnTo>
                  <a:close/>
                  <a:moveTo>
                    <a:pt x="73533" y="307277"/>
                  </a:moveTo>
                  <a:cubicBezTo>
                    <a:pt x="73533" y="338042"/>
                    <a:pt x="80581" y="362236"/>
                    <a:pt x="94678" y="379762"/>
                  </a:cubicBezTo>
                  <a:cubicBezTo>
                    <a:pt x="108776" y="397383"/>
                    <a:pt x="128111" y="406146"/>
                    <a:pt x="152876" y="406146"/>
                  </a:cubicBezTo>
                  <a:cubicBezTo>
                    <a:pt x="178022" y="406146"/>
                    <a:pt x="198120" y="397383"/>
                    <a:pt x="213360" y="379952"/>
                  </a:cubicBezTo>
                  <a:cubicBezTo>
                    <a:pt x="228505" y="362426"/>
                    <a:pt x="236125" y="339947"/>
                    <a:pt x="236125" y="312420"/>
                  </a:cubicBezTo>
                  <a:lnTo>
                    <a:pt x="236125" y="277749"/>
                  </a:lnTo>
                  <a:cubicBezTo>
                    <a:pt x="236125" y="255651"/>
                    <a:pt x="228790" y="237077"/>
                    <a:pt x="214312" y="221932"/>
                  </a:cubicBezTo>
                  <a:cubicBezTo>
                    <a:pt x="199739" y="206883"/>
                    <a:pt x="180785" y="199358"/>
                    <a:pt x="157448" y="199358"/>
                  </a:cubicBezTo>
                  <a:cubicBezTo>
                    <a:pt x="131540" y="199358"/>
                    <a:pt x="111061" y="208788"/>
                    <a:pt x="96107" y="227552"/>
                  </a:cubicBezTo>
                  <a:cubicBezTo>
                    <a:pt x="81058" y="246316"/>
                    <a:pt x="73533" y="272891"/>
                    <a:pt x="73533" y="307277"/>
                  </a:cubicBezTo>
                  <a:close/>
                </a:path>
              </a:pathLst>
            </a:custGeom>
            <a:grpFill/>
            <a:ln w="9525" cap="flat">
              <a:noFill/>
              <a:prstDash val="solid"/>
              <a:miter/>
            </a:ln>
          </p:spPr>
          <p:txBody>
            <a:bodyPr rtlCol="0" anchor="ctr"/>
            <a:lstStyle/>
            <a:p>
              <a:pPr lvl="0"/>
              <a:endParaRPr lang="en-US"/>
            </a:p>
          </p:txBody>
        </p:sp>
      </p:grpSp>
      <p:pic>
        <p:nvPicPr>
          <p:cNvPr id="8" name="MS logo white - EMF" descr="Microsoft logo white text version">
            <a:extLst>
              <a:ext uri="{FF2B5EF4-FFF2-40B4-BE49-F238E27FC236}">
                <a16:creationId xmlns:a16="http://schemas.microsoft.com/office/drawing/2014/main" id="{15937AA8-573C-E1BD-0F91-257EDAB15A15}"/>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894772878"/>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7B02C67-5287-B116-D4FB-48E8E1DD3D28}"/>
              </a:ext>
            </a:extLst>
          </p:cNvPr>
          <p:cNvPicPr>
            <a:picLocks noChangeAspect="1"/>
          </p:cNvPicPr>
          <p:nvPr userDrawn="1"/>
        </p:nvPicPr>
        <p:blipFill rotWithShape="1">
          <a:blip r:embed="rId2"/>
          <a:srcRect l="156" b="156"/>
          <a:stretch/>
        </p:blipFill>
        <p:spPr>
          <a:xfrm>
            <a:off x="0" y="0"/>
            <a:ext cx="12192000" cy="6858000"/>
          </a:xfrm>
          <a:prstGeom prst="rect">
            <a:avLst/>
          </a:prstGeom>
        </p:spPr>
      </p:pic>
      <p:sp>
        <p:nvSpPr>
          <p:cNvPr id="9" name="Title 1"/>
          <p:cNvSpPr>
            <a:spLocks noGrp="1"/>
          </p:cNvSpPr>
          <p:nvPr>
            <p:ph type="title" hasCustomPrompt="1"/>
          </p:nvPr>
        </p:nvSpPr>
        <p:spPr bwMode="white">
          <a:xfrm>
            <a:off x="584200" y="2305051"/>
            <a:ext cx="5577840" cy="1228726"/>
          </a:xfrm>
          <a:noFill/>
        </p:spPr>
        <p:txBody>
          <a:bodyPr vert="horz" wrap="square" lIns="0" tIns="0" rIns="0" bIns="0" rtlCol="0" anchor="b" anchorCtr="0">
            <a:spAutoFit/>
          </a:bodyPr>
          <a:lstStyle>
            <a:lvl1pPr>
              <a:defRPr lang="en-US" sz="4000" dirty="0">
                <a:solidFill>
                  <a:srgbClr val="F8E3BB"/>
                </a:solidFill>
              </a:defRPr>
            </a:lvl1pPr>
          </a:lstStyle>
          <a:p>
            <a:pPr lvl="0"/>
            <a:r>
              <a:rPr lang="en-US"/>
              <a:t>Event name or presentation title </a:t>
            </a:r>
          </a:p>
        </p:txBody>
      </p:sp>
      <p:sp>
        <p:nvSpPr>
          <p:cNvPr id="5" name="Text Placeholder 4"/>
          <p:cNvSpPr>
            <a:spLocks noGrp="1"/>
          </p:cNvSpPr>
          <p:nvPr>
            <p:ph type="body" sz="quarter" idx="12" hasCustomPrompt="1"/>
          </p:nvPr>
        </p:nvSpPr>
        <p:spPr bwMode="white">
          <a:xfrm>
            <a:off x="584200" y="3962400"/>
            <a:ext cx="5577840" cy="276999"/>
          </a:xfrm>
          <a:noFill/>
        </p:spPr>
        <p:txBody>
          <a:bodyPr wrap="square" lIns="0" tIns="0" rIns="0" bIns="0">
            <a:spAutoFit/>
          </a:bodyPr>
          <a:lstStyle>
            <a:lvl1pPr marL="0" indent="0">
              <a:spcBef>
                <a:spcPts val="0"/>
              </a:spcBef>
              <a:buNone/>
              <a:defRPr sz="18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white - EMF" descr="Microsoft logo white text version">
            <a:extLst>
              <a:ext uri="{FF2B5EF4-FFF2-40B4-BE49-F238E27FC236}">
                <a16:creationId xmlns:a16="http://schemas.microsoft.com/office/drawing/2014/main" id="{21C5D8C2-CDF3-E5A0-6D6B-7DAEA398218E}"/>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7164948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74FE235F-02A3-CF25-8716-2552AE84423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066225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308703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1755247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GB"/>
              <a:t>Click to edit Master title style</a:t>
            </a:r>
            <a:endParaRPr lang="en-US"/>
          </a:p>
        </p:txBody>
      </p:sp>
      <p:sp>
        <p:nvSpPr>
          <p:cNvPr id="3" name="Text Placeholder 2"/>
          <p:cNvSpPr>
            <a:spLocks noGrp="1"/>
          </p:cNvSpPr>
          <p:nvPr>
            <p:ph type="body" sz="quarter" idx="10"/>
          </p:nvPr>
        </p:nvSpPr>
        <p:spPr>
          <a:xfrm>
            <a:off x="584200" y="1435497"/>
            <a:ext cx="11018520" cy="2308324"/>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45678044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8687443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5780013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9227821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807CBEB8-AFEF-362F-CB36-DC00FA4C6C8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0656832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77525773"/>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7286931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7355583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6774805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86111198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6164053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2" y="457200"/>
            <a:ext cx="11333537" cy="553998"/>
          </a:xfrm>
        </p:spPr>
        <p:txBody>
          <a:bodyPr/>
          <a:lstStyle>
            <a:lvl1pPr>
              <a:defRPr>
                <a:solidFill>
                  <a:schemeClr val="accent1"/>
                </a:solidFill>
              </a:defRPr>
            </a:lvl1pPr>
          </a:lstStyle>
          <a:p>
            <a:r>
              <a:rPr lang="en-GB"/>
              <a:t>Click to edit Master title style</a:t>
            </a:r>
            <a:endParaRPr lang="en-US"/>
          </a:p>
        </p:txBody>
      </p:sp>
      <p:sp>
        <p:nvSpPr>
          <p:cNvPr id="3" name="Text Placeholder 2"/>
          <p:cNvSpPr>
            <a:spLocks noGrp="1"/>
          </p:cNvSpPr>
          <p:nvPr>
            <p:ph type="body" sz="quarter" idx="10"/>
          </p:nvPr>
        </p:nvSpPr>
        <p:spPr>
          <a:xfrm>
            <a:off x="584200" y="1817225"/>
            <a:ext cx="5486400" cy="4583574"/>
          </a:xfrm>
        </p:spPr>
        <p:txBody>
          <a:bodyPr/>
          <a:lstStyle>
            <a:lvl1pPr>
              <a:defRPr sz="2000">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Picture Placeholder 4">
            <a:extLst>
              <a:ext uri="{FF2B5EF4-FFF2-40B4-BE49-F238E27FC236}">
                <a16:creationId xmlns:a16="http://schemas.microsoft.com/office/drawing/2014/main" id="{3011F738-EE3A-FE47-A2D9-B8E6DD2E6028}"/>
              </a:ext>
            </a:extLst>
          </p:cNvPr>
          <p:cNvSpPr>
            <a:spLocks noGrp="1"/>
          </p:cNvSpPr>
          <p:nvPr>
            <p:ph type="pic" sz="quarter" idx="11"/>
          </p:nvPr>
        </p:nvSpPr>
        <p:spPr>
          <a:xfrm>
            <a:off x="6435400" y="1817224"/>
            <a:ext cx="5486400" cy="4583575"/>
          </a:xfrm>
        </p:spPr>
        <p:txBody>
          <a:bodyPr/>
          <a:lstStyle/>
          <a:p>
            <a:r>
              <a:rPr lang="en-GB"/>
              <a:t>Click icon to add picture</a:t>
            </a:r>
            <a:endParaRPr lang="en-US"/>
          </a:p>
        </p:txBody>
      </p:sp>
    </p:spTree>
    <p:extLst>
      <p:ext uri="{BB962C8B-B14F-4D97-AF65-F5344CB8AC3E}">
        <p14:creationId xmlns:p14="http://schemas.microsoft.com/office/powerpoint/2010/main" val="239490085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9528673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6437285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9358391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30419078"/>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30790440"/>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87352567"/>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55276400"/>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339786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0147675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885081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5486400" cy="553998"/>
          </a:xfrm>
        </p:spPr>
        <p:txBody>
          <a:bodyPr/>
          <a:lstStyle>
            <a:lvl1pPr>
              <a:defRPr>
                <a:solidFill>
                  <a:schemeClr val="accent1"/>
                </a:solidFill>
              </a:defRPr>
            </a:lvl1pPr>
          </a:lstStyle>
          <a:p>
            <a:r>
              <a:rPr lang="en-GB"/>
              <a:t>Click to edit Master title style</a:t>
            </a:r>
            <a:endParaRPr lang="en-US"/>
          </a:p>
        </p:txBody>
      </p:sp>
      <p:sp>
        <p:nvSpPr>
          <p:cNvPr id="3" name="Text Placeholder 2"/>
          <p:cNvSpPr>
            <a:spLocks noGrp="1"/>
          </p:cNvSpPr>
          <p:nvPr>
            <p:ph type="body" sz="quarter" idx="10" hasCustomPrompt="1"/>
          </p:nvPr>
        </p:nvSpPr>
        <p:spPr>
          <a:xfrm>
            <a:off x="584200" y="1817224"/>
            <a:ext cx="5486400" cy="4263535"/>
          </a:xfrm>
        </p:spPr>
        <p:txBody>
          <a:bodyPr/>
          <a:lstStyle>
            <a:lvl1pPr>
              <a:defRPr sz="2000"/>
            </a:lvl1pPr>
            <a:lvl2pPr>
              <a:defRPr sz="2000"/>
            </a:lvl2pPr>
            <a:lvl3pPr>
              <a:defRPr sz="2000"/>
            </a:lvl3pPr>
            <a:lvl4pPr>
              <a:defRPr sz="2000"/>
            </a:lvl4pPr>
            <a:lvl5pPr>
              <a:defRPr sz="2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Picture Placeholder 4">
            <a:extLst>
              <a:ext uri="{FF2B5EF4-FFF2-40B4-BE49-F238E27FC236}">
                <a16:creationId xmlns:a16="http://schemas.microsoft.com/office/drawing/2014/main" id="{3011F738-EE3A-FE47-A2D9-B8E6DD2E6028}"/>
              </a:ext>
            </a:extLst>
          </p:cNvPr>
          <p:cNvSpPr>
            <a:spLocks noGrp="1"/>
          </p:cNvSpPr>
          <p:nvPr>
            <p:ph type="pic" sz="quarter" idx="11"/>
          </p:nvPr>
        </p:nvSpPr>
        <p:spPr>
          <a:xfrm>
            <a:off x="6435400" y="0"/>
            <a:ext cx="5756600" cy="6858000"/>
          </a:xfrm>
        </p:spPr>
        <p:txBody>
          <a:bodyPr/>
          <a:lstStyle/>
          <a:p>
            <a:r>
              <a:rPr lang="en-GB"/>
              <a:t>Click icon to add picture</a:t>
            </a:r>
            <a:endParaRPr lang="en-US"/>
          </a:p>
        </p:txBody>
      </p:sp>
    </p:spTree>
    <p:extLst>
      <p:ext uri="{BB962C8B-B14F-4D97-AF65-F5344CB8AC3E}">
        <p14:creationId xmlns:p14="http://schemas.microsoft.com/office/powerpoint/2010/main" val="109982719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32369965"/>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743426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0763985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6251975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3913495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5590111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6810949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1858032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0779231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4293218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pli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2875002"/>
            <a:ext cx="4896264" cy="1107996"/>
          </a:xfrm>
        </p:spPr>
        <p:txBody>
          <a:bodyPr wrap="square" anchor="ctr" anchorCtr="0">
            <a:spAutoFit/>
          </a:bodyPr>
          <a:lstStyle>
            <a:lvl1pPr>
              <a:defRPr>
                <a:solidFill>
                  <a:schemeClr val="tx1"/>
                </a:solidFill>
              </a:defRPr>
            </a:lvl1pPr>
          </a:lstStyle>
          <a:p>
            <a:r>
              <a:rPr lang="en-GB"/>
              <a:t>Click to edit Master title style</a:t>
            </a:r>
            <a:endParaRPr lang="en-US"/>
          </a:p>
        </p:txBody>
      </p:sp>
      <p:sp>
        <p:nvSpPr>
          <p:cNvPr id="3" name="Text Placeholder 2"/>
          <p:cNvSpPr>
            <a:spLocks noGrp="1"/>
          </p:cNvSpPr>
          <p:nvPr>
            <p:ph type="body" sz="quarter" idx="10"/>
          </p:nvPr>
        </p:nvSpPr>
        <p:spPr>
          <a:xfrm>
            <a:off x="6879772" y="2505671"/>
            <a:ext cx="4616560" cy="1846659"/>
          </a:xfrm>
        </p:spPr>
        <p:txBody>
          <a:bodyPr anchor="ctr"/>
          <a:lstStyle>
            <a:lvl1pPr marL="274320" indent="-182880">
              <a:spcBef>
                <a:spcPts val="1800"/>
              </a:spcBef>
              <a:spcAft>
                <a:spcPts val="1200"/>
              </a:spcAft>
              <a:defRPr sz="2000">
                <a:latin typeface="+mn-lt"/>
              </a:defRPr>
            </a:lvl1pPr>
            <a:lvl2pPr>
              <a:spcAft>
                <a:spcPts val="1200"/>
              </a:spcAft>
              <a:defRPr sz="1600"/>
            </a:lvl2pPr>
            <a:lvl3pPr>
              <a:spcAft>
                <a:spcPts val="1200"/>
              </a:spcAft>
              <a:defRPr sz="1200"/>
            </a:lvl3pPr>
            <a:lvl4pPr>
              <a:spcAft>
                <a:spcPts val="1200"/>
              </a:spcAft>
              <a:defRPr sz="1100"/>
            </a:lvl4pPr>
            <a:lvl5pPr>
              <a:spcAft>
                <a:spcPts val="1200"/>
              </a:spcAft>
              <a:defRPr sz="11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158716011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576251907"/>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2519457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11098975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72803349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75683995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2A446F"/>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8486F01-DF68-A5EF-21B1-35A8E1B05A9A}"/>
              </a:ext>
            </a:extLst>
          </p:cNvPr>
          <p:cNvPicPr>
            <a:picLocks noChangeAspect="1"/>
          </p:cNvPicPr>
          <p:nvPr userDrawn="1"/>
        </p:nvPicPr>
        <p:blipFill>
          <a:blip r:embed="rId2"/>
          <a:srcRect/>
          <a:stretch/>
        </p:blipFill>
        <p:spPr>
          <a:xfrm>
            <a:off x="592" y="333"/>
            <a:ext cx="12190815" cy="6857333"/>
          </a:xfrm>
          <a:prstGeom prst="rect">
            <a:avLst/>
          </a:prstGeom>
        </p:spPr>
      </p:pic>
      <p:sp>
        <p:nvSpPr>
          <p:cNvPr id="2" name="Title 1"/>
          <p:cNvSpPr>
            <a:spLocks noGrp="1"/>
          </p:cNvSpPr>
          <p:nvPr>
            <p:ph type="title" hasCustomPrompt="1"/>
          </p:nvPr>
        </p:nvSpPr>
        <p:spPr>
          <a:xfrm>
            <a:off x="585216" y="2977823"/>
            <a:ext cx="62179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091F2C"/>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21792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rgbClr val="091F2C"/>
                </a:solidFill>
                <a:latin typeface="+mn-lt"/>
              </a:defRPr>
            </a:lvl1pPr>
          </a:lstStyle>
          <a:p>
            <a:pPr lvl="0"/>
            <a:r>
              <a:rPr lang="en-US"/>
              <a:t>Speaker name</a:t>
            </a:r>
          </a:p>
        </p:txBody>
      </p:sp>
    </p:spTree>
    <p:extLst>
      <p:ext uri="{BB962C8B-B14F-4D97-AF65-F5344CB8AC3E}">
        <p14:creationId xmlns:p14="http://schemas.microsoft.com/office/powerpoint/2010/main" val="27587503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4034515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2A446F"/>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1332E73-6C3D-FB47-78B8-52B4E6EE9A63}"/>
              </a:ext>
            </a:extLst>
          </p:cNvPr>
          <p:cNvPicPr>
            <a:picLocks noChangeAspect="1"/>
          </p:cNvPicPr>
          <p:nvPr userDrawn="1"/>
        </p:nvPicPr>
        <p:blipFill>
          <a:blip r:embed="rId2"/>
          <a:srcRect/>
          <a:stretch/>
        </p:blipFill>
        <p:spPr>
          <a:xfrm>
            <a:off x="0" y="0"/>
            <a:ext cx="12192000" cy="6858000"/>
          </a:xfrm>
          <a:prstGeom prst="rect">
            <a:avLst/>
          </a:prstGeom>
        </p:spPr>
      </p:pic>
      <p:sp>
        <p:nvSpPr>
          <p:cNvPr id="2" name="Title 1"/>
          <p:cNvSpPr>
            <a:spLocks noGrp="1"/>
          </p:cNvSpPr>
          <p:nvPr>
            <p:ph type="title" hasCustomPrompt="1"/>
          </p:nvPr>
        </p:nvSpPr>
        <p:spPr>
          <a:xfrm>
            <a:off x="585216" y="2980408"/>
            <a:ext cx="66751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6940349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979800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3466663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plit, title onl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3D3045-96A6-47EA-8E6C-C98A6581098A}"/>
              </a:ext>
            </a:extLst>
          </p:cNvPr>
          <p:cNvSpPr/>
          <p:nvPr/>
        </p:nvSpPr>
        <p:spPr bwMode="auto">
          <a:xfrm>
            <a:off x="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2875002"/>
            <a:ext cx="4896264" cy="1107996"/>
          </a:xfrm>
        </p:spPr>
        <p:txBody>
          <a:bodyPr wrap="square" anchor="ctr" anchorCtr="0">
            <a:spAutoFit/>
          </a:bodyPr>
          <a:lstStyle>
            <a:lvl1pPr>
              <a:defRPr>
                <a:solidFill>
                  <a:schemeClr val="bg1"/>
                </a:solidFill>
              </a:defRPr>
            </a:lvl1pPr>
          </a:lstStyle>
          <a:p>
            <a:r>
              <a:rPr lang="en-GB"/>
              <a:t>Click to edit Master title style</a:t>
            </a:r>
            <a:endParaRPr lang="en-US"/>
          </a:p>
        </p:txBody>
      </p:sp>
    </p:spTree>
    <p:extLst>
      <p:ext uri="{BB962C8B-B14F-4D97-AF65-F5344CB8AC3E}">
        <p14:creationId xmlns:p14="http://schemas.microsoft.com/office/powerpoint/2010/main" val="390638296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9987760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86667846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995019717"/>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est patter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E530C24-163F-15BF-3D01-A8CA8BF2688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973137725"/>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9B1067A-E7AA-45D2-1010-A0D1FCB960D1}"/>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21" name="MS logo gray - EMF" descr="Microsoft logo, gray text version">
            <a:extLst>
              <a:ext uri="{FF2B5EF4-FFF2-40B4-BE49-F238E27FC236}">
                <a16:creationId xmlns:a16="http://schemas.microsoft.com/office/drawing/2014/main" id="{F37CD61D-D807-6B33-7D19-B0A417D06007}"/>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6" name="Freeform: Shape 5">
            <a:extLst>
              <a:ext uri="{FF2B5EF4-FFF2-40B4-BE49-F238E27FC236}">
                <a16:creationId xmlns:a16="http://schemas.microsoft.com/office/drawing/2014/main" id="{94AFC23E-201F-B57E-8828-724D2D999B22}"/>
              </a:ext>
            </a:extLst>
          </p:cNvPr>
          <p:cNvSpPr/>
          <p:nvPr userDrawn="1"/>
        </p:nvSpPr>
        <p:spPr>
          <a:xfrm>
            <a:off x="529053" y="2663856"/>
            <a:ext cx="3414297" cy="1504926"/>
          </a:xfrm>
          <a:custGeom>
            <a:avLst/>
            <a:gdLst>
              <a:gd name="connsiteX0" fmla="*/ 542449 w 3308032"/>
              <a:gd name="connsiteY0" fmla="*/ 193453 h 1458087"/>
              <a:gd name="connsiteX1" fmla="*/ 543401 w 3308032"/>
              <a:gd name="connsiteY1" fmla="*/ 148971 h 1458087"/>
              <a:gd name="connsiteX2" fmla="*/ 541211 w 3308032"/>
              <a:gd name="connsiteY2" fmla="*/ 148971 h 1458087"/>
              <a:gd name="connsiteX3" fmla="*/ 534924 w 3308032"/>
              <a:gd name="connsiteY3" fmla="*/ 168497 h 1458087"/>
              <a:gd name="connsiteX4" fmla="*/ 528257 w 3308032"/>
              <a:gd name="connsiteY4" fmla="*/ 186214 h 1458087"/>
              <a:gd name="connsiteX5" fmla="*/ 374618 w 3308032"/>
              <a:gd name="connsiteY5" fmla="*/ 572834 h 1458087"/>
              <a:gd name="connsiteX6" fmla="*/ 310229 w 3308032"/>
              <a:gd name="connsiteY6" fmla="*/ 572834 h 1458087"/>
              <a:gd name="connsiteX7" fmla="*/ 155448 w 3308032"/>
              <a:gd name="connsiteY7" fmla="*/ 189643 h 1458087"/>
              <a:gd name="connsiteX8" fmla="*/ 149352 w 3308032"/>
              <a:gd name="connsiteY8" fmla="*/ 172307 h 1458087"/>
              <a:gd name="connsiteX9" fmla="*/ 141351 w 3308032"/>
              <a:gd name="connsiteY9" fmla="*/ 149066 h 1458087"/>
              <a:gd name="connsiteX10" fmla="*/ 139160 w 3308032"/>
              <a:gd name="connsiteY10" fmla="*/ 149066 h 1458087"/>
              <a:gd name="connsiteX11" fmla="*/ 140303 w 3308032"/>
              <a:gd name="connsiteY11" fmla="*/ 195739 h 1458087"/>
              <a:gd name="connsiteX12" fmla="*/ 140684 w 3308032"/>
              <a:gd name="connsiteY12" fmla="*/ 246507 h 1458087"/>
              <a:gd name="connsiteX13" fmla="*/ 140684 w 3308032"/>
              <a:gd name="connsiteY13" fmla="*/ 572834 h 1458087"/>
              <a:gd name="connsiteX14" fmla="*/ 55817 w 3308032"/>
              <a:gd name="connsiteY14" fmla="*/ 572834 h 1458087"/>
              <a:gd name="connsiteX15" fmla="*/ 55817 w 3308032"/>
              <a:gd name="connsiteY15" fmla="*/ 39243 h 1458087"/>
              <a:gd name="connsiteX16" fmla="*/ 185642 w 3308032"/>
              <a:gd name="connsiteY16" fmla="*/ 39243 h 1458087"/>
              <a:gd name="connsiteX17" fmla="*/ 322231 w 3308032"/>
              <a:gd name="connsiteY17" fmla="*/ 383381 h 1458087"/>
              <a:gd name="connsiteX18" fmla="*/ 334709 w 3308032"/>
              <a:gd name="connsiteY18" fmla="*/ 415576 h 1458087"/>
              <a:gd name="connsiteX19" fmla="*/ 343853 w 3308032"/>
              <a:gd name="connsiteY19" fmla="*/ 444817 h 1458087"/>
              <a:gd name="connsiteX20" fmla="*/ 346043 w 3308032"/>
              <a:gd name="connsiteY20" fmla="*/ 444817 h 1458087"/>
              <a:gd name="connsiteX21" fmla="*/ 358140 w 3308032"/>
              <a:gd name="connsiteY21" fmla="*/ 412433 h 1458087"/>
              <a:gd name="connsiteX22" fmla="*/ 369475 w 3308032"/>
              <a:gd name="connsiteY22" fmla="*/ 382334 h 1458087"/>
              <a:gd name="connsiteX23" fmla="*/ 507873 w 3308032"/>
              <a:gd name="connsiteY23" fmla="*/ 39243 h 1458087"/>
              <a:gd name="connsiteX24" fmla="*/ 632555 w 3308032"/>
              <a:gd name="connsiteY24" fmla="*/ 39243 h 1458087"/>
              <a:gd name="connsiteX25" fmla="*/ 632555 w 3308032"/>
              <a:gd name="connsiteY25" fmla="*/ 572834 h 1458087"/>
              <a:gd name="connsiteX26" fmla="*/ 542163 w 3308032"/>
              <a:gd name="connsiteY26" fmla="*/ 572834 h 1458087"/>
              <a:gd name="connsiteX27" fmla="*/ 542163 w 3308032"/>
              <a:gd name="connsiteY27" fmla="*/ 234220 h 1458087"/>
              <a:gd name="connsiteX28" fmla="*/ 542735 w 3308032"/>
              <a:gd name="connsiteY28" fmla="*/ 193453 h 1458087"/>
              <a:gd name="connsiteX29" fmla="*/ 768001 w 3308032"/>
              <a:gd name="connsiteY29" fmla="*/ 14383 h 1458087"/>
              <a:gd name="connsiteX30" fmla="*/ 728567 w 3308032"/>
              <a:gd name="connsiteY30" fmla="*/ 29623 h 1458087"/>
              <a:gd name="connsiteX31" fmla="*/ 713327 w 3308032"/>
              <a:gd name="connsiteY31" fmla="*/ 67247 h 1458087"/>
              <a:gd name="connsiteX32" fmla="*/ 728567 w 3308032"/>
              <a:gd name="connsiteY32" fmla="*/ 104966 h 1458087"/>
              <a:gd name="connsiteX33" fmla="*/ 768001 w 3308032"/>
              <a:gd name="connsiteY33" fmla="*/ 120777 h 1458087"/>
              <a:gd name="connsiteX34" fmla="*/ 808196 w 3308032"/>
              <a:gd name="connsiteY34" fmla="*/ 105537 h 1458087"/>
              <a:gd name="connsiteX35" fmla="*/ 823436 w 3308032"/>
              <a:gd name="connsiteY35" fmla="*/ 67627 h 1458087"/>
              <a:gd name="connsiteX36" fmla="*/ 808196 w 3308032"/>
              <a:gd name="connsiteY36" fmla="*/ 29718 h 1458087"/>
              <a:gd name="connsiteX37" fmla="*/ 768001 w 3308032"/>
              <a:gd name="connsiteY37" fmla="*/ 14478 h 1458087"/>
              <a:gd name="connsiteX38" fmla="*/ 723329 w 3308032"/>
              <a:gd name="connsiteY38" fmla="*/ 572834 h 1458087"/>
              <a:gd name="connsiteX39" fmla="*/ 812292 w 3308032"/>
              <a:gd name="connsiteY39" fmla="*/ 572834 h 1458087"/>
              <a:gd name="connsiteX40" fmla="*/ 812292 w 3308032"/>
              <a:gd name="connsiteY40" fmla="*/ 191834 h 1458087"/>
              <a:gd name="connsiteX41" fmla="*/ 723329 w 3308032"/>
              <a:gd name="connsiteY41" fmla="*/ 191834 h 1458087"/>
              <a:gd name="connsiteX42" fmla="*/ 723329 w 3308032"/>
              <a:gd name="connsiteY42" fmla="*/ 572834 h 1458087"/>
              <a:gd name="connsiteX43" fmla="*/ 1079278 w 3308032"/>
              <a:gd name="connsiteY43" fmla="*/ 581787 h 1458087"/>
              <a:gd name="connsiteX44" fmla="*/ 1169099 w 3308032"/>
              <a:gd name="connsiteY44" fmla="*/ 561689 h 1458087"/>
              <a:gd name="connsiteX45" fmla="*/ 1234726 w 3308032"/>
              <a:gd name="connsiteY45" fmla="*/ 500253 h 1458087"/>
              <a:gd name="connsiteX46" fmla="*/ 1165860 w 3308032"/>
              <a:gd name="connsiteY46" fmla="*/ 461582 h 1458087"/>
              <a:gd name="connsiteX47" fmla="*/ 1127951 w 3308032"/>
              <a:gd name="connsiteY47" fmla="*/ 497110 h 1458087"/>
              <a:gd name="connsiteX48" fmla="*/ 1081469 w 3308032"/>
              <a:gd name="connsiteY48" fmla="*/ 507683 h 1458087"/>
              <a:gd name="connsiteX49" fmla="*/ 1004126 w 3308032"/>
              <a:gd name="connsiteY49" fmla="*/ 475298 h 1458087"/>
              <a:gd name="connsiteX50" fmla="*/ 975074 w 3308032"/>
              <a:gd name="connsiteY50" fmla="*/ 383000 h 1458087"/>
              <a:gd name="connsiteX51" fmla="*/ 1004506 w 3308032"/>
              <a:gd name="connsiteY51" fmla="*/ 288512 h 1458087"/>
              <a:gd name="connsiteX52" fmla="*/ 1079278 w 3308032"/>
              <a:gd name="connsiteY52" fmla="*/ 254699 h 1458087"/>
              <a:gd name="connsiteX53" fmla="*/ 1125379 w 3308032"/>
              <a:gd name="connsiteY53" fmla="*/ 265462 h 1458087"/>
              <a:gd name="connsiteX54" fmla="*/ 1162622 w 3308032"/>
              <a:gd name="connsiteY54" fmla="*/ 301943 h 1458087"/>
              <a:gd name="connsiteX55" fmla="*/ 1232535 w 3308032"/>
              <a:gd name="connsiteY55" fmla="*/ 267367 h 1458087"/>
              <a:gd name="connsiteX56" fmla="*/ 1172432 w 3308032"/>
              <a:gd name="connsiteY56" fmla="*/ 204311 h 1458087"/>
              <a:gd name="connsiteX57" fmla="*/ 1082231 w 3308032"/>
              <a:gd name="connsiteY57" fmla="*/ 182880 h 1458087"/>
              <a:gd name="connsiteX58" fmla="*/ 939356 w 3308032"/>
              <a:gd name="connsiteY58" fmla="*/ 238125 h 1458087"/>
              <a:gd name="connsiteX59" fmla="*/ 884301 w 3308032"/>
              <a:gd name="connsiteY59" fmla="*/ 389001 h 1458087"/>
              <a:gd name="connsiteX60" fmla="*/ 936022 w 3308032"/>
              <a:gd name="connsiteY60" fmla="*/ 528923 h 1458087"/>
              <a:gd name="connsiteX61" fmla="*/ 1079278 w 3308032"/>
              <a:gd name="connsiteY61" fmla="*/ 581787 h 1458087"/>
              <a:gd name="connsiteX62" fmla="*/ 1393031 w 3308032"/>
              <a:gd name="connsiteY62" fmla="*/ 384524 h 1458087"/>
              <a:gd name="connsiteX63" fmla="*/ 1416653 w 3308032"/>
              <a:gd name="connsiteY63" fmla="*/ 296323 h 1458087"/>
              <a:gd name="connsiteX64" fmla="*/ 1478566 w 3308032"/>
              <a:gd name="connsiteY64" fmla="*/ 262795 h 1458087"/>
              <a:gd name="connsiteX65" fmla="*/ 1501807 w 3308032"/>
              <a:gd name="connsiteY65" fmla="*/ 265176 h 1458087"/>
              <a:gd name="connsiteX66" fmla="*/ 1523619 w 3308032"/>
              <a:gd name="connsiteY66" fmla="*/ 271653 h 1458087"/>
              <a:gd name="connsiteX67" fmla="*/ 1547432 w 3308032"/>
              <a:gd name="connsiteY67" fmla="*/ 195739 h 1458087"/>
              <a:gd name="connsiteX68" fmla="*/ 1521047 w 3308032"/>
              <a:gd name="connsiteY68" fmla="*/ 187166 h 1458087"/>
              <a:gd name="connsiteX69" fmla="*/ 1494282 w 3308032"/>
              <a:gd name="connsiteY69" fmla="*/ 184975 h 1458087"/>
              <a:gd name="connsiteX70" fmla="*/ 1433989 w 3308032"/>
              <a:gd name="connsiteY70" fmla="*/ 204502 h 1458087"/>
              <a:gd name="connsiteX71" fmla="*/ 1394555 w 3308032"/>
              <a:gd name="connsiteY71" fmla="*/ 260509 h 1458087"/>
              <a:gd name="connsiteX72" fmla="*/ 1393031 w 3308032"/>
              <a:gd name="connsiteY72" fmla="*/ 260509 h 1458087"/>
              <a:gd name="connsiteX73" fmla="*/ 1393031 w 3308032"/>
              <a:gd name="connsiteY73" fmla="*/ 191643 h 1458087"/>
              <a:gd name="connsiteX74" fmla="*/ 1304068 w 3308032"/>
              <a:gd name="connsiteY74" fmla="*/ 191643 h 1458087"/>
              <a:gd name="connsiteX75" fmla="*/ 1304068 w 3308032"/>
              <a:gd name="connsiteY75" fmla="*/ 572643 h 1458087"/>
              <a:gd name="connsiteX76" fmla="*/ 1393031 w 3308032"/>
              <a:gd name="connsiteY76" fmla="*/ 572643 h 1458087"/>
              <a:gd name="connsiteX77" fmla="*/ 1393031 w 3308032"/>
              <a:gd name="connsiteY77" fmla="*/ 384334 h 1458087"/>
              <a:gd name="connsiteX78" fmla="*/ 1621917 w 3308032"/>
              <a:gd name="connsiteY78" fmla="*/ 528542 h 1458087"/>
              <a:gd name="connsiteX79" fmla="*/ 1568482 w 3308032"/>
              <a:gd name="connsiteY79" fmla="*/ 385286 h 1458087"/>
              <a:gd name="connsiteX80" fmla="*/ 1625060 w 3308032"/>
              <a:gd name="connsiteY80" fmla="*/ 238506 h 1458087"/>
              <a:gd name="connsiteX81" fmla="*/ 1771269 w 3308032"/>
              <a:gd name="connsiteY81" fmla="*/ 182880 h 1458087"/>
              <a:gd name="connsiteX82" fmla="*/ 1914335 w 3308032"/>
              <a:gd name="connsiteY82" fmla="*/ 237554 h 1458087"/>
              <a:gd name="connsiteX83" fmla="*/ 1966627 w 3308032"/>
              <a:gd name="connsiteY83" fmla="*/ 378905 h 1458087"/>
              <a:gd name="connsiteX84" fmla="*/ 1911572 w 3308032"/>
              <a:gd name="connsiteY84" fmla="*/ 524542 h 1458087"/>
              <a:gd name="connsiteX85" fmla="*/ 1766126 w 3308032"/>
              <a:gd name="connsiteY85" fmla="*/ 581692 h 1458087"/>
              <a:gd name="connsiteX86" fmla="*/ 1621917 w 3308032"/>
              <a:gd name="connsiteY86" fmla="*/ 528447 h 1458087"/>
              <a:gd name="connsiteX87" fmla="*/ 1659350 w 3308032"/>
              <a:gd name="connsiteY87" fmla="*/ 383477 h 1458087"/>
              <a:gd name="connsiteX88" fmla="*/ 1688973 w 3308032"/>
              <a:gd name="connsiteY88" fmla="*/ 476155 h 1458087"/>
              <a:gd name="connsiteX89" fmla="*/ 1769555 w 3308032"/>
              <a:gd name="connsiteY89" fmla="*/ 509969 h 1458087"/>
              <a:gd name="connsiteX90" fmla="*/ 1847850 w 3308032"/>
              <a:gd name="connsiteY90" fmla="*/ 475012 h 1458087"/>
              <a:gd name="connsiteX91" fmla="*/ 1875568 w 3308032"/>
              <a:gd name="connsiteY91" fmla="*/ 381286 h 1458087"/>
              <a:gd name="connsiteX92" fmla="*/ 1847660 w 3308032"/>
              <a:gd name="connsiteY92" fmla="*/ 289750 h 1458087"/>
              <a:gd name="connsiteX93" fmla="*/ 1769174 w 3308032"/>
              <a:gd name="connsiteY93" fmla="*/ 255175 h 1458087"/>
              <a:gd name="connsiteX94" fmla="*/ 1689354 w 3308032"/>
              <a:gd name="connsiteY94" fmla="*/ 290894 h 1458087"/>
              <a:gd name="connsiteX95" fmla="*/ 1659446 w 3308032"/>
              <a:gd name="connsiteY95" fmla="*/ 383572 h 1458087"/>
              <a:gd name="connsiteX96" fmla="*/ 2267426 w 3308032"/>
              <a:gd name="connsiteY96" fmla="*/ 547878 h 1458087"/>
              <a:gd name="connsiteX97" fmla="*/ 2308003 w 3308032"/>
              <a:gd name="connsiteY97" fmla="*/ 458915 h 1458087"/>
              <a:gd name="connsiteX98" fmla="*/ 2276761 w 3308032"/>
              <a:gd name="connsiteY98" fmla="*/ 380048 h 1458087"/>
              <a:gd name="connsiteX99" fmla="*/ 2182273 w 3308032"/>
              <a:gd name="connsiteY99" fmla="*/ 339471 h 1458087"/>
              <a:gd name="connsiteX100" fmla="*/ 2127028 w 3308032"/>
              <a:gd name="connsiteY100" fmla="*/ 321278 h 1458087"/>
              <a:gd name="connsiteX101" fmla="*/ 2112359 w 3308032"/>
              <a:gd name="connsiteY101" fmla="*/ 292227 h 1458087"/>
              <a:gd name="connsiteX102" fmla="*/ 2126456 w 3308032"/>
              <a:gd name="connsiteY102" fmla="*/ 261366 h 1458087"/>
              <a:gd name="connsiteX103" fmla="*/ 2167795 w 3308032"/>
              <a:gd name="connsiteY103" fmla="*/ 249460 h 1458087"/>
              <a:gd name="connsiteX104" fmla="*/ 2211515 w 3308032"/>
              <a:gd name="connsiteY104" fmla="*/ 258413 h 1458087"/>
              <a:gd name="connsiteX105" fmla="*/ 2247043 w 3308032"/>
              <a:gd name="connsiteY105" fmla="*/ 285179 h 1458087"/>
              <a:gd name="connsiteX106" fmla="*/ 2298764 w 3308032"/>
              <a:gd name="connsiteY106" fmla="*/ 238316 h 1458087"/>
              <a:gd name="connsiteX107" fmla="*/ 2243328 w 3308032"/>
              <a:gd name="connsiteY107" fmla="*/ 196596 h 1458087"/>
              <a:gd name="connsiteX108" fmla="*/ 2170367 w 3308032"/>
              <a:gd name="connsiteY108" fmla="*/ 182785 h 1458087"/>
              <a:gd name="connsiteX109" fmla="*/ 2069211 w 3308032"/>
              <a:gd name="connsiteY109" fmla="*/ 214598 h 1458087"/>
              <a:gd name="connsiteX110" fmla="*/ 2029015 w 3308032"/>
              <a:gd name="connsiteY110" fmla="*/ 302228 h 1458087"/>
              <a:gd name="connsiteX111" fmla="*/ 2058638 w 3308032"/>
              <a:gd name="connsiteY111" fmla="*/ 375380 h 1458087"/>
              <a:gd name="connsiteX112" fmla="*/ 2163032 w 3308032"/>
              <a:gd name="connsiteY112" fmla="*/ 417957 h 1458087"/>
              <a:gd name="connsiteX113" fmla="*/ 2208943 w 3308032"/>
              <a:gd name="connsiteY113" fmla="*/ 435959 h 1458087"/>
              <a:gd name="connsiteX114" fmla="*/ 2224373 w 3308032"/>
              <a:gd name="connsiteY114" fmla="*/ 467011 h 1458087"/>
              <a:gd name="connsiteX115" fmla="*/ 2207990 w 3308032"/>
              <a:gd name="connsiteY115" fmla="*/ 502158 h 1458087"/>
              <a:gd name="connsiteX116" fmla="*/ 2162271 w 3308032"/>
              <a:gd name="connsiteY116" fmla="*/ 514636 h 1458087"/>
              <a:gd name="connsiteX117" fmla="*/ 2112645 w 3308032"/>
              <a:gd name="connsiteY117" fmla="*/ 502920 h 1458087"/>
              <a:gd name="connsiteX118" fmla="*/ 2068163 w 3308032"/>
              <a:gd name="connsiteY118" fmla="*/ 463677 h 1458087"/>
              <a:gd name="connsiteX119" fmla="*/ 2014633 w 3308032"/>
              <a:gd name="connsiteY119" fmla="*/ 511683 h 1458087"/>
              <a:gd name="connsiteX120" fmla="*/ 2074926 w 3308032"/>
              <a:gd name="connsiteY120" fmla="*/ 563785 h 1458087"/>
              <a:gd name="connsiteX121" fmla="*/ 2161604 w 3308032"/>
              <a:gd name="connsiteY121" fmla="*/ 581692 h 1458087"/>
              <a:gd name="connsiteX122" fmla="*/ 2267617 w 3308032"/>
              <a:gd name="connsiteY122" fmla="*/ 547878 h 1458087"/>
              <a:gd name="connsiteX123" fmla="*/ 2717292 w 3308032"/>
              <a:gd name="connsiteY123" fmla="*/ 237554 h 1458087"/>
              <a:gd name="connsiteX124" fmla="*/ 2769584 w 3308032"/>
              <a:gd name="connsiteY124" fmla="*/ 378905 h 1458087"/>
              <a:gd name="connsiteX125" fmla="*/ 2714530 w 3308032"/>
              <a:gd name="connsiteY125" fmla="*/ 524542 h 1458087"/>
              <a:gd name="connsiteX126" fmla="*/ 2569083 w 3308032"/>
              <a:gd name="connsiteY126" fmla="*/ 581692 h 1458087"/>
              <a:gd name="connsiteX127" fmla="*/ 2424875 w 3308032"/>
              <a:gd name="connsiteY127" fmla="*/ 528447 h 1458087"/>
              <a:gd name="connsiteX128" fmla="*/ 2371439 w 3308032"/>
              <a:gd name="connsiteY128" fmla="*/ 385191 h 1458087"/>
              <a:gd name="connsiteX129" fmla="*/ 2428018 w 3308032"/>
              <a:gd name="connsiteY129" fmla="*/ 238411 h 1458087"/>
              <a:gd name="connsiteX130" fmla="*/ 2574227 w 3308032"/>
              <a:gd name="connsiteY130" fmla="*/ 182785 h 1458087"/>
              <a:gd name="connsiteX131" fmla="*/ 2717292 w 3308032"/>
              <a:gd name="connsiteY131" fmla="*/ 237458 h 1458087"/>
              <a:gd name="connsiteX132" fmla="*/ 2678430 w 3308032"/>
              <a:gd name="connsiteY132" fmla="*/ 381191 h 1458087"/>
              <a:gd name="connsiteX133" fmla="*/ 2650522 w 3308032"/>
              <a:gd name="connsiteY133" fmla="*/ 289655 h 1458087"/>
              <a:gd name="connsiteX134" fmla="*/ 2572036 w 3308032"/>
              <a:gd name="connsiteY134" fmla="*/ 255079 h 1458087"/>
              <a:gd name="connsiteX135" fmla="*/ 2492216 w 3308032"/>
              <a:gd name="connsiteY135" fmla="*/ 290798 h 1458087"/>
              <a:gd name="connsiteX136" fmla="*/ 2462308 w 3308032"/>
              <a:gd name="connsiteY136" fmla="*/ 383477 h 1458087"/>
              <a:gd name="connsiteX137" fmla="*/ 2491931 w 3308032"/>
              <a:gd name="connsiteY137" fmla="*/ 476155 h 1458087"/>
              <a:gd name="connsiteX138" fmla="*/ 2572512 w 3308032"/>
              <a:gd name="connsiteY138" fmla="*/ 509969 h 1458087"/>
              <a:gd name="connsiteX139" fmla="*/ 2650808 w 3308032"/>
              <a:gd name="connsiteY139" fmla="*/ 475012 h 1458087"/>
              <a:gd name="connsiteX140" fmla="*/ 2678525 w 3308032"/>
              <a:gd name="connsiteY140" fmla="*/ 381286 h 1458087"/>
              <a:gd name="connsiteX141" fmla="*/ 3280410 w 3308032"/>
              <a:gd name="connsiteY141" fmla="*/ 494729 h 1458087"/>
              <a:gd name="connsiteX142" fmla="*/ 3257360 w 3308032"/>
              <a:gd name="connsiteY142" fmla="*/ 507397 h 1458087"/>
              <a:gd name="connsiteX143" fmla="*/ 3236500 w 3308032"/>
              <a:gd name="connsiteY143" fmla="*/ 511112 h 1458087"/>
              <a:gd name="connsiteX144" fmla="*/ 3205258 w 3308032"/>
              <a:gd name="connsiteY144" fmla="*/ 497872 h 1458087"/>
              <a:gd name="connsiteX145" fmla="*/ 3194114 w 3308032"/>
              <a:gd name="connsiteY145" fmla="*/ 456724 h 1458087"/>
              <a:gd name="connsiteX146" fmla="*/ 3194114 w 3308032"/>
              <a:gd name="connsiteY146" fmla="*/ 260985 h 1458087"/>
              <a:gd name="connsiteX147" fmla="*/ 3291269 w 3308032"/>
              <a:gd name="connsiteY147" fmla="*/ 260985 h 1458087"/>
              <a:gd name="connsiteX148" fmla="*/ 3291269 w 3308032"/>
              <a:gd name="connsiteY148" fmla="*/ 191738 h 1458087"/>
              <a:gd name="connsiteX149" fmla="*/ 3194114 w 3308032"/>
              <a:gd name="connsiteY149" fmla="*/ 191738 h 1458087"/>
              <a:gd name="connsiteX150" fmla="*/ 3194114 w 3308032"/>
              <a:gd name="connsiteY150" fmla="*/ 82677 h 1458087"/>
              <a:gd name="connsiteX151" fmla="*/ 3105150 w 3308032"/>
              <a:gd name="connsiteY151" fmla="*/ 98298 h 1458087"/>
              <a:gd name="connsiteX152" fmla="*/ 3105150 w 3308032"/>
              <a:gd name="connsiteY152" fmla="*/ 191643 h 1458087"/>
              <a:gd name="connsiteX153" fmla="*/ 2957227 w 3308032"/>
              <a:gd name="connsiteY153" fmla="*/ 191643 h 1458087"/>
              <a:gd name="connsiteX154" fmla="*/ 2957227 w 3308032"/>
              <a:gd name="connsiteY154" fmla="*/ 130969 h 1458087"/>
              <a:gd name="connsiteX155" fmla="*/ 2970086 w 3308032"/>
              <a:gd name="connsiteY155" fmla="*/ 86297 h 1458087"/>
              <a:gd name="connsiteX156" fmla="*/ 3006757 w 3308032"/>
              <a:gd name="connsiteY156" fmla="*/ 71438 h 1458087"/>
              <a:gd name="connsiteX157" fmla="*/ 3029236 w 3308032"/>
              <a:gd name="connsiteY157" fmla="*/ 74962 h 1458087"/>
              <a:gd name="connsiteX158" fmla="*/ 3049143 w 3308032"/>
              <a:gd name="connsiteY158" fmla="*/ 84868 h 1458087"/>
              <a:gd name="connsiteX159" fmla="*/ 3085624 w 3308032"/>
              <a:gd name="connsiteY159" fmla="*/ 20479 h 1458087"/>
              <a:gd name="connsiteX160" fmla="*/ 3045429 w 3308032"/>
              <a:gd name="connsiteY160" fmla="*/ 5048 h 1458087"/>
              <a:gd name="connsiteX161" fmla="*/ 3003042 w 3308032"/>
              <a:gd name="connsiteY161" fmla="*/ 0 h 1458087"/>
              <a:gd name="connsiteX162" fmla="*/ 2903887 w 3308032"/>
              <a:gd name="connsiteY162" fmla="*/ 34957 h 1458087"/>
              <a:gd name="connsiteX163" fmla="*/ 2868740 w 3308032"/>
              <a:gd name="connsiteY163" fmla="*/ 130207 h 1458087"/>
              <a:gd name="connsiteX164" fmla="*/ 2868740 w 3308032"/>
              <a:gd name="connsiteY164" fmla="*/ 191643 h 1458087"/>
              <a:gd name="connsiteX165" fmla="*/ 2803970 w 3308032"/>
              <a:gd name="connsiteY165" fmla="*/ 191643 h 1458087"/>
              <a:gd name="connsiteX166" fmla="*/ 2803970 w 3308032"/>
              <a:gd name="connsiteY166" fmla="*/ 260890 h 1458087"/>
              <a:gd name="connsiteX167" fmla="*/ 2868740 w 3308032"/>
              <a:gd name="connsiteY167" fmla="*/ 260890 h 1458087"/>
              <a:gd name="connsiteX168" fmla="*/ 2868740 w 3308032"/>
              <a:gd name="connsiteY168" fmla="*/ 572643 h 1458087"/>
              <a:gd name="connsiteX169" fmla="*/ 2957322 w 3308032"/>
              <a:gd name="connsiteY169" fmla="*/ 572643 h 1458087"/>
              <a:gd name="connsiteX170" fmla="*/ 2957322 w 3308032"/>
              <a:gd name="connsiteY170" fmla="*/ 260890 h 1458087"/>
              <a:gd name="connsiteX171" fmla="*/ 3105246 w 3308032"/>
              <a:gd name="connsiteY171" fmla="*/ 260890 h 1458087"/>
              <a:gd name="connsiteX172" fmla="*/ 3105246 w 3308032"/>
              <a:gd name="connsiteY172" fmla="*/ 469297 h 1458087"/>
              <a:gd name="connsiteX173" fmla="*/ 3133535 w 3308032"/>
              <a:gd name="connsiteY173" fmla="*/ 553022 h 1458087"/>
              <a:gd name="connsiteX174" fmla="*/ 3218021 w 3308032"/>
              <a:gd name="connsiteY174" fmla="*/ 581692 h 1458087"/>
              <a:gd name="connsiteX175" fmla="*/ 3269171 w 3308032"/>
              <a:gd name="connsiteY175" fmla="*/ 574453 h 1458087"/>
              <a:gd name="connsiteX176" fmla="*/ 3308033 w 3308032"/>
              <a:gd name="connsiteY176" fmla="*/ 554926 h 1458087"/>
              <a:gd name="connsiteX177" fmla="*/ 3280505 w 3308032"/>
              <a:gd name="connsiteY177" fmla="*/ 494633 h 1458087"/>
              <a:gd name="connsiteX178" fmla="*/ 301181 w 3308032"/>
              <a:gd name="connsiteY178" fmla="*/ 915543 h 1458087"/>
              <a:gd name="connsiteX179" fmla="*/ 497300 w 3308032"/>
              <a:gd name="connsiteY179" fmla="*/ 1449134 h 1458087"/>
              <a:gd name="connsiteX180" fmla="*/ 399860 w 3308032"/>
              <a:gd name="connsiteY180" fmla="*/ 1449134 h 1458087"/>
              <a:gd name="connsiteX181" fmla="*/ 354139 w 3308032"/>
              <a:gd name="connsiteY181" fmla="*/ 1324166 h 1458087"/>
              <a:gd name="connsiteX182" fmla="*/ 140970 w 3308032"/>
              <a:gd name="connsiteY182" fmla="*/ 1324166 h 1458087"/>
              <a:gd name="connsiteX183" fmla="*/ 97441 w 3308032"/>
              <a:gd name="connsiteY183" fmla="*/ 1449134 h 1458087"/>
              <a:gd name="connsiteX184" fmla="*/ 0 w 3308032"/>
              <a:gd name="connsiteY184" fmla="*/ 1449134 h 1458087"/>
              <a:gd name="connsiteX185" fmla="*/ 197930 w 3308032"/>
              <a:gd name="connsiteY185" fmla="*/ 915543 h 1458087"/>
              <a:gd name="connsiteX186" fmla="*/ 301371 w 3308032"/>
              <a:gd name="connsiteY186" fmla="*/ 915543 h 1458087"/>
              <a:gd name="connsiteX187" fmla="*/ 329851 w 3308032"/>
              <a:gd name="connsiteY187" fmla="*/ 1247108 h 1458087"/>
              <a:gd name="connsiteX188" fmla="*/ 257651 w 3308032"/>
              <a:gd name="connsiteY188" fmla="*/ 1037654 h 1458087"/>
              <a:gd name="connsiteX189" fmla="*/ 252984 w 3308032"/>
              <a:gd name="connsiteY189" fmla="*/ 1022795 h 1458087"/>
              <a:gd name="connsiteX190" fmla="*/ 248317 w 3308032"/>
              <a:gd name="connsiteY190" fmla="*/ 1006412 h 1458087"/>
              <a:gd name="connsiteX191" fmla="*/ 246126 w 3308032"/>
              <a:gd name="connsiteY191" fmla="*/ 1006412 h 1458087"/>
              <a:gd name="connsiteX192" fmla="*/ 241459 w 3308032"/>
              <a:gd name="connsiteY192" fmla="*/ 1022223 h 1458087"/>
              <a:gd name="connsiteX193" fmla="*/ 236411 w 3308032"/>
              <a:gd name="connsiteY193" fmla="*/ 1037654 h 1458087"/>
              <a:gd name="connsiteX194" fmla="*/ 164973 w 3308032"/>
              <a:gd name="connsiteY194" fmla="*/ 1247108 h 1458087"/>
              <a:gd name="connsiteX195" fmla="*/ 329756 w 3308032"/>
              <a:gd name="connsiteY195" fmla="*/ 1247108 h 1458087"/>
              <a:gd name="connsiteX196" fmla="*/ 557403 w 3308032"/>
              <a:gd name="connsiteY196" fmla="*/ 1449134 h 1458087"/>
              <a:gd name="connsiteX197" fmla="*/ 648557 w 3308032"/>
              <a:gd name="connsiteY197" fmla="*/ 1449134 h 1458087"/>
              <a:gd name="connsiteX198" fmla="*/ 648557 w 3308032"/>
              <a:gd name="connsiteY198" fmla="*/ 915543 h 1458087"/>
              <a:gd name="connsiteX199" fmla="*/ 557403 w 3308032"/>
              <a:gd name="connsiteY199" fmla="*/ 915543 h 1458087"/>
              <a:gd name="connsiteX200" fmla="*/ 557403 w 3308032"/>
              <a:gd name="connsiteY200" fmla="*/ 1449134 h 1458087"/>
              <a:gd name="connsiteX201" fmla="*/ 1271778 w 3308032"/>
              <a:gd name="connsiteY201" fmla="*/ 915543 h 1458087"/>
              <a:gd name="connsiteX202" fmla="*/ 883730 w 3308032"/>
              <a:gd name="connsiteY202" fmla="*/ 915543 h 1458087"/>
              <a:gd name="connsiteX203" fmla="*/ 883730 w 3308032"/>
              <a:gd name="connsiteY203" fmla="*/ 992600 h 1458087"/>
              <a:gd name="connsiteX204" fmla="*/ 1031843 w 3308032"/>
              <a:gd name="connsiteY204" fmla="*/ 992600 h 1458087"/>
              <a:gd name="connsiteX205" fmla="*/ 1031843 w 3308032"/>
              <a:gd name="connsiteY205" fmla="*/ 1449134 h 1458087"/>
              <a:gd name="connsiteX206" fmla="*/ 1122998 w 3308032"/>
              <a:gd name="connsiteY206" fmla="*/ 1449134 h 1458087"/>
              <a:gd name="connsiteX207" fmla="*/ 1122998 w 3308032"/>
              <a:gd name="connsiteY207" fmla="*/ 992600 h 1458087"/>
              <a:gd name="connsiteX208" fmla="*/ 1271778 w 3308032"/>
              <a:gd name="connsiteY208" fmla="*/ 992600 h 1458087"/>
              <a:gd name="connsiteX209" fmla="*/ 1271778 w 3308032"/>
              <a:gd name="connsiteY209" fmla="*/ 915543 h 1458087"/>
              <a:gd name="connsiteX210" fmla="*/ 1581340 w 3308032"/>
              <a:gd name="connsiteY210" fmla="*/ 1113854 h 1458087"/>
              <a:gd name="connsiteX211" fmla="*/ 1633633 w 3308032"/>
              <a:gd name="connsiteY211" fmla="*/ 1255205 h 1458087"/>
              <a:gd name="connsiteX212" fmla="*/ 1578578 w 3308032"/>
              <a:gd name="connsiteY212" fmla="*/ 1400842 h 1458087"/>
              <a:gd name="connsiteX213" fmla="*/ 1433132 w 3308032"/>
              <a:gd name="connsiteY213" fmla="*/ 1457992 h 1458087"/>
              <a:gd name="connsiteX214" fmla="*/ 1288923 w 3308032"/>
              <a:gd name="connsiteY214" fmla="*/ 1404747 h 1458087"/>
              <a:gd name="connsiteX215" fmla="*/ 1235488 w 3308032"/>
              <a:gd name="connsiteY215" fmla="*/ 1261491 h 1458087"/>
              <a:gd name="connsiteX216" fmla="*/ 1292066 w 3308032"/>
              <a:gd name="connsiteY216" fmla="*/ 1114711 h 1458087"/>
              <a:gd name="connsiteX217" fmla="*/ 1438275 w 3308032"/>
              <a:gd name="connsiteY217" fmla="*/ 1059085 h 1458087"/>
              <a:gd name="connsiteX218" fmla="*/ 1581340 w 3308032"/>
              <a:gd name="connsiteY218" fmla="*/ 1113758 h 1458087"/>
              <a:gd name="connsiteX219" fmla="*/ 1542479 w 3308032"/>
              <a:gd name="connsiteY219" fmla="*/ 1257491 h 1458087"/>
              <a:gd name="connsiteX220" fmla="*/ 1514570 w 3308032"/>
              <a:gd name="connsiteY220" fmla="*/ 1165955 h 1458087"/>
              <a:gd name="connsiteX221" fmla="*/ 1436084 w 3308032"/>
              <a:gd name="connsiteY221" fmla="*/ 1131380 h 1458087"/>
              <a:gd name="connsiteX222" fmla="*/ 1356265 w 3308032"/>
              <a:gd name="connsiteY222" fmla="*/ 1167098 h 1458087"/>
              <a:gd name="connsiteX223" fmla="*/ 1326356 w 3308032"/>
              <a:gd name="connsiteY223" fmla="*/ 1259777 h 1458087"/>
              <a:gd name="connsiteX224" fmla="*/ 1355979 w 3308032"/>
              <a:gd name="connsiteY224" fmla="*/ 1352455 h 1458087"/>
              <a:gd name="connsiteX225" fmla="*/ 1436561 w 3308032"/>
              <a:gd name="connsiteY225" fmla="*/ 1386269 h 1458087"/>
              <a:gd name="connsiteX226" fmla="*/ 1514856 w 3308032"/>
              <a:gd name="connsiteY226" fmla="*/ 1351312 h 1458087"/>
              <a:gd name="connsiteX227" fmla="*/ 1542574 w 3308032"/>
              <a:gd name="connsiteY227" fmla="*/ 1257586 h 1458087"/>
              <a:gd name="connsiteX228" fmla="*/ 1951577 w 3308032"/>
              <a:gd name="connsiteY228" fmla="*/ 1285399 h 1458087"/>
              <a:gd name="connsiteX229" fmla="*/ 1926622 w 3308032"/>
              <a:gd name="connsiteY229" fmla="*/ 1357598 h 1458087"/>
              <a:gd name="connsiteX230" fmla="*/ 1862233 w 3308032"/>
              <a:gd name="connsiteY230" fmla="*/ 1386269 h 1458087"/>
              <a:gd name="connsiteX231" fmla="*/ 1805273 w 3308032"/>
              <a:gd name="connsiteY231" fmla="*/ 1362266 h 1458087"/>
              <a:gd name="connsiteX232" fmla="*/ 1787081 w 3308032"/>
              <a:gd name="connsiteY232" fmla="*/ 1290638 h 1458087"/>
              <a:gd name="connsiteX233" fmla="*/ 1787081 w 3308032"/>
              <a:gd name="connsiteY233" fmla="*/ 1068134 h 1458087"/>
              <a:gd name="connsiteX234" fmla="*/ 1698498 w 3308032"/>
              <a:gd name="connsiteY234" fmla="*/ 1068134 h 1458087"/>
              <a:gd name="connsiteX235" fmla="*/ 1698498 w 3308032"/>
              <a:gd name="connsiteY235" fmla="*/ 1302544 h 1458087"/>
              <a:gd name="connsiteX236" fmla="*/ 1732502 w 3308032"/>
              <a:gd name="connsiteY236" fmla="*/ 1418463 h 1458087"/>
              <a:gd name="connsiteX237" fmla="*/ 1833563 w 3308032"/>
              <a:gd name="connsiteY237" fmla="*/ 1458087 h 1458087"/>
              <a:gd name="connsiteX238" fmla="*/ 1899571 w 3308032"/>
              <a:gd name="connsiteY238" fmla="*/ 1441514 h 1458087"/>
              <a:gd name="connsiteX239" fmla="*/ 1949577 w 3308032"/>
              <a:gd name="connsiteY239" fmla="*/ 1397413 h 1458087"/>
              <a:gd name="connsiteX240" fmla="*/ 1951482 w 3308032"/>
              <a:gd name="connsiteY240" fmla="*/ 1397413 h 1458087"/>
              <a:gd name="connsiteX241" fmla="*/ 1951482 w 3308032"/>
              <a:gd name="connsiteY241" fmla="*/ 1449134 h 1458087"/>
              <a:gd name="connsiteX242" fmla="*/ 2040446 w 3308032"/>
              <a:gd name="connsiteY242" fmla="*/ 1449134 h 1458087"/>
              <a:gd name="connsiteX243" fmla="*/ 2040446 w 3308032"/>
              <a:gd name="connsiteY243" fmla="*/ 1068134 h 1458087"/>
              <a:gd name="connsiteX244" fmla="*/ 1951482 w 3308032"/>
              <a:gd name="connsiteY244" fmla="*/ 1068134 h 1458087"/>
              <a:gd name="connsiteX245" fmla="*/ 1951482 w 3308032"/>
              <a:gd name="connsiteY245" fmla="*/ 1285399 h 1458087"/>
              <a:gd name="connsiteX246" fmla="*/ 2326767 w 3308032"/>
              <a:gd name="connsiteY246" fmla="*/ 1061466 h 1458087"/>
              <a:gd name="connsiteX247" fmla="*/ 2266474 w 3308032"/>
              <a:gd name="connsiteY247" fmla="*/ 1080992 h 1458087"/>
              <a:gd name="connsiteX248" fmla="*/ 2227040 w 3308032"/>
              <a:gd name="connsiteY248" fmla="*/ 1136999 h 1458087"/>
              <a:gd name="connsiteX249" fmla="*/ 2225516 w 3308032"/>
              <a:gd name="connsiteY249" fmla="*/ 1136999 h 1458087"/>
              <a:gd name="connsiteX250" fmla="*/ 2225516 w 3308032"/>
              <a:gd name="connsiteY250" fmla="*/ 1068134 h 1458087"/>
              <a:gd name="connsiteX251" fmla="*/ 2136553 w 3308032"/>
              <a:gd name="connsiteY251" fmla="*/ 1068134 h 1458087"/>
              <a:gd name="connsiteX252" fmla="*/ 2136553 w 3308032"/>
              <a:gd name="connsiteY252" fmla="*/ 1449134 h 1458087"/>
              <a:gd name="connsiteX253" fmla="*/ 2225516 w 3308032"/>
              <a:gd name="connsiteY253" fmla="*/ 1449134 h 1458087"/>
              <a:gd name="connsiteX254" fmla="*/ 2225516 w 3308032"/>
              <a:gd name="connsiteY254" fmla="*/ 1260824 h 1458087"/>
              <a:gd name="connsiteX255" fmla="*/ 2249138 w 3308032"/>
              <a:gd name="connsiteY255" fmla="*/ 1172623 h 1458087"/>
              <a:gd name="connsiteX256" fmla="*/ 2311051 w 3308032"/>
              <a:gd name="connsiteY256" fmla="*/ 1139095 h 1458087"/>
              <a:gd name="connsiteX257" fmla="*/ 2334292 w 3308032"/>
              <a:gd name="connsiteY257" fmla="*/ 1141476 h 1458087"/>
              <a:gd name="connsiteX258" fmla="*/ 2356104 w 3308032"/>
              <a:gd name="connsiteY258" fmla="*/ 1147953 h 1458087"/>
              <a:gd name="connsiteX259" fmla="*/ 2379917 w 3308032"/>
              <a:gd name="connsiteY259" fmla="*/ 1072039 h 1458087"/>
              <a:gd name="connsiteX260" fmla="*/ 2353532 w 3308032"/>
              <a:gd name="connsiteY260" fmla="*/ 1063466 h 1458087"/>
              <a:gd name="connsiteX261" fmla="*/ 2326767 w 3308032"/>
              <a:gd name="connsiteY261" fmla="*/ 1061276 h 1458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Lst>
            <a:rect l="l" t="t" r="r" b="b"/>
            <a:pathLst>
              <a:path w="3308032" h="1458087">
                <a:moveTo>
                  <a:pt x="542449" y="193453"/>
                </a:moveTo>
                <a:cubicBezTo>
                  <a:pt x="542830" y="180404"/>
                  <a:pt x="543116" y="165640"/>
                  <a:pt x="543401" y="148971"/>
                </a:cubicBezTo>
                <a:lnTo>
                  <a:pt x="541211" y="148971"/>
                </a:lnTo>
                <a:cubicBezTo>
                  <a:pt x="539020" y="156400"/>
                  <a:pt x="536829" y="162877"/>
                  <a:pt x="534924" y="168497"/>
                </a:cubicBezTo>
                <a:cubicBezTo>
                  <a:pt x="532924" y="174117"/>
                  <a:pt x="530733" y="180023"/>
                  <a:pt x="528257" y="186214"/>
                </a:cubicBezTo>
                <a:lnTo>
                  <a:pt x="374618" y="572834"/>
                </a:lnTo>
                <a:lnTo>
                  <a:pt x="310229" y="572834"/>
                </a:lnTo>
                <a:lnTo>
                  <a:pt x="155448" y="189643"/>
                </a:lnTo>
                <a:cubicBezTo>
                  <a:pt x="153448" y="183928"/>
                  <a:pt x="151447" y="178213"/>
                  <a:pt x="149352" y="172307"/>
                </a:cubicBezTo>
                <a:cubicBezTo>
                  <a:pt x="147257" y="166497"/>
                  <a:pt x="144589" y="158687"/>
                  <a:pt x="141351" y="149066"/>
                </a:cubicBezTo>
                <a:lnTo>
                  <a:pt x="139160" y="149066"/>
                </a:lnTo>
                <a:cubicBezTo>
                  <a:pt x="139637" y="164497"/>
                  <a:pt x="140018" y="180023"/>
                  <a:pt x="140303" y="195739"/>
                </a:cubicBezTo>
                <a:cubicBezTo>
                  <a:pt x="140589" y="211455"/>
                  <a:pt x="140684" y="228410"/>
                  <a:pt x="140684" y="246507"/>
                </a:cubicBezTo>
                <a:lnTo>
                  <a:pt x="140684" y="572834"/>
                </a:lnTo>
                <a:lnTo>
                  <a:pt x="55817" y="572834"/>
                </a:lnTo>
                <a:lnTo>
                  <a:pt x="55817" y="39243"/>
                </a:lnTo>
                <a:lnTo>
                  <a:pt x="185642" y="39243"/>
                </a:lnTo>
                <a:lnTo>
                  <a:pt x="322231" y="383381"/>
                </a:lnTo>
                <a:cubicBezTo>
                  <a:pt x="327470" y="396050"/>
                  <a:pt x="331565" y="406813"/>
                  <a:pt x="334709" y="415576"/>
                </a:cubicBezTo>
                <a:cubicBezTo>
                  <a:pt x="337852" y="424339"/>
                  <a:pt x="340805" y="434150"/>
                  <a:pt x="343853" y="444817"/>
                </a:cubicBezTo>
                <a:lnTo>
                  <a:pt x="346043" y="444817"/>
                </a:lnTo>
                <a:cubicBezTo>
                  <a:pt x="350520" y="432911"/>
                  <a:pt x="354520" y="422148"/>
                  <a:pt x="358140" y="412433"/>
                </a:cubicBezTo>
                <a:cubicBezTo>
                  <a:pt x="361760" y="402717"/>
                  <a:pt x="365474" y="392716"/>
                  <a:pt x="369475" y="382334"/>
                </a:cubicBezTo>
                <a:lnTo>
                  <a:pt x="507873" y="39243"/>
                </a:lnTo>
                <a:lnTo>
                  <a:pt x="632555" y="39243"/>
                </a:lnTo>
                <a:lnTo>
                  <a:pt x="632555" y="572834"/>
                </a:lnTo>
                <a:lnTo>
                  <a:pt x="542163" y="572834"/>
                </a:lnTo>
                <a:lnTo>
                  <a:pt x="542163" y="234220"/>
                </a:lnTo>
                <a:cubicBezTo>
                  <a:pt x="542163" y="220123"/>
                  <a:pt x="542354" y="206502"/>
                  <a:pt x="542735" y="193453"/>
                </a:cubicBezTo>
                <a:close/>
                <a:moveTo>
                  <a:pt x="768001" y="14383"/>
                </a:moveTo>
                <a:cubicBezTo>
                  <a:pt x="751904" y="14383"/>
                  <a:pt x="738759" y="19431"/>
                  <a:pt x="728567" y="29623"/>
                </a:cubicBezTo>
                <a:cubicBezTo>
                  <a:pt x="718376" y="39815"/>
                  <a:pt x="713327" y="52292"/>
                  <a:pt x="713327" y="67247"/>
                </a:cubicBezTo>
                <a:cubicBezTo>
                  <a:pt x="713327" y="82201"/>
                  <a:pt x="718376" y="94488"/>
                  <a:pt x="728567" y="104966"/>
                </a:cubicBezTo>
                <a:cubicBezTo>
                  <a:pt x="738759" y="115538"/>
                  <a:pt x="751904" y="120777"/>
                  <a:pt x="768001" y="120777"/>
                </a:cubicBezTo>
                <a:cubicBezTo>
                  <a:pt x="784098" y="120777"/>
                  <a:pt x="798005" y="115729"/>
                  <a:pt x="808196" y="105537"/>
                </a:cubicBezTo>
                <a:cubicBezTo>
                  <a:pt x="818388" y="95345"/>
                  <a:pt x="823436" y="82677"/>
                  <a:pt x="823436" y="67627"/>
                </a:cubicBezTo>
                <a:cubicBezTo>
                  <a:pt x="823436" y="52578"/>
                  <a:pt x="818388" y="39815"/>
                  <a:pt x="808196" y="29718"/>
                </a:cubicBezTo>
                <a:cubicBezTo>
                  <a:pt x="798005" y="19526"/>
                  <a:pt x="784669" y="14478"/>
                  <a:pt x="768001" y="14478"/>
                </a:cubicBezTo>
                <a:close/>
                <a:moveTo>
                  <a:pt x="723329" y="572834"/>
                </a:moveTo>
                <a:lnTo>
                  <a:pt x="812292" y="572834"/>
                </a:lnTo>
                <a:lnTo>
                  <a:pt x="812292" y="191834"/>
                </a:lnTo>
                <a:lnTo>
                  <a:pt x="723329" y="191834"/>
                </a:lnTo>
                <a:lnTo>
                  <a:pt x="723329" y="572834"/>
                </a:lnTo>
                <a:close/>
                <a:moveTo>
                  <a:pt x="1079278" y="581787"/>
                </a:moveTo>
                <a:cubicBezTo>
                  <a:pt x="1112234" y="581787"/>
                  <a:pt x="1142238" y="575120"/>
                  <a:pt x="1169099" y="561689"/>
                </a:cubicBezTo>
                <a:cubicBezTo>
                  <a:pt x="1195959" y="548259"/>
                  <a:pt x="1217867" y="527876"/>
                  <a:pt x="1234726" y="500253"/>
                </a:cubicBezTo>
                <a:lnTo>
                  <a:pt x="1165860" y="461582"/>
                </a:lnTo>
                <a:cubicBezTo>
                  <a:pt x="1154716" y="478250"/>
                  <a:pt x="1142048" y="490061"/>
                  <a:pt x="1127951" y="497110"/>
                </a:cubicBezTo>
                <a:cubicBezTo>
                  <a:pt x="1113854" y="504158"/>
                  <a:pt x="1098328" y="507683"/>
                  <a:pt x="1081469" y="507683"/>
                </a:cubicBezTo>
                <a:cubicBezTo>
                  <a:pt x="1049179" y="507683"/>
                  <a:pt x="1023461" y="496919"/>
                  <a:pt x="1004126" y="475298"/>
                </a:cubicBezTo>
                <a:cubicBezTo>
                  <a:pt x="984790" y="453676"/>
                  <a:pt x="975074" y="423005"/>
                  <a:pt x="975074" y="383000"/>
                </a:cubicBezTo>
                <a:cubicBezTo>
                  <a:pt x="975074" y="342995"/>
                  <a:pt x="984885" y="311087"/>
                  <a:pt x="1004506" y="288512"/>
                </a:cubicBezTo>
                <a:cubicBezTo>
                  <a:pt x="1024128" y="265938"/>
                  <a:pt x="1048988" y="254699"/>
                  <a:pt x="1079278" y="254699"/>
                </a:cubicBezTo>
                <a:cubicBezTo>
                  <a:pt x="1096613" y="254699"/>
                  <a:pt x="1112044" y="258318"/>
                  <a:pt x="1125379" y="265462"/>
                </a:cubicBezTo>
                <a:cubicBezTo>
                  <a:pt x="1138809" y="272701"/>
                  <a:pt x="1151192" y="284798"/>
                  <a:pt x="1162622" y="301943"/>
                </a:cubicBezTo>
                <a:lnTo>
                  <a:pt x="1232535" y="267367"/>
                </a:lnTo>
                <a:cubicBezTo>
                  <a:pt x="1219105" y="239554"/>
                  <a:pt x="1199102" y="218599"/>
                  <a:pt x="1172432" y="204311"/>
                </a:cubicBezTo>
                <a:cubicBezTo>
                  <a:pt x="1145762" y="190024"/>
                  <a:pt x="1115663" y="182880"/>
                  <a:pt x="1082231" y="182880"/>
                </a:cubicBezTo>
                <a:cubicBezTo>
                  <a:pt x="1023652" y="182880"/>
                  <a:pt x="976027" y="201263"/>
                  <a:pt x="939356" y="238125"/>
                </a:cubicBezTo>
                <a:cubicBezTo>
                  <a:pt x="902589" y="274987"/>
                  <a:pt x="884301" y="325279"/>
                  <a:pt x="884301" y="389001"/>
                </a:cubicBezTo>
                <a:cubicBezTo>
                  <a:pt x="884301" y="447008"/>
                  <a:pt x="901541" y="493681"/>
                  <a:pt x="936022" y="528923"/>
                </a:cubicBezTo>
                <a:cubicBezTo>
                  <a:pt x="970502" y="564166"/>
                  <a:pt x="1018223" y="581787"/>
                  <a:pt x="1079278" y="581787"/>
                </a:cubicBezTo>
                <a:close/>
                <a:moveTo>
                  <a:pt x="1393031" y="384524"/>
                </a:moveTo>
                <a:cubicBezTo>
                  <a:pt x="1393031" y="348044"/>
                  <a:pt x="1400937" y="318707"/>
                  <a:pt x="1416653" y="296323"/>
                </a:cubicBezTo>
                <a:cubicBezTo>
                  <a:pt x="1432370" y="274034"/>
                  <a:pt x="1453039" y="262795"/>
                  <a:pt x="1478566" y="262795"/>
                </a:cubicBezTo>
                <a:cubicBezTo>
                  <a:pt x="1486757" y="262795"/>
                  <a:pt x="1494473" y="263557"/>
                  <a:pt x="1501807" y="265176"/>
                </a:cubicBezTo>
                <a:cubicBezTo>
                  <a:pt x="1509141" y="266795"/>
                  <a:pt x="1516380" y="268986"/>
                  <a:pt x="1523619" y="271653"/>
                </a:cubicBezTo>
                <a:lnTo>
                  <a:pt x="1547432" y="195739"/>
                </a:lnTo>
                <a:cubicBezTo>
                  <a:pt x="1538002" y="191548"/>
                  <a:pt x="1529239" y="188690"/>
                  <a:pt x="1521047" y="187166"/>
                </a:cubicBezTo>
                <a:cubicBezTo>
                  <a:pt x="1512856" y="185642"/>
                  <a:pt x="1503902" y="184975"/>
                  <a:pt x="1494282" y="184975"/>
                </a:cubicBezTo>
                <a:cubicBezTo>
                  <a:pt x="1471422" y="184975"/>
                  <a:pt x="1451324" y="191452"/>
                  <a:pt x="1433989" y="204502"/>
                </a:cubicBezTo>
                <a:cubicBezTo>
                  <a:pt x="1416653" y="217551"/>
                  <a:pt x="1403509" y="236220"/>
                  <a:pt x="1394555" y="260509"/>
                </a:cubicBezTo>
                <a:lnTo>
                  <a:pt x="1393031" y="260509"/>
                </a:lnTo>
                <a:lnTo>
                  <a:pt x="1393031" y="191643"/>
                </a:lnTo>
                <a:lnTo>
                  <a:pt x="1304068" y="191643"/>
                </a:lnTo>
                <a:lnTo>
                  <a:pt x="1304068" y="572643"/>
                </a:lnTo>
                <a:lnTo>
                  <a:pt x="1393031" y="572643"/>
                </a:lnTo>
                <a:lnTo>
                  <a:pt x="1393031" y="384334"/>
                </a:lnTo>
                <a:close/>
                <a:moveTo>
                  <a:pt x="1621917" y="528542"/>
                </a:moveTo>
                <a:cubicBezTo>
                  <a:pt x="1586294" y="493109"/>
                  <a:pt x="1568482" y="445294"/>
                  <a:pt x="1568482" y="385286"/>
                </a:cubicBezTo>
                <a:cubicBezTo>
                  <a:pt x="1568768" y="324517"/>
                  <a:pt x="1587532" y="275558"/>
                  <a:pt x="1625060" y="238506"/>
                </a:cubicBezTo>
                <a:cubicBezTo>
                  <a:pt x="1662494" y="201454"/>
                  <a:pt x="1711262" y="182880"/>
                  <a:pt x="1771269" y="182880"/>
                </a:cubicBezTo>
                <a:cubicBezTo>
                  <a:pt x="1831277" y="182880"/>
                  <a:pt x="1879473" y="201073"/>
                  <a:pt x="1914335" y="237554"/>
                </a:cubicBezTo>
                <a:cubicBezTo>
                  <a:pt x="1949196" y="274034"/>
                  <a:pt x="1966627" y="321183"/>
                  <a:pt x="1966627" y="378905"/>
                </a:cubicBezTo>
                <a:cubicBezTo>
                  <a:pt x="1966627" y="436626"/>
                  <a:pt x="1948244" y="486537"/>
                  <a:pt x="1911572" y="524542"/>
                </a:cubicBezTo>
                <a:cubicBezTo>
                  <a:pt x="1874901" y="562642"/>
                  <a:pt x="1826324" y="581692"/>
                  <a:pt x="1766126" y="581692"/>
                </a:cubicBezTo>
                <a:cubicBezTo>
                  <a:pt x="1705928" y="581692"/>
                  <a:pt x="1657540" y="563975"/>
                  <a:pt x="1621917" y="528447"/>
                </a:cubicBezTo>
                <a:close/>
                <a:moveTo>
                  <a:pt x="1659350" y="383477"/>
                </a:moveTo>
                <a:cubicBezTo>
                  <a:pt x="1659350" y="422720"/>
                  <a:pt x="1669256" y="453580"/>
                  <a:pt x="1688973" y="476155"/>
                </a:cubicBezTo>
                <a:cubicBezTo>
                  <a:pt x="1708690" y="498729"/>
                  <a:pt x="1735550" y="509969"/>
                  <a:pt x="1769555" y="509969"/>
                </a:cubicBezTo>
                <a:cubicBezTo>
                  <a:pt x="1803559" y="509969"/>
                  <a:pt x="1829372" y="498348"/>
                  <a:pt x="1847850" y="475012"/>
                </a:cubicBezTo>
                <a:cubicBezTo>
                  <a:pt x="1866329" y="451675"/>
                  <a:pt x="1875568" y="420434"/>
                  <a:pt x="1875568" y="381286"/>
                </a:cubicBezTo>
                <a:cubicBezTo>
                  <a:pt x="1875568" y="342138"/>
                  <a:pt x="1866233" y="312801"/>
                  <a:pt x="1847660" y="289750"/>
                </a:cubicBezTo>
                <a:cubicBezTo>
                  <a:pt x="1829086" y="266700"/>
                  <a:pt x="1802892" y="255175"/>
                  <a:pt x="1769174" y="255175"/>
                </a:cubicBezTo>
                <a:cubicBezTo>
                  <a:pt x="1735455" y="255175"/>
                  <a:pt x="1709357" y="267081"/>
                  <a:pt x="1689354" y="290894"/>
                </a:cubicBezTo>
                <a:cubicBezTo>
                  <a:pt x="1669352" y="314706"/>
                  <a:pt x="1659446" y="345567"/>
                  <a:pt x="1659446" y="383572"/>
                </a:cubicBezTo>
                <a:close/>
                <a:moveTo>
                  <a:pt x="2267426" y="547878"/>
                </a:moveTo>
                <a:cubicBezTo>
                  <a:pt x="2294477" y="525304"/>
                  <a:pt x="2308003" y="495681"/>
                  <a:pt x="2308003" y="458915"/>
                </a:cubicBezTo>
                <a:cubicBezTo>
                  <a:pt x="2308003" y="426149"/>
                  <a:pt x="2297621" y="399859"/>
                  <a:pt x="2276761" y="380048"/>
                </a:cubicBezTo>
                <a:cubicBezTo>
                  <a:pt x="2255901" y="360236"/>
                  <a:pt x="2224373" y="346710"/>
                  <a:pt x="2182273" y="339471"/>
                </a:cubicBezTo>
                <a:cubicBezTo>
                  <a:pt x="2155222" y="334232"/>
                  <a:pt x="2136839" y="328232"/>
                  <a:pt x="2127028" y="321278"/>
                </a:cubicBezTo>
                <a:cubicBezTo>
                  <a:pt x="2117217" y="314325"/>
                  <a:pt x="2112359" y="304705"/>
                  <a:pt x="2112359" y="292227"/>
                </a:cubicBezTo>
                <a:cubicBezTo>
                  <a:pt x="2112359" y="279749"/>
                  <a:pt x="2117027" y="269272"/>
                  <a:pt x="2126456" y="261366"/>
                </a:cubicBezTo>
                <a:cubicBezTo>
                  <a:pt x="2135886" y="253460"/>
                  <a:pt x="2149602" y="249460"/>
                  <a:pt x="2167795" y="249460"/>
                </a:cubicBezTo>
                <a:cubicBezTo>
                  <a:pt x="2184654" y="249460"/>
                  <a:pt x="2199227" y="252413"/>
                  <a:pt x="2211515" y="258413"/>
                </a:cubicBezTo>
                <a:cubicBezTo>
                  <a:pt x="2223802" y="264414"/>
                  <a:pt x="2235613" y="273272"/>
                  <a:pt x="2247043" y="285179"/>
                </a:cubicBezTo>
                <a:lnTo>
                  <a:pt x="2298764" y="238316"/>
                </a:lnTo>
                <a:cubicBezTo>
                  <a:pt x="2284381" y="219742"/>
                  <a:pt x="2265902" y="205835"/>
                  <a:pt x="2243328" y="196596"/>
                </a:cubicBezTo>
                <a:cubicBezTo>
                  <a:pt x="2220754" y="187452"/>
                  <a:pt x="2196465" y="182785"/>
                  <a:pt x="2170367" y="182785"/>
                </a:cubicBezTo>
                <a:cubicBezTo>
                  <a:pt x="2129695" y="182785"/>
                  <a:pt x="2095976" y="193358"/>
                  <a:pt x="2069211" y="214598"/>
                </a:cubicBezTo>
                <a:cubicBezTo>
                  <a:pt x="2042446" y="235839"/>
                  <a:pt x="2029015" y="264986"/>
                  <a:pt x="2029015" y="302228"/>
                </a:cubicBezTo>
                <a:cubicBezTo>
                  <a:pt x="2029015" y="331280"/>
                  <a:pt x="2038922" y="355664"/>
                  <a:pt x="2058638" y="375380"/>
                </a:cubicBezTo>
                <a:cubicBezTo>
                  <a:pt x="2078355" y="395097"/>
                  <a:pt x="2113121" y="409289"/>
                  <a:pt x="2163032" y="417957"/>
                </a:cubicBezTo>
                <a:cubicBezTo>
                  <a:pt x="2183321" y="421672"/>
                  <a:pt x="2198656" y="427673"/>
                  <a:pt x="2208943" y="435959"/>
                </a:cubicBezTo>
                <a:cubicBezTo>
                  <a:pt x="2219230" y="444246"/>
                  <a:pt x="2224373" y="454628"/>
                  <a:pt x="2224373" y="467011"/>
                </a:cubicBezTo>
                <a:cubicBezTo>
                  <a:pt x="2224373" y="482155"/>
                  <a:pt x="2218944" y="493871"/>
                  <a:pt x="2207990" y="502158"/>
                </a:cubicBezTo>
                <a:cubicBezTo>
                  <a:pt x="2197037" y="510445"/>
                  <a:pt x="2181797" y="514636"/>
                  <a:pt x="2162271" y="514636"/>
                </a:cubicBezTo>
                <a:cubicBezTo>
                  <a:pt x="2144935" y="514636"/>
                  <a:pt x="2128361" y="510730"/>
                  <a:pt x="2112645" y="502920"/>
                </a:cubicBezTo>
                <a:cubicBezTo>
                  <a:pt x="2096929" y="495109"/>
                  <a:pt x="2082070" y="482060"/>
                  <a:pt x="2068163" y="463677"/>
                </a:cubicBezTo>
                <a:lnTo>
                  <a:pt x="2014633" y="511683"/>
                </a:lnTo>
                <a:cubicBezTo>
                  <a:pt x="2028730" y="534543"/>
                  <a:pt x="2048828" y="551879"/>
                  <a:pt x="2074926" y="563785"/>
                </a:cubicBezTo>
                <a:cubicBezTo>
                  <a:pt x="2101025" y="575691"/>
                  <a:pt x="2129885" y="581692"/>
                  <a:pt x="2161604" y="581692"/>
                </a:cubicBezTo>
                <a:cubicBezTo>
                  <a:pt x="2205228" y="581692"/>
                  <a:pt x="2240566" y="570452"/>
                  <a:pt x="2267617" y="547878"/>
                </a:cubicBezTo>
                <a:close/>
                <a:moveTo>
                  <a:pt x="2717292" y="237554"/>
                </a:moveTo>
                <a:cubicBezTo>
                  <a:pt x="2752154" y="274034"/>
                  <a:pt x="2769584" y="321183"/>
                  <a:pt x="2769584" y="378905"/>
                </a:cubicBezTo>
                <a:cubicBezTo>
                  <a:pt x="2769584" y="436626"/>
                  <a:pt x="2751201" y="486537"/>
                  <a:pt x="2714530" y="524542"/>
                </a:cubicBezTo>
                <a:cubicBezTo>
                  <a:pt x="2677859" y="562642"/>
                  <a:pt x="2629281" y="581692"/>
                  <a:pt x="2569083" y="581692"/>
                </a:cubicBezTo>
                <a:cubicBezTo>
                  <a:pt x="2508885" y="581692"/>
                  <a:pt x="2460498" y="563975"/>
                  <a:pt x="2424875" y="528447"/>
                </a:cubicBezTo>
                <a:cubicBezTo>
                  <a:pt x="2389251" y="493014"/>
                  <a:pt x="2371439" y="445199"/>
                  <a:pt x="2371439" y="385191"/>
                </a:cubicBezTo>
                <a:cubicBezTo>
                  <a:pt x="2371725" y="324422"/>
                  <a:pt x="2390489" y="275463"/>
                  <a:pt x="2428018" y="238411"/>
                </a:cubicBezTo>
                <a:cubicBezTo>
                  <a:pt x="2465451" y="201359"/>
                  <a:pt x="2514219" y="182785"/>
                  <a:pt x="2574227" y="182785"/>
                </a:cubicBezTo>
                <a:cubicBezTo>
                  <a:pt x="2634234" y="182785"/>
                  <a:pt x="2682431" y="200977"/>
                  <a:pt x="2717292" y="237458"/>
                </a:cubicBezTo>
                <a:close/>
                <a:moveTo>
                  <a:pt x="2678430" y="381191"/>
                </a:moveTo>
                <a:cubicBezTo>
                  <a:pt x="2678430" y="343281"/>
                  <a:pt x="2669096" y="312706"/>
                  <a:pt x="2650522" y="289655"/>
                </a:cubicBezTo>
                <a:cubicBezTo>
                  <a:pt x="2631948" y="266605"/>
                  <a:pt x="2605754" y="255079"/>
                  <a:pt x="2572036" y="255079"/>
                </a:cubicBezTo>
                <a:cubicBezTo>
                  <a:pt x="2538317" y="255079"/>
                  <a:pt x="2512219" y="266986"/>
                  <a:pt x="2492216" y="290798"/>
                </a:cubicBezTo>
                <a:cubicBezTo>
                  <a:pt x="2472214" y="314611"/>
                  <a:pt x="2462308" y="345472"/>
                  <a:pt x="2462308" y="383477"/>
                </a:cubicBezTo>
                <a:cubicBezTo>
                  <a:pt x="2462308" y="421481"/>
                  <a:pt x="2472214" y="453580"/>
                  <a:pt x="2491931" y="476155"/>
                </a:cubicBezTo>
                <a:cubicBezTo>
                  <a:pt x="2511647" y="498729"/>
                  <a:pt x="2538508" y="509969"/>
                  <a:pt x="2572512" y="509969"/>
                </a:cubicBezTo>
                <a:cubicBezTo>
                  <a:pt x="2606516" y="509969"/>
                  <a:pt x="2632329" y="498348"/>
                  <a:pt x="2650808" y="475012"/>
                </a:cubicBezTo>
                <a:cubicBezTo>
                  <a:pt x="2669286" y="451675"/>
                  <a:pt x="2678525" y="420434"/>
                  <a:pt x="2678525" y="381286"/>
                </a:cubicBezTo>
                <a:close/>
                <a:moveTo>
                  <a:pt x="3280410" y="494729"/>
                </a:moveTo>
                <a:cubicBezTo>
                  <a:pt x="3272028" y="500634"/>
                  <a:pt x="3264313" y="504920"/>
                  <a:pt x="3257360" y="507397"/>
                </a:cubicBezTo>
                <a:cubicBezTo>
                  <a:pt x="3250406" y="509873"/>
                  <a:pt x="3243453" y="511112"/>
                  <a:pt x="3236500" y="511112"/>
                </a:cubicBezTo>
                <a:cubicBezTo>
                  <a:pt x="3223070" y="511112"/>
                  <a:pt x="3212687" y="506730"/>
                  <a:pt x="3205258" y="497872"/>
                </a:cubicBezTo>
                <a:cubicBezTo>
                  <a:pt x="3197829" y="489109"/>
                  <a:pt x="3194114" y="475393"/>
                  <a:pt x="3194114" y="456724"/>
                </a:cubicBezTo>
                <a:lnTo>
                  <a:pt x="3194114" y="260985"/>
                </a:lnTo>
                <a:lnTo>
                  <a:pt x="3291269" y="260985"/>
                </a:lnTo>
                <a:lnTo>
                  <a:pt x="3291269" y="191738"/>
                </a:lnTo>
                <a:lnTo>
                  <a:pt x="3194114" y="191738"/>
                </a:lnTo>
                <a:lnTo>
                  <a:pt x="3194114" y="82677"/>
                </a:lnTo>
                <a:lnTo>
                  <a:pt x="3105150" y="98298"/>
                </a:lnTo>
                <a:lnTo>
                  <a:pt x="3105150" y="191643"/>
                </a:lnTo>
                <a:lnTo>
                  <a:pt x="2957227" y="191643"/>
                </a:lnTo>
                <a:lnTo>
                  <a:pt x="2957227" y="130969"/>
                </a:lnTo>
                <a:cubicBezTo>
                  <a:pt x="2957227" y="111157"/>
                  <a:pt x="2961513" y="96202"/>
                  <a:pt x="2970086" y="86297"/>
                </a:cubicBezTo>
                <a:cubicBezTo>
                  <a:pt x="2978658" y="76391"/>
                  <a:pt x="2990850" y="71438"/>
                  <a:pt x="3006757" y="71438"/>
                </a:cubicBezTo>
                <a:cubicBezTo>
                  <a:pt x="3014948" y="71438"/>
                  <a:pt x="3022473" y="72581"/>
                  <a:pt x="3029236" y="74962"/>
                </a:cubicBezTo>
                <a:cubicBezTo>
                  <a:pt x="3036094" y="77343"/>
                  <a:pt x="3042666" y="80581"/>
                  <a:pt x="3049143" y="84868"/>
                </a:cubicBezTo>
                <a:lnTo>
                  <a:pt x="3085624" y="20479"/>
                </a:lnTo>
                <a:cubicBezTo>
                  <a:pt x="3072479" y="13525"/>
                  <a:pt x="3059049" y="8382"/>
                  <a:pt x="3045429" y="5048"/>
                </a:cubicBezTo>
                <a:cubicBezTo>
                  <a:pt x="3031808" y="1715"/>
                  <a:pt x="3017615" y="0"/>
                  <a:pt x="3003042" y="0"/>
                </a:cubicBezTo>
                <a:cubicBezTo>
                  <a:pt x="2960370" y="0"/>
                  <a:pt x="2927318" y="11621"/>
                  <a:pt x="2903887" y="34957"/>
                </a:cubicBezTo>
                <a:cubicBezTo>
                  <a:pt x="2880455" y="58293"/>
                  <a:pt x="2868740" y="90011"/>
                  <a:pt x="2868740" y="130207"/>
                </a:cubicBezTo>
                <a:lnTo>
                  <a:pt x="2868740" y="191643"/>
                </a:lnTo>
                <a:lnTo>
                  <a:pt x="2803970" y="191643"/>
                </a:lnTo>
                <a:lnTo>
                  <a:pt x="2803970" y="260890"/>
                </a:lnTo>
                <a:lnTo>
                  <a:pt x="2868740" y="260890"/>
                </a:lnTo>
                <a:lnTo>
                  <a:pt x="2868740" y="572643"/>
                </a:lnTo>
                <a:lnTo>
                  <a:pt x="2957322" y="572643"/>
                </a:lnTo>
                <a:lnTo>
                  <a:pt x="2957322" y="260890"/>
                </a:lnTo>
                <a:lnTo>
                  <a:pt x="3105246" y="260890"/>
                </a:lnTo>
                <a:lnTo>
                  <a:pt x="3105246" y="469297"/>
                </a:lnTo>
                <a:cubicBezTo>
                  <a:pt x="3105246" y="505968"/>
                  <a:pt x="3114675" y="533876"/>
                  <a:pt x="3133535" y="553022"/>
                </a:cubicBezTo>
                <a:cubicBezTo>
                  <a:pt x="3152394" y="572167"/>
                  <a:pt x="3180588" y="581692"/>
                  <a:pt x="3218021" y="581692"/>
                </a:cubicBezTo>
                <a:cubicBezTo>
                  <a:pt x="3236405" y="581692"/>
                  <a:pt x="3253454" y="579311"/>
                  <a:pt x="3269171" y="574453"/>
                </a:cubicBezTo>
                <a:cubicBezTo>
                  <a:pt x="3284887" y="569595"/>
                  <a:pt x="3297841" y="563118"/>
                  <a:pt x="3308033" y="554926"/>
                </a:cubicBezTo>
                <a:lnTo>
                  <a:pt x="3280505" y="494633"/>
                </a:lnTo>
                <a:close/>
                <a:moveTo>
                  <a:pt x="301181" y="915543"/>
                </a:moveTo>
                <a:lnTo>
                  <a:pt x="497300" y="1449134"/>
                </a:lnTo>
                <a:lnTo>
                  <a:pt x="399860" y="1449134"/>
                </a:lnTo>
                <a:lnTo>
                  <a:pt x="354139" y="1324166"/>
                </a:lnTo>
                <a:lnTo>
                  <a:pt x="140970" y="1324166"/>
                </a:lnTo>
                <a:lnTo>
                  <a:pt x="97441" y="1449134"/>
                </a:lnTo>
                <a:lnTo>
                  <a:pt x="0" y="1449134"/>
                </a:lnTo>
                <a:lnTo>
                  <a:pt x="197930" y="915543"/>
                </a:lnTo>
                <a:lnTo>
                  <a:pt x="301371" y="915543"/>
                </a:lnTo>
                <a:close/>
                <a:moveTo>
                  <a:pt x="329851" y="1247108"/>
                </a:moveTo>
                <a:lnTo>
                  <a:pt x="257651" y="1037654"/>
                </a:lnTo>
                <a:cubicBezTo>
                  <a:pt x="255937" y="1032224"/>
                  <a:pt x="254318" y="1027271"/>
                  <a:pt x="252984" y="1022795"/>
                </a:cubicBezTo>
                <a:cubicBezTo>
                  <a:pt x="251651" y="1018318"/>
                  <a:pt x="250031" y="1012888"/>
                  <a:pt x="248317" y="1006412"/>
                </a:cubicBezTo>
                <a:lnTo>
                  <a:pt x="246126" y="1006412"/>
                </a:lnTo>
                <a:cubicBezTo>
                  <a:pt x="244412" y="1012317"/>
                  <a:pt x="242792" y="1017651"/>
                  <a:pt x="241459" y="1022223"/>
                </a:cubicBezTo>
                <a:cubicBezTo>
                  <a:pt x="240125" y="1026795"/>
                  <a:pt x="238411" y="1031938"/>
                  <a:pt x="236411" y="1037654"/>
                </a:cubicBezTo>
                <a:lnTo>
                  <a:pt x="164973" y="1247108"/>
                </a:lnTo>
                <a:lnTo>
                  <a:pt x="329756" y="1247108"/>
                </a:lnTo>
                <a:close/>
                <a:moveTo>
                  <a:pt x="557403" y="1449134"/>
                </a:moveTo>
                <a:lnTo>
                  <a:pt x="648557" y="1449134"/>
                </a:lnTo>
                <a:lnTo>
                  <a:pt x="648557" y="915543"/>
                </a:lnTo>
                <a:lnTo>
                  <a:pt x="557403" y="915543"/>
                </a:lnTo>
                <a:lnTo>
                  <a:pt x="557403" y="1449134"/>
                </a:lnTo>
                <a:close/>
                <a:moveTo>
                  <a:pt x="1271778" y="915543"/>
                </a:moveTo>
                <a:lnTo>
                  <a:pt x="883730" y="915543"/>
                </a:lnTo>
                <a:lnTo>
                  <a:pt x="883730" y="992600"/>
                </a:lnTo>
                <a:lnTo>
                  <a:pt x="1031843" y="992600"/>
                </a:lnTo>
                <a:lnTo>
                  <a:pt x="1031843" y="1449134"/>
                </a:lnTo>
                <a:lnTo>
                  <a:pt x="1122998" y="1449134"/>
                </a:lnTo>
                <a:lnTo>
                  <a:pt x="1122998" y="992600"/>
                </a:lnTo>
                <a:lnTo>
                  <a:pt x="1271778" y="992600"/>
                </a:lnTo>
                <a:lnTo>
                  <a:pt x="1271778" y="915543"/>
                </a:lnTo>
                <a:close/>
                <a:moveTo>
                  <a:pt x="1581340" y="1113854"/>
                </a:moveTo>
                <a:cubicBezTo>
                  <a:pt x="1616202" y="1150334"/>
                  <a:pt x="1633633" y="1197483"/>
                  <a:pt x="1633633" y="1255205"/>
                </a:cubicBezTo>
                <a:cubicBezTo>
                  <a:pt x="1633633" y="1312926"/>
                  <a:pt x="1615250" y="1362837"/>
                  <a:pt x="1578578" y="1400842"/>
                </a:cubicBezTo>
                <a:cubicBezTo>
                  <a:pt x="1541812" y="1438942"/>
                  <a:pt x="1493330" y="1457992"/>
                  <a:pt x="1433132" y="1457992"/>
                </a:cubicBezTo>
                <a:cubicBezTo>
                  <a:pt x="1372934" y="1457992"/>
                  <a:pt x="1324547" y="1440275"/>
                  <a:pt x="1288923" y="1404747"/>
                </a:cubicBezTo>
                <a:cubicBezTo>
                  <a:pt x="1253300" y="1369314"/>
                  <a:pt x="1235488" y="1321499"/>
                  <a:pt x="1235488" y="1261491"/>
                </a:cubicBezTo>
                <a:cubicBezTo>
                  <a:pt x="1235774" y="1200722"/>
                  <a:pt x="1254538" y="1151763"/>
                  <a:pt x="1292066" y="1114711"/>
                </a:cubicBezTo>
                <a:cubicBezTo>
                  <a:pt x="1329500" y="1077659"/>
                  <a:pt x="1378268" y="1059085"/>
                  <a:pt x="1438275" y="1059085"/>
                </a:cubicBezTo>
                <a:cubicBezTo>
                  <a:pt x="1498283" y="1059085"/>
                  <a:pt x="1546479" y="1077278"/>
                  <a:pt x="1581340" y="1113758"/>
                </a:cubicBezTo>
                <a:close/>
                <a:moveTo>
                  <a:pt x="1542479" y="1257491"/>
                </a:moveTo>
                <a:cubicBezTo>
                  <a:pt x="1542479" y="1219581"/>
                  <a:pt x="1533144" y="1189006"/>
                  <a:pt x="1514570" y="1165955"/>
                </a:cubicBezTo>
                <a:cubicBezTo>
                  <a:pt x="1495997" y="1142905"/>
                  <a:pt x="1469803" y="1131380"/>
                  <a:pt x="1436084" y="1131380"/>
                </a:cubicBezTo>
                <a:cubicBezTo>
                  <a:pt x="1402366" y="1131380"/>
                  <a:pt x="1376267" y="1143286"/>
                  <a:pt x="1356265" y="1167098"/>
                </a:cubicBezTo>
                <a:cubicBezTo>
                  <a:pt x="1336262" y="1190911"/>
                  <a:pt x="1326356" y="1221772"/>
                  <a:pt x="1326356" y="1259777"/>
                </a:cubicBezTo>
                <a:cubicBezTo>
                  <a:pt x="1326356" y="1297781"/>
                  <a:pt x="1336262" y="1329881"/>
                  <a:pt x="1355979" y="1352455"/>
                </a:cubicBezTo>
                <a:cubicBezTo>
                  <a:pt x="1375696" y="1375029"/>
                  <a:pt x="1402556" y="1386269"/>
                  <a:pt x="1436561" y="1386269"/>
                </a:cubicBezTo>
                <a:cubicBezTo>
                  <a:pt x="1470565" y="1386269"/>
                  <a:pt x="1496378" y="1374648"/>
                  <a:pt x="1514856" y="1351312"/>
                </a:cubicBezTo>
                <a:cubicBezTo>
                  <a:pt x="1533335" y="1327976"/>
                  <a:pt x="1542574" y="1296734"/>
                  <a:pt x="1542574" y="1257586"/>
                </a:cubicBezTo>
                <a:close/>
                <a:moveTo>
                  <a:pt x="1951577" y="1285399"/>
                </a:moveTo>
                <a:cubicBezTo>
                  <a:pt x="1951577" y="1314450"/>
                  <a:pt x="1943290" y="1338453"/>
                  <a:pt x="1926622" y="1357598"/>
                </a:cubicBezTo>
                <a:cubicBezTo>
                  <a:pt x="1910048" y="1376744"/>
                  <a:pt x="1888522" y="1386269"/>
                  <a:pt x="1862233" y="1386269"/>
                </a:cubicBezTo>
                <a:cubicBezTo>
                  <a:pt x="1835944" y="1386269"/>
                  <a:pt x="1817465" y="1378268"/>
                  <a:pt x="1805273" y="1362266"/>
                </a:cubicBezTo>
                <a:cubicBezTo>
                  <a:pt x="1793081" y="1346264"/>
                  <a:pt x="1787081" y="1322356"/>
                  <a:pt x="1787081" y="1290638"/>
                </a:cubicBezTo>
                <a:lnTo>
                  <a:pt x="1787081" y="1068134"/>
                </a:lnTo>
                <a:lnTo>
                  <a:pt x="1698498" y="1068134"/>
                </a:lnTo>
                <a:lnTo>
                  <a:pt x="1698498" y="1302544"/>
                </a:lnTo>
                <a:cubicBezTo>
                  <a:pt x="1698498" y="1353407"/>
                  <a:pt x="1709833" y="1391984"/>
                  <a:pt x="1732502" y="1418463"/>
                </a:cubicBezTo>
                <a:cubicBezTo>
                  <a:pt x="1755172" y="1444943"/>
                  <a:pt x="1788890" y="1458087"/>
                  <a:pt x="1833563" y="1458087"/>
                </a:cubicBezTo>
                <a:cubicBezTo>
                  <a:pt x="1856423" y="1458087"/>
                  <a:pt x="1878425" y="1452563"/>
                  <a:pt x="1899571" y="1441514"/>
                </a:cubicBezTo>
                <a:cubicBezTo>
                  <a:pt x="1920716" y="1430465"/>
                  <a:pt x="1937480" y="1415796"/>
                  <a:pt x="1949577" y="1397413"/>
                </a:cubicBezTo>
                <a:lnTo>
                  <a:pt x="1951482" y="1397413"/>
                </a:lnTo>
                <a:lnTo>
                  <a:pt x="1951482" y="1449134"/>
                </a:lnTo>
                <a:lnTo>
                  <a:pt x="2040446" y="1449134"/>
                </a:lnTo>
                <a:lnTo>
                  <a:pt x="2040446" y="1068134"/>
                </a:lnTo>
                <a:lnTo>
                  <a:pt x="1951482" y="1068134"/>
                </a:lnTo>
                <a:lnTo>
                  <a:pt x="1951482" y="1285399"/>
                </a:lnTo>
                <a:close/>
                <a:moveTo>
                  <a:pt x="2326767" y="1061466"/>
                </a:moveTo>
                <a:cubicBezTo>
                  <a:pt x="2303907" y="1061466"/>
                  <a:pt x="2283809" y="1067943"/>
                  <a:pt x="2266474" y="1080992"/>
                </a:cubicBezTo>
                <a:cubicBezTo>
                  <a:pt x="2249138" y="1094042"/>
                  <a:pt x="2235994" y="1112711"/>
                  <a:pt x="2227040" y="1136999"/>
                </a:cubicBezTo>
                <a:lnTo>
                  <a:pt x="2225516" y="1136999"/>
                </a:lnTo>
                <a:lnTo>
                  <a:pt x="2225516" y="1068134"/>
                </a:lnTo>
                <a:lnTo>
                  <a:pt x="2136553" y="1068134"/>
                </a:lnTo>
                <a:lnTo>
                  <a:pt x="2136553" y="1449134"/>
                </a:lnTo>
                <a:lnTo>
                  <a:pt x="2225516" y="1449134"/>
                </a:lnTo>
                <a:lnTo>
                  <a:pt x="2225516" y="1260824"/>
                </a:lnTo>
                <a:cubicBezTo>
                  <a:pt x="2225516" y="1224344"/>
                  <a:pt x="2233422" y="1195007"/>
                  <a:pt x="2249138" y="1172623"/>
                </a:cubicBezTo>
                <a:cubicBezTo>
                  <a:pt x="2264855" y="1150334"/>
                  <a:pt x="2285524" y="1139095"/>
                  <a:pt x="2311051" y="1139095"/>
                </a:cubicBezTo>
                <a:cubicBezTo>
                  <a:pt x="2319242" y="1139095"/>
                  <a:pt x="2326958" y="1139857"/>
                  <a:pt x="2334292" y="1141476"/>
                </a:cubicBezTo>
                <a:cubicBezTo>
                  <a:pt x="2341626" y="1143095"/>
                  <a:pt x="2348865" y="1145286"/>
                  <a:pt x="2356104" y="1147953"/>
                </a:cubicBezTo>
                <a:lnTo>
                  <a:pt x="2379917" y="1072039"/>
                </a:lnTo>
                <a:cubicBezTo>
                  <a:pt x="2370487" y="1067848"/>
                  <a:pt x="2361724" y="1064990"/>
                  <a:pt x="2353532" y="1063466"/>
                </a:cubicBezTo>
                <a:cubicBezTo>
                  <a:pt x="2345341" y="1061942"/>
                  <a:pt x="2336387" y="1061276"/>
                  <a:pt x="2326767" y="1061276"/>
                </a:cubicBezTo>
                <a:close/>
              </a:path>
            </a:pathLst>
          </a:custGeom>
          <a:gradFill>
            <a:gsLst>
              <a:gs pos="0">
                <a:srgbClr val="4D3677"/>
              </a:gs>
              <a:gs pos="72000">
                <a:srgbClr val="8661C5"/>
              </a:gs>
            </a:gsLst>
            <a:lin ang="2700000" scaled="0"/>
          </a:gradFill>
          <a:ln w="0" cap="flat">
            <a:noFill/>
            <a:prstDash val="solid"/>
            <a:miter/>
          </a:ln>
        </p:spPr>
        <p:txBody>
          <a:bodyPr rtlCol="0" anchor="ctr"/>
          <a:lstStyle/>
          <a:p>
            <a:endParaRPr lang="en-US"/>
          </a:p>
        </p:txBody>
      </p:sp>
    </p:spTree>
    <p:extLst>
      <p:ext uri="{BB962C8B-B14F-4D97-AF65-F5344CB8AC3E}">
        <p14:creationId xmlns:p14="http://schemas.microsoft.com/office/powerpoint/2010/main" val="4201978938"/>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9668AE-5CD6-D782-C7B5-872E7248B94E}"/>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9" name="Title 1"/>
          <p:cNvSpPr>
            <a:spLocks noGrp="1"/>
          </p:cNvSpPr>
          <p:nvPr>
            <p:ph type="title" hasCustomPrompt="1"/>
          </p:nvPr>
        </p:nvSpPr>
        <p:spPr bwMode="white">
          <a:xfrm>
            <a:off x="584200" y="2425780"/>
            <a:ext cx="5577840" cy="1107996"/>
          </a:xfrm>
          <a:noFill/>
        </p:spPr>
        <p:txBody>
          <a:bodyPr lIns="0" tIns="0" rIns="0" bIns="0" anchor="b" anchorCtr="0">
            <a:spAutoFit/>
          </a:bodyPr>
          <a:lstStyle>
            <a:lvl1pPr algn="l" defTabSz="932742" rtl="0" eaLnBrk="1" latinLnBrk="0" hangingPunct="1">
              <a:lnSpc>
                <a:spcPct val="100000"/>
              </a:lnSpc>
              <a:spcBef>
                <a:spcPct val="0"/>
              </a:spcBef>
              <a:buNone/>
              <a:defRPr lang="en-US" sz="4000" b="0" kern="1200" cap="none" spc="-50" baseline="0" dirty="0">
                <a:ln w="3175">
                  <a:noFill/>
                </a:ln>
                <a:solidFill>
                  <a:srgbClr val="4D3677"/>
                </a:solidFill>
                <a:effectLst/>
                <a:latin typeface="Segoe Sans Display Semibold" pitchFamily="2" charset="0"/>
                <a:ea typeface="+mn-ea"/>
                <a:cs typeface="Segoe Sans Display Semibold" pitchFamily="2" charset="0"/>
              </a:defRPr>
            </a:lvl1pPr>
          </a:lstStyle>
          <a:p>
            <a:pPr marL="0" marR="0" lvl="0" indent="0" algn="l" defTabSz="932742" rtl="0" eaLnBrk="1" fontAlgn="auto" latinLnBrk="0" hangingPunct="1">
              <a:lnSpc>
                <a:spcPct val="90000"/>
              </a:lnSpc>
              <a:spcBef>
                <a:spcPct val="0"/>
              </a:spcBef>
              <a:spcAft>
                <a:spcPts val="0"/>
              </a:spcAft>
              <a:buClrTx/>
              <a:buSzPct val="90000"/>
              <a:buFont typeface="Wingdings" panose="05000000000000000000" pitchFamily="2" charset="2"/>
              <a:buNone/>
              <a:tabLst/>
            </a:pPr>
            <a:r>
              <a:rPr lang="en-US"/>
              <a:t>Event name or presentation title </a:t>
            </a:r>
          </a:p>
        </p:txBody>
      </p:sp>
      <p:sp>
        <p:nvSpPr>
          <p:cNvPr id="5" name="Text Placeholder 4"/>
          <p:cNvSpPr>
            <a:spLocks noGrp="1"/>
          </p:cNvSpPr>
          <p:nvPr>
            <p:ph type="body" sz="quarter" idx="12" hasCustomPrompt="1"/>
          </p:nvPr>
        </p:nvSpPr>
        <p:spPr bwMode="white">
          <a:xfrm>
            <a:off x="584200" y="3962400"/>
            <a:ext cx="5577840" cy="276999"/>
          </a:xfrm>
          <a:noFill/>
        </p:spPr>
        <p:txBody>
          <a:bodyPr wrap="square" lIns="0" tIns="0" rIns="0" bIns="0">
            <a:spAutoFit/>
          </a:bodyPr>
          <a:lstStyle>
            <a:lvl1pPr marL="0" indent="0">
              <a:spcBef>
                <a:spcPts val="0"/>
              </a:spcBef>
              <a:buNone/>
              <a:defRPr sz="1800" spc="0" baseline="0">
                <a:solidFill>
                  <a:srgbClr val="091F2C"/>
                </a:solidFill>
                <a:latin typeface="+mn-lt"/>
                <a:cs typeface="Segoe UI" panose="020B0502040204020203" pitchFamily="34" charset="0"/>
              </a:defRPr>
            </a:lvl1pPr>
          </a:lstStyle>
          <a:p>
            <a:pPr lvl="0"/>
            <a:r>
              <a:rPr lang="en-US"/>
              <a:t>Speaker name or subtitle text</a:t>
            </a:r>
          </a:p>
        </p:txBody>
      </p:sp>
      <p:pic>
        <p:nvPicPr>
          <p:cNvPr id="2" name="MS logo gray - EMF" descr="Microsoft logo, gray text version">
            <a:extLst>
              <a:ext uri="{FF2B5EF4-FFF2-40B4-BE49-F238E27FC236}">
                <a16:creationId xmlns:a16="http://schemas.microsoft.com/office/drawing/2014/main" id="{4B2684EB-34E2-E67F-1ABA-8374FB1B8850}"/>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2258437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Segoe Sans Display Semibold" pitchFamily="2" charset="0"/>
                <a:cs typeface="Segoe Sans Display Semibold" pitchFamily="2"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76999"/>
          </a:xfrm>
          <a:noFill/>
        </p:spPr>
        <p:txBody>
          <a:bodyPr wrap="square" lIns="0" tIns="0" rIns="0" bIns="0">
            <a:spAutoFit/>
          </a:bodyPr>
          <a:lstStyle>
            <a:lvl1pPr marL="0" indent="0">
              <a:spcBef>
                <a:spcPts val="0"/>
              </a:spcBef>
              <a:buNone/>
              <a:defRPr sz="18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3B0D12AE-ADCF-1091-117F-BB03F7EC506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8560529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3357849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4560514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040401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Left big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2F3B8-09D5-4269-A4BC-8B6B6FA0475F}"/>
              </a:ext>
            </a:extLst>
          </p:cNvPr>
          <p:cNvSpPr>
            <a:spLocks noGrp="1"/>
          </p:cNvSpPr>
          <p:nvPr>
            <p:ph type="title"/>
          </p:nvPr>
        </p:nvSpPr>
        <p:spPr>
          <a:xfrm>
            <a:off x="914259" y="1544139"/>
            <a:ext cx="4590644" cy="1231106"/>
          </a:xfrm>
        </p:spPr>
        <p:txBody>
          <a:bodyPr/>
          <a:lstStyle>
            <a:lvl1pPr>
              <a:defRPr sz="4000"/>
            </a:lvl1pPr>
          </a:lstStyle>
          <a:p>
            <a:r>
              <a:rPr lang="en-GB"/>
              <a:t>Click to edit Master title style</a:t>
            </a:r>
            <a:endParaRPr lang="en-US"/>
          </a:p>
        </p:txBody>
      </p:sp>
      <p:sp>
        <p:nvSpPr>
          <p:cNvPr id="7" name="Picture Placeholder 6">
            <a:extLst>
              <a:ext uri="{FF2B5EF4-FFF2-40B4-BE49-F238E27FC236}">
                <a16:creationId xmlns:a16="http://schemas.microsoft.com/office/drawing/2014/main" id="{CC91F959-89D9-400C-9B8C-79FB496739F9}"/>
              </a:ext>
            </a:extLst>
          </p:cNvPr>
          <p:cNvSpPr>
            <a:spLocks noGrp="1"/>
          </p:cNvSpPr>
          <p:nvPr>
            <p:ph type="pic" sz="quarter" idx="10"/>
          </p:nvPr>
        </p:nvSpPr>
        <p:spPr>
          <a:xfrm>
            <a:off x="6096000" y="0"/>
            <a:ext cx="6096000" cy="6858000"/>
          </a:xfrm>
        </p:spPr>
        <p:txBody>
          <a:bodyPr/>
          <a:lstStyle/>
          <a:p>
            <a:r>
              <a:rPr lang="en-GB"/>
              <a:t>Click icon to add picture</a:t>
            </a:r>
            <a:endParaRPr lang="en-US"/>
          </a:p>
        </p:txBody>
      </p:sp>
      <p:sp>
        <p:nvSpPr>
          <p:cNvPr id="9" name="Text Placeholder 8">
            <a:extLst>
              <a:ext uri="{FF2B5EF4-FFF2-40B4-BE49-F238E27FC236}">
                <a16:creationId xmlns:a16="http://schemas.microsoft.com/office/drawing/2014/main" id="{C4B271D5-6DF8-471A-952B-E5EF65535D62}"/>
              </a:ext>
            </a:extLst>
          </p:cNvPr>
          <p:cNvSpPr>
            <a:spLocks noGrp="1"/>
          </p:cNvSpPr>
          <p:nvPr>
            <p:ph type="body" sz="quarter" idx="11"/>
          </p:nvPr>
        </p:nvSpPr>
        <p:spPr>
          <a:xfrm>
            <a:off x="914400" y="4093482"/>
            <a:ext cx="3900714" cy="184666"/>
          </a:xfrm>
        </p:spPr>
        <p:txBody>
          <a:bodyPr/>
          <a:lstStyle>
            <a:lvl1pPr marL="0" indent="0">
              <a:buNone/>
              <a:defRPr sz="1200" baseline="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GB"/>
              <a:t>Click to edit Master text styles</a:t>
            </a:r>
          </a:p>
        </p:txBody>
      </p:sp>
    </p:spTree>
    <p:extLst>
      <p:ext uri="{BB962C8B-B14F-4D97-AF65-F5344CB8AC3E}">
        <p14:creationId xmlns:p14="http://schemas.microsoft.com/office/powerpoint/2010/main" val="1452140950"/>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5843374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5955559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CFADFBB8-E1C1-D5AB-8154-CBA2D9EFB6B9}"/>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8676171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01405222"/>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0467651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62977185"/>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4304320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83499624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75580543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4192712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heme" Target="../theme/theme1.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7.xml"/><Relationship Id="rId18" Type="http://schemas.openxmlformats.org/officeDocument/2006/relationships/slideLayout" Target="../slideLayouts/slideLayout52.xml"/><Relationship Id="rId26" Type="http://schemas.openxmlformats.org/officeDocument/2006/relationships/slideLayout" Target="../slideLayouts/slideLayout60.xml"/><Relationship Id="rId39" Type="http://schemas.openxmlformats.org/officeDocument/2006/relationships/slideLayout" Target="../slideLayouts/slideLayout73.xml"/><Relationship Id="rId21" Type="http://schemas.openxmlformats.org/officeDocument/2006/relationships/slideLayout" Target="../slideLayouts/slideLayout55.xml"/><Relationship Id="rId34" Type="http://schemas.openxmlformats.org/officeDocument/2006/relationships/slideLayout" Target="../slideLayouts/slideLayout68.xml"/><Relationship Id="rId42" Type="http://schemas.openxmlformats.org/officeDocument/2006/relationships/slideLayout" Target="../slideLayouts/slideLayout76.xml"/><Relationship Id="rId47" Type="http://schemas.openxmlformats.org/officeDocument/2006/relationships/slideLayout" Target="../slideLayouts/slideLayout81.xml"/><Relationship Id="rId50" Type="http://schemas.openxmlformats.org/officeDocument/2006/relationships/theme" Target="../theme/theme2.xml"/><Relationship Id="rId7" Type="http://schemas.openxmlformats.org/officeDocument/2006/relationships/slideLayout" Target="../slideLayouts/slideLayout41.xml"/><Relationship Id="rId2" Type="http://schemas.openxmlformats.org/officeDocument/2006/relationships/slideLayout" Target="../slideLayouts/slideLayout36.xml"/><Relationship Id="rId16" Type="http://schemas.openxmlformats.org/officeDocument/2006/relationships/slideLayout" Target="../slideLayouts/slideLayout50.xml"/><Relationship Id="rId29" Type="http://schemas.openxmlformats.org/officeDocument/2006/relationships/slideLayout" Target="../slideLayouts/slideLayout63.xml"/><Relationship Id="rId11" Type="http://schemas.openxmlformats.org/officeDocument/2006/relationships/slideLayout" Target="../slideLayouts/slideLayout45.xml"/><Relationship Id="rId24" Type="http://schemas.openxmlformats.org/officeDocument/2006/relationships/slideLayout" Target="../slideLayouts/slideLayout58.xml"/><Relationship Id="rId32" Type="http://schemas.openxmlformats.org/officeDocument/2006/relationships/slideLayout" Target="../slideLayouts/slideLayout66.xml"/><Relationship Id="rId37" Type="http://schemas.openxmlformats.org/officeDocument/2006/relationships/slideLayout" Target="../slideLayouts/slideLayout71.xml"/><Relationship Id="rId40" Type="http://schemas.openxmlformats.org/officeDocument/2006/relationships/slideLayout" Target="../slideLayouts/slideLayout74.xml"/><Relationship Id="rId45" Type="http://schemas.openxmlformats.org/officeDocument/2006/relationships/slideLayout" Target="../slideLayouts/slideLayout79.xml"/><Relationship Id="rId5" Type="http://schemas.openxmlformats.org/officeDocument/2006/relationships/slideLayout" Target="../slideLayouts/slideLayout39.xml"/><Relationship Id="rId15" Type="http://schemas.openxmlformats.org/officeDocument/2006/relationships/slideLayout" Target="../slideLayouts/slideLayout49.xml"/><Relationship Id="rId23" Type="http://schemas.openxmlformats.org/officeDocument/2006/relationships/slideLayout" Target="../slideLayouts/slideLayout57.xml"/><Relationship Id="rId28" Type="http://schemas.openxmlformats.org/officeDocument/2006/relationships/slideLayout" Target="../slideLayouts/slideLayout62.xml"/><Relationship Id="rId36" Type="http://schemas.openxmlformats.org/officeDocument/2006/relationships/slideLayout" Target="../slideLayouts/slideLayout70.xml"/><Relationship Id="rId49" Type="http://schemas.openxmlformats.org/officeDocument/2006/relationships/slideLayout" Target="../slideLayouts/slideLayout83.xml"/><Relationship Id="rId10" Type="http://schemas.openxmlformats.org/officeDocument/2006/relationships/slideLayout" Target="../slideLayouts/slideLayout44.xml"/><Relationship Id="rId19" Type="http://schemas.openxmlformats.org/officeDocument/2006/relationships/slideLayout" Target="../slideLayouts/slideLayout53.xml"/><Relationship Id="rId31" Type="http://schemas.openxmlformats.org/officeDocument/2006/relationships/slideLayout" Target="../slideLayouts/slideLayout65.xml"/><Relationship Id="rId44" Type="http://schemas.openxmlformats.org/officeDocument/2006/relationships/slideLayout" Target="../slideLayouts/slideLayout78.xml"/><Relationship Id="rId52" Type="http://schemas.openxmlformats.org/officeDocument/2006/relationships/image" Target="../media/image5.svg"/><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slideLayout" Target="../slideLayouts/slideLayout48.xml"/><Relationship Id="rId22" Type="http://schemas.openxmlformats.org/officeDocument/2006/relationships/slideLayout" Target="../slideLayouts/slideLayout56.xml"/><Relationship Id="rId27" Type="http://schemas.openxmlformats.org/officeDocument/2006/relationships/slideLayout" Target="../slideLayouts/slideLayout61.xml"/><Relationship Id="rId30" Type="http://schemas.openxmlformats.org/officeDocument/2006/relationships/slideLayout" Target="../slideLayouts/slideLayout64.xml"/><Relationship Id="rId35" Type="http://schemas.openxmlformats.org/officeDocument/2006/relationships/slideLayout" Target="../slideLayouts/slideLayout69.xml"/><Relationship Id="rId43" Type="http://schemas.openxmlformats.org/officeDocument/2006/relationships/slideLayout" Target="../slideLayouts/slideLayout77.xml"/><Relationship Id="rId48" Type="http://schemas.openxmlformats.org/officeDocument/2006/relationships/slideLayout" Target="../slideLayouts/slideLayout82.xml"/><Relationship Id="rId8" Type="http://schemas.openxmlformats.org/officeDocument/2006/relationships/slideLayout" Target="../slideLayouts/slideLayout42.xml"/><Relationship Id="rId51" Type="http://schemas.openxmlformats.org/officeDocument/2006/relationships/image" Target="../media/image4.png"/><Relationship Id="rId3" Type="http://schemas.openxmlformats.org/officeDocument/2006/relationships/slideLayout" Target="../slideLayouts/slideLayout37.xml"/><Relationship Id="rId12" Type="http://schemas.openxmlformats.org/officeDocument/2006/relationships/slideLayout" Target="../slideLayouts/slideLayout46.xml"/><Relationship Id="rId17" Type="http://schemas.openxmlformats.org/officeDocument/2006/relationships/slideLayout" Target="../slideLayouts/slideLayout51.xml"/><Relationship Id="rId25" Type="http://schemas.openxmlformats.org/officeDocument/2006/relationships/slideLayout" Target="../slideLayouts/slideLayout59.xml"/><Relationship Id="rId33" Type="http://schemas.openxmlformats.org/officeDocument/2006/relationships/slideLayout" Target="../slideLayouts/slideLayout67.xml"/><Relationship Id="rId38" Type="http://schemas.openxmlformats.org/officeDocument/2006/relationships/slideLayout" Target="../slideLayouts/slideLayout72.xml"/><Relationship Id="rId46" Type="http://schemas.openxmlformats.org/officeDocument/2006/relationships/slideLayout" Target="../slideLayouts/slideLayout80.xml"/><Relationship Id="rId20" Type="http://schemas.openxmlformats.org/officeDocument/2006/relationships/slideLayout" Target="../slideLayouts/slideLayout54.xml"/><Relationship Id="rId41" Type="http://schemas.openxmlformats.org/officeDocument/2006/relationships/slideLayout" Target="../slideLayouts/slideLayout75.xml"/><Relationship Id="rId1" Type="http://schemas.openxmlformats.org/officeDocument/2006/relationships/slideLayout" Target="../slideLayouts/slideLayout35.xml"/><Relationship Id="rId6" Type="http://schemas.openxmlformats.org/officeDocument/2006/relationships/slideLayout" Target="../slideLayouts/slideLayout40.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96.xml"/><Relationship Id="rId18" Type="http://schemas.openxmlformats.org/officeDocument/2006/relationships/slideLayout" Target="../slideLayouts/slideLayout101.xml"/><Relationship Id="rId26" Type="http://schemas.openxmlformats.org/officeDocument/2006/relationships/slideLayout" Target="../slideLayouts/slideLayout109.xml"/><Relationship Id="rId39" Type="http://schemas.openxmlformats.org/officeDocument/2006/relationships/slideLayout" Target="../slideLayouts/slideLayout122.xml"/><Relationship Id="rId21" Type="http://schemas.openxmlformats.org/officeDocument/2006/relationships/slideLayout" Target="../slideLayouts/slideLayout104.xml"/><Relationship Id="rId34" Type="http://schemas.openxmlformats.org/officeDocument/2006/relationships/slideLayout" Target="../slideLayouts/slideLayout117.xml"/><Relationship Id="rId42" Type="http://schemas.openxmlformats.org/officeDocument/2006/relationships/slideLayout" Target="../slideLayouts/slideLayout125.xml"/><Relationship Id="rId47" Type="http://schemas.openxmlformats.org/officeDocument/2006/relationships/slideLayout" Target="../slideLayouts/slideLayout130.xml"/><Relationship Id="rId50" Type="http://schemas.openxmlformats.org/officeDocument/2006/relationships/slideLayout" Target="../slideLayouts/slideLayout133.xml"/><Relationship Id="rId7" Type="http://schemas.openxmlformats.org/officeDocument/2006/relationships/slideLayout" Target="../slideLayouts/slideLayout90.xml"/><Relationship Id="rId2" Type="http://schemas.openxmlformats.org/officeDocument/2006/relationships/slideLayout" Target="../slideLayouts/slideLayout85.xml"/><Relationship Id="rId16" Type="http://schemas.openxmlformats.org/officeDocument/2006/relationships/slideLayout" Target="../slideLayouts/slideLayout99.xml"/><Relationship Id="rId29" Type="http://schemas.openxmlformats.org/officeDocument/2006/relationships/slideLayout" Target="../slideLayouts/slideLayout112.xml"/><Relationship Id="rId11" Type="http://schemas.openxmlformats.org/officeDocument/2006/relationships/slideLayout" Target="../slideLayouts/slideLayout94.xml"/><Relationship Id="rId24" Type="http://schemas.openxmlformats.org/officeDocument/2006/relationships/slideLayout" Target="../slideLayouts/slideLayout107.xml"/><Relationship Id="rId32" Type="http://schemas.openxmlformats.org/officeDocument/2006/relationships/slideLayout" Target="../slideLayouts/slideLayout115.xml"/><Relationship Id="rId37" Type="http://schemas.openxmlformats.org/officeDocument/2006/relationships/slideLayout" Target="../slideLayouts/slideLayout120.xml"/><Relationship Id="rId40" Type="http://schemas.openxmlformats.org/officeDocument/2006/relationships/slideLayout" Target="../slideLayouts/slideLayout123.xml"/><Relationship Id="rId45" Type="http://schemas.openxmlformats.org/officeDocument/2006/relationships/slideLayout" Target="../slideLayouts/slideLayout128.xml"/><Relationship Id="rId53" Type="http://schemas.openxmlformats.org/officeDocument/2006/relationships/image" Target="../media/image5.svg"/><Relationship Id="rId5" Type="http://schemas.openxmlformats.org/officeDocument/2006/relationships/slideLayout" Target="../slideLayouts/slideLayout88.xml"/><Relationship Id="rId10" Type="http://schemas.openxmlformats.org/officeDocument/2006/relationships/slideLayout" Target="../slideLayouts/slideLayout93.xml"/><Relationship Id="rId19" Type="http://schemas.openxmlformats.org/officeDocument/2006/relationships/slideLayout" Target="../slideLayouts/slideLayout102.xml"/><Relationship Id="rId31" Type="http://schemas.openxmlformats.org/officeDocument/2006/relationships/slideLayout" Target="../slideLayouts/slideLayout114.xml"/><Relationship Id="rId44" Type="http://schemas.openxmlformats.org/officeDocument/2006/relationships/slideLayout" Target="../slideLayouts/slideLayout127.xml"/><Relationship Id="rId52" Type="http://schemas.openxmlformats.org/officeDocument/2006/relationships/image" Target="../media/image4.png"/><Relationship Id="rId4" Type="http://schemas.openxmlformats.org/officeDocument/2006/relationships/slideLayout" Target="../slideLayouts/slideLayout87.xml"/><Relationship Id="rId9" Type="http://schemas.openxmlformats.org/officeDocument/2006/relationships/slideLayout" Target="../slideLayouts/slideLayout92.xml"/><Relationship Id="rId14" Type="http://schemas.openxmlformats.org/officeDocument/2006/relationships/slideLayout" Target="../slideLayouts/slideLayout97.xml"/><Relationship Id="rId22" Type="http://schemas.openxmlformats.org/officeDocument/2006/relationships/slideLayout" Target="../slideLayouts/slideLayout105.xml"/><Relationship Id="rId27" Type="http://schemas.openxmlformats.org/officeDocument/2006/relationships/slideLayout" Target="../slideLayouts/slideLayout110.xml"/><Relationship Id="rId30" Type="http://schemas.openxmlformats.org/officeDocument/2006/relationships/slideLayout" Target="../slideLayouts/slideLayout113.xml"/><Relationship Id="rId35" Type="http://schemas.openxmlformats.org/officeDocument/2006/relationships/slideLayout" Target="../slideLayouts/slideLayout118.xml"/><Relationship Id="rId43" Type="http://schemas.openxmlformats.org/officeDocument/2006/relationships/slideLayout" Target="../slideLayouts/slideLayout126.xml"/><Relationship Id="rId48" Type="http://schemas.openxmlformats.org/officeDocument/2006/relationships/slideLayout" Target="../slideLayouts/slideLayout131.xml"/><Relationship Id="rId8" Type="http://schemas.openxmlformats.org/officeDocument/2006/relationships/slideLayout" Target="../slideLayouts/slideLayout91.xml"/><Relationship Id="rId51" Type="http://schemas.openxmlformats.org/officeDocument/2006/relationships/theme" Target="../theme/theme3.xml"/><Relationship Id="rId3" Type="http://schemas.openxmlformats.org/officeDocument/2006/relationships/slideLayout" Target="../slideLayouts/slideLayout86.xml"/><Relationship Id="rId12" Type="http://schemas.openxmlformats.org/officeDocument/2006/relationships/slideLayout" Target="../slideLayouts/slideLayout95.xml"/><Relationship Id="rId17" Type="http://schemas.openxmlformats.org/officeDocument/2006/relationships/slideLayout" Target="../slideLayouts/slideLayout100.xml"/><Relationship Id="rId25" Type="http://schemas.openxmlformats.org/officeDocument/2006/relationships/slideLayout" Target="../slideLayouts/slideLayout108.xml"/><Relationship Id="rId33" Type="http://schemas.openxmlformats.org/officeDocument/2006/relationships/slideLayout" Target="../slideLayouts/slideLayout116.xml"/><Relationship Id="rId38" Type="http://schemas.openxmlformats.org/officeDocument/2006/relationships/slideLayout" Target="../slideLayouts/slideLayout121.xml"/><Relationship Id="rId46" Type="http://schemas.openxmlformats.org/officeDocument/2006/relationships/slideLayout" Target="../slideLayouts/slideLayout129.xml"/><Relationship Id="rId20" Type="http://schemas.openxmlformats.org/officeDocument/2006/relationships/slideLayout" Target="../slideLayouts/slideLayout103.xml"/><Relationship Id="rId41" Type="http://schemas.openxmlformats.org/officeDocument/2006/relationships/slideLayout" Target="../slideLayouts/slideLayout124.xml"/><Relationship Id="rId1" Type="http://schemas.openxmlformats.org/officeDocument/2006/relationships/slideLayout" Target="../slideLayouts/slideLayout84.xml"/><Relationship Id="rId6" Type="http://schemas.openxmlformats.org/officeDocument/2006/relationships/slideLayout" Target="../slideLayouts/slideLayout89.xml"/><Relationship Id="rId15" Type="http://schemas.openxmlformats.org/officeDocument/2006/relationships/slideLayout" Target="../slideLayouts/slideLayout98.xml"/><Relationship Id="rId23" Type="http://schemas.openxmlformats.org/officeDocument/2006/relationships/slideLayout" Target="../slideLayouts/slideLayout106.xml"/><Relationship Id="rId28" Type="http://schemas.openxmlformats.org/officeDocument/2006/relationships/slideLayout" Target="../slideLayouts/slideLayout111.xml"/><Relationship Id="rId36" Type="http://schemas.openxmlformats.org/officeDocument/2006/relationships/slideLayout" Target="../slideLayouts/slideLayout119.xml"/><Relationship Id="rId49" Type="http://schemas.openxmlformats.org/officeDocument/2006/relationships/slideLayout" Target="../slideLayouts/slideLayout13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GB"/>
              <a:t>Click to edit Master title style</a:t>
            </a:r>
            <a:endParaRPr lang="en-US"/>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7283149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4" r:id="rId33"/>
    <p:sldLayoutId id="2147483695" r:id="rId34"/>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51">
            <a:extLst>
              <a:ext uri="{96DAC541-7B7A-43D3-8B79-37D633B846F1}">
                <asvg:svgBlip xmlns:asvg="http://schemas.microsoft.com/office/drawing/2016/SVG/main" r:embed="rId52"/>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3622302286"/>
      </p:ext>
    </p:extLst>
  </p:cSld>
  <p:clrMap bg1="dk1" tx1="lt1" bg2="dk2" tx2="lt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 id="2147483712" r:id="rId16"/>
    <p:sldLayoutId id="2147483713" r:id="rId17"/>
    <p:sldLayoutId id="2147483714" r:id="rId18"/>
    <p:sldLayoutId id="2147483715" r:id="rId19"/>
    <p:sldLayoutId id="2147483716" r:id="rId20"/>
    <p:sldLayoutId id="2147483717" r:id="rId21"/>
    <p:sldLayoutId id="2147483718" r:id="rId22"/>
    <p:sldLayoutId id="2147483719" r:id="rId23"/>
    <p:sldLayoutId id="2147483720" r:id="rId24"/>
    <p:sldLayoutId id="2147483721" r:id="rId25"/>
    <p:sldLayoutId id="2147483722" r:id="rId26"/>
    <p:sldLayoutId id="2147483723" r:id="rId27"/>
    <p:sldLayoutId id="2147483724" r:id="rId28"/>
    <p:sldLayoutId id="2147483725" r:id="rId29"/>
    <p:sldLayoutId id="2147483726" r:id="rId30"/>
    <p:sldLayoutId id="2147483727" r:id="rId31"/>
    <p:sldLayoutId id="2147483728" r:id="rId32"/>
    <p:sldLayoutId id="2147483729" r:id="rId33"/>
    <p:sldLayoutId id="2147483730" r:id="rId34"/>
    <p:sldLayoutId id="2147483731" r:id="rId35"/>
    <p:sldLayoutId id="2147483732" r:id="rId36"/>
    <p:sldLayoutId id="2147483733" r:id="rId37"/>
    <p:sldLayoutId id="2147483734" r:id="rId38"/>
    <p:sldLayoutId id="2147483735" r:id="rId39"/>
    <p:sldLayoutId id="2147483736" r:id="rId40"/>
    <p:sldLayoutId id="2147483737" r:id="rId41"/>
    <p:sldLayoutId id="2147483738" r:id="rId42"/>
    <p:sldLayoutId id="2147483739" r:id="rId43"/>
    <p:sldLayoutId id="2147483740" r:id="rId44"/>
    <p:sldLayoutId id="2147483741" r:id="rId45"/>
    <p:sldLayoutId id="2147483742" r:id="rId46"/>
    <p:sldLayoutId id="2147483743" r:id="rId47"/>
    <p:sldLayoutId id="2147483744" r:id="rId48"/>
    <p:sldLayoutId id="2147483745" r:id="rId49"/>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52">
            <a:extLst>
              <a:ext uri="{96DAC541-7B7A-43D3-8B79-37D633B846F1}">
                <asvg:svgBlip xmlns:asvg="http://schemas.microsoft.com/office/drawing/2016/SVG/main" r:embed="rId53"/>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2978201307"/>
      </p:ext>
    </p:extLst>
  </p:cSld>
  <p:clrMap bg1="lt1" tx1="dk1" bg2="lt2" tx2="dk2" accent1="accent1" accent2="accent2" accent3="accent3" accent4="accent4" accent5="accent5" accent6="accent6" hlink="hlink" folHlink="folHlink"/>
  <p:sldLayoutIdLst>
    <p:sldLayoutId id="2147483747" r:id="rId1"/>
    <p:sldLayoutId id="2147483748" r:id="rId2"/>
    <p:sldLayoutId id="2147483749" r:id="rId3"/>
    <p:sldLayoutId id="2147483750" r:id="rId4"/>
    <p:sldLayoutId id="2147483751" r:id="rId5"/>
    <p:sldLayoutId id="2147483752" r:id="rId6"/>
    <p:sldLayoutId id="2147483753" r:id="rId7"/>
    <p:sldLayoutId id="2147483754" r:id="rId8"/>
    <p:sldLayoutId id="2147483755" r:id="rId9"/>
    <p:sldLayoutId id="2147483756" r:id="rId10"/>
    <p:sldLayoutId id="2147483757" r:id="rId11"/>
    <p:sldLayoutId id="2147483758" r:id="rId12"/>
    <p:sldLayoutId id="2147483759" r:id="rId13"/>
    <p:sldLayoutId id="2147483760" r:id="rId14"/>
    <p:sldLayoutId id="2147483761" r:id="rId15"/>
    <p:sldLayoutId id="2147483762" r:id="rId16"/>
    <p:sldLayoutId id="2147483763" r:id="rId17"/>
    <p:sldLayoutId id="2147483764" r:id="rId18"/>
    <p:sldLayoutId id="2147483765" r:id="rId19"/>
    <p:sldLayoutId id="2147483766" r:id="rId20"/>
    <p:sldLayoutId id="2147483767" r:id="rId21"/>
    <p:sldLayoutId id="2147483768" r:id="rId22"/>
    <p:sldLayoutId id="2147483769" r:id="rId23"/>
    <p:sldLayoutId id="2147483770" r:id="rId24"/>
    <p:sldLayoutId id="2147483771" r:id="rId25"/>
    <p:sldLayoutId id="2147483772" r:id="rId26"/>
    <p:sldLayoutId id="2147483773" r:id="rId27"/>
    <p:sldLayoutId id="2147483774" r:id="rId28"/>
    <p:sldLayoutId id="2147483775" r:id="rId29"/>
    <p:sldLayoutId id="2147483776" r:id="rId30"/>
    <p:sldLayoutId id="2147483777" r:id="rId31"/>
    <p:sldLayoutId id="2147483778" r:id="rId32"/>
    <p:sldLayoutId id="2147483779" r:id="rId33"/>
    <p:sldLayoutId id="2147483780" r:id="rId34"/>
    <p:sldLayoutId id="2147483781" r:id="rId35"/>
    <p:sldLayoutId id="2147483782" r:id="rId36"/>
    <p:sldLayoutId id="2147483783" r:id="rId37"/>
    <p:sldLayoutId id="2147483784" r:id="rId38"/>
    <p:sldLayoutId id="2147483785" r:id="rId39"/>
    <p:sldLayoutId id="2147483786" r:id="rId40"/>
    <p:sldLayoutId id="2147483787" r:id="rId41"/>
    <p:sldLayoutId id="2147483788" r:id="rId42"/>
    <p:sldLayoutId id="2147483789" r:id="rId43"/>
    <p:sldLayoutId id="2147483790" r:id="rId44"/>
    <p:sldLayoutId id="2147483791" r:id="rId45"/>
    <p:sldLayoutId id="2147483792" r:id="rId46"/>
    <p:sldLayoutId id="2147483793" r:id="rId47"/>
    <p:sldLayoutId id="2147483794" r:id="rId48"/>
    <p:sldLayoutId id="2147483795" r:id="rId49"/>
    <p:sldLayoutId id="2147483796" r:id="rId50"/>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9.xml"/><Relationship Id="rId1" Type="http://schemas.openxmlformats.org/officeDocument/2006/relationships/slideLayout" Target="../slideLayouts/slideLayout3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2.xml"/></Relationships>
</file>

<file path=ppt/slides/_rels/slide1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1.xml"/><Relationship Id="rId1" Type="http://schemas.openxmlformats.org/officeDocument/2006/relationships/slideLayout" Target="../slideLayouts/slideLayout32.xml"/><Relationship Id="rId4" Type="http://schemas.openxmlformats.org/officeDocument/2006/relationships/image" Target="../media/image45.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9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8" Type="http://schemas.openxmlformats.org/officeDocument/2006/relationships/image" Target="../media/image51.svg"/><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notesSlide" Target="../notesSlides/notesSlide16.xml"/><Relationship Id="rId1" Type="http://schemas.openxmlformats.org/officeDocument/2006/relationships/slideLayout" Target="../slideLayouts/slideLayout32.xml"/><Relationship Id="rId6" Type="http://schemas.openxmlformats.org/officeDocument/2006/relationships/image" Target="../media/image49.svg"/><Relationship Id="rId11" Type="http://schemas.openxmlformats.org/officeDocument/2006/relationships/chart" Target="../charts/chart1.xml"/><Relationship Id="rId5" Type="http://schemas.openxmlformats.org/officeDocument/2006/relationships/image" Target="../media/image48.png"/><Relationship Id="rId10" Type="http://schemas.openxmlformats.org/officeDocument/2006/relationships/image" Target="../media/image53.svg"/><Relationship Id="rId4" Type="http://schemas.openxmlformats.org/officeDocument/2006/relationships/image" Target="../media/image47.svg"/><Relationship Id="rId9" Type="http://schemas.openxmlformats.org/officeDocument/2006/relationships/image" Target="../media/image52.png"/></Relationships>
</file>

<file path=ppt/slides/_rels/slide1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7.xml"/><Relationship Id="rId1" Type="http://schemas.openxmlformats.org/officeDocument/2006/relationships/slideLayout" Target="../slideLayouts/slideLayout32.xml"/><Relationship Id="rId6" Type="http://schemas.openxmlformats.org/officeDocument/2006/relationships/image" Target="../media/image57.svg"/><Relationship Id="rId5" Type="http://schemas.openxmlformats.org/officeDocument/2006/relationships/image" Target="../media/image56.png"/><Relationship Id="rId4" Type="http://schemas.openxmlformats.org/officeDocument/2006/relationships/image" Target="../media/image55.sv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6.xml"/></Relationships>
</file>

<file path=ppt/slides/_rels/slide21.xml.rels><?xml version="1.0" encoding="UTF-8" standalone="yes"?>
<Relationships xmlns="http://schemas.openxmlformats.org/package/2006/relationships"><Relationship Id="rId3" Type="http://schemas.openxmlformats.org/officeDocument/2006/relationships/hyperlink" Target="https://www.sbert.net/index.html" TargetMode="External"/><Relationship Id="rId7" Type="http://schemas.openxmlformats.org/officeDocument/2006/relationships/hyperlink" Target="https://github.com/pamelafox/vector-search-demos/blob/main/vector_embeddings.ipynb" TargetMode="External"/><Relationship Id="rId2" Type="http://schemas.openxmlformats.org/officeDocument/2006/relationships/notesSlide" Target="../notesSlides/notesSlide20.xml"/><Relationship Id="rId1" Type="http://schemas.openxmlformats.org/officeDocument/2006/relationships/slideLayout" Target="../slideLayouts/slideLayout33.xml"/><Relationship Id="rId6" Type="http://schemas.openxmlformats.org/officeDocument/2006/relationships/hyperlink" Target="https://learn.microsoft.com/en-us/azure/ai-services/computer-vision/how-to/image-retrieval" TargetMode="External"/><Relationship Id="rId5" Type="http://schemas.openxmlformats.org/officeDocument/2006/relationships/hyperlink" Target="https://openai.com/index/new-and-improved-embedding-model/" TargetMode="External"/><Relationship Id="rId4" Type="http://schemas.openxmlformats.org/officeDocument/2006/relationships/hyperlink" Target="https://platform.openai.com/docs/guides/embeddings/use-cases"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1.xml"/><Relationship Id="rId1" Type="http://schemas.openxmlformats.org/officeDocument/2006/relationships/slideLayout" Target="../slideLayouts/slideLayout33.xml"/><Relationship Id="rId5" Type="http://schemas.openxmlformats.org/officeDocument/2006/relationships/hyperlink" Target="https://github.com/pamelafox/vector-search-demos/blob/main/vector_embeddings.ipynb" TargetMode="External"/><Relationship Id="rId4" Type="http://schemas.openxmlformats.org/officeDocument/2006/relationships/image" Target="../media/image59.png"/></Relationships>
</file>

<file path=ppt/slides/_rels/slide23.xml.rels><?xml version="1.0" encoding="UTF-8" standalone="yes"?>
<Relationships xmlns="http://schemas.openxmlformats.org/package/2006/relationships"><Relationship Id="rId3" Type="http://schemas.openxmlformats.org/officeDocument/2006/relationships/hyperlink" Target="https://github.com/pamelafox/vector-search-demos/blob/main/vector_embeddings.ipynb" TargetMode="External"/><Relationship Id="rId2" Type="http://schemas.openxmlformats.org/officeDocument/2006/relationships/notesSlide" Target="../notesSlides/notesSlide22.xml"/><Relationship Id="rId1" Type="http://schemas.openxmlformats.org/officeDocument/2006/relationships/slideLayout" Target="../slideLayouts/slideLayout33.xml"/></Relationships>
</file>

<file path=ppt/slides/_rels/slide2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3.xml"/><Relationship Id="rId1" Type="http://schemas.openxmlformats.org/officeDocument/2006/relationships/slideLayout" Target="../slideLayouts/slideLayout11.xml"/><Relationship Id="rId6" Type="http://schemas.openxmlformats.org/officeDocument/2006/relationships/image" Target="../media/image63.svg"/><Relationship Id="rId5" Type="http://schemas.openxmlformats.org/officeDocument/2006/relationships/image" Target="../media/image62.png"/><Relationship Id="rId4" Type="http://schemas.openxmlformats.org/officeDocument/2006/relationships/image" Target="../media/image61.sv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hyperlink" Target="https://github.com/pamelafox/vector-search-demos/blob/main/image_search.ipynb" TargetMode="External"/><Relationship Id="rId2" Type="http://schemas.openxmlformats.org/officeDocument/2006/relationships/notesSlide" Target="../notesSlides/notesSlide25.xml"/><Relationship Id="rId1" Type="http://schemas.openxmlformats.org/officeDocument/2006/relationships/slideLayout" Target="../slideLayouts/slideLayout96.xml"/><Relationship Id="rId4" Type="http://schemas.openxmlformats.org/officeDocument/2006/relationships/hyperlink" Target="https://aka.ms/aitour/image-search" TargetMode="External"/></Relationships>
</file>

<file path=ppt/slides/_rels/slide27.xml.rels><?xml version="1.0" encoding="UTF-8" standalone="yes"?>
<Relationships xmlns="http://schemas.openxmlformats.org/package/2006/relationships"><Relationship Id="rId8" Type="http://schemas.openxmlformats.org/officeDocument/2006/relationships/image" Target="../media/image66.svg"/><Relationship Id="rId3" Type="http://schemas.openxmlformats.org/officeDocument/2006/relationships/hyperlink" Target="https://github.com/pamelafox/vector-search-demos/blob/main/search_relevance.ipynb" TargetMode="External"/><Relationship Id="rId7" Type="http://schemas.openxmlformats.org/officeDocument/2006/relationships/image" Target="../media/image65.png"/><Relationship Id="rId2" Type="http://schemas.openxmlformats.org/officeDocument/2006/relationships/notesSlide" Target="../notesSlides/notesSlide26.xml"/><Relationship Id="rId1" Type="http://schemas.openxmlformats.org/officeDocument/2006/relationships/slideLayout" Target="../slideLayouts/slideLayout11.xml"/><Relationship Id="rId6" Type="http://schemas.openxmlformats.org/officeDocument/2006/relationships/image" Target="../media/image64.png"/><Relationship Id="rId5" Type="http://schemas.openxmlformats.org/officeDocument/2006/relationships/customXml" Target="../ink/ink1.xml"/><Relationship Id="rId4" Type="http://schemas.openxmlformats.org/officeDocument/2006/relationships/hyperlink" Target="https://aka.ms/aitour/search-relevance" TargetMode="Externa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24.xml"/></Relationships>
</file>

<file path=ppt/slides/_rels/slide3.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9.xml"/><Relationship Id="rId1" Type="http://schemas.openxmlformats.org/officeDocument/2006/relationships/slideLayout" Target="../slideLayouts/slideLayout29.xml"/><Relationship Id="rId5" Type="http://schemas.openxmlformats.org/officeDocument/2006/relationships/image" Target="../media/image69.svg"/><Relationship Id="rId4" Type="http://schemas.openxmlformats.org/officeDocument/2006/relationships/image" Target="../media/image68.png"/></Relationships>
</file>

<file path=ppt/slides/_rels/slide32.xml.rels><?xml version="1.0" encoding="UTF-8" standalone="yes"?>
<Relationships xmlns="http://schemas.openxmlformats.org/package/2006/relationships"><Relationship Id="rId8" Type="http://schemas.openxmlformats.org/officeDocument/2006/relationships/image" Target="../media/image73.svg"/><Relationship Id="rId3" Type="http://schemas.openxmlformats.org/officeDocument/2006/relationships/image" Target="../media/image70.png"/><Relationship Id="rId7" Type="http://schemas.openxmlformats.org/officeDocument/2006/relationships/image" Target="../media/image72.png"/><Relationship Id="rId2" Type="http://schemas.openxmlformats.org/officeDocument/2006/relationships/notesSlide" Target="../notesSlides/notesSlide30.xml"/><Relationship Id="rId1" Type="http://schemas.openxmlformats.org/officeDocument/2006/relationships/slideLayout" Target="../slideLayouts/slideLayout24.xml"/><Relationship Id="rId6" Type="http://schemas.openxmlformats.org/officeDocument/2006/relationships/image" Target="../media/image69.svg"/><Relationship Id="rId5" Type="http://schemas.openxmlformats.org/officeDocument/2006/relationships/image" Target="../media/image68.png"/><Relationship Id="rId10" Type="http://schemas.openxmlformats.org/officeDocument/2006/relationships/image" Target="../media/image75.png"/><Relationship Id="rId4" Type="http://schemas.openxmlformats.org/officeDocument/2006/relationships/image" Target="../media/image71.svg"/><Relationship Id="rId9" Type="http://schemas.openxmlformats.org/officeDocument/2006/relationships/image" Target="../media/image74.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26.xml"/></Relationships>
</file>

<file path=ppt/slides/_rels/slide34.xml.rels><?xml version="1.0" encoding="UTF-8" standalone="yes"?>
<Relationships xmlns="http://schemas.openxmlformats.org/package/2006/relationships"><Relationship Id="rId2" Type="http://schemas.openxmlformats.org/officeDocument/2006/relationships/hyperlink" Target="https://mango-bush-0a9e12903.5.azurestaticapps.net/event/5c19-01a3" TargetMode="External"/><Relationship Id="rId1" Type="http://schemas.openxmlformats.org/officeDocument/2006/relationships/slideLayout" Target="../slideLayouts/slideLayout8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3" Type="http://schemas.openxmlformats.org/officeDocument/2006/relationships/hyperlink" Target="https://aka.ms/ragrelevance" TargetMode="External"/><Relationship Id="rId2" Type="http://schemas.openxmlformats.org/officeDocument/2006/relationships/notesSlide" Target="../notesSlides/notesSlide34.xml"/><Relationship Id="rId1" Type="http://schemas.openxmlformats.org/officeDocument/2006/relationships/slideLayout" Target="../slideLayouts/slideLayout11.xml"/><Relationship Id="rId6" Type="http://schemas.openxmlformats.org/officeDocument/2006/relationships/image" Target="../media/image76.png"/><Relationship Id="rId5" Type="http://schemas.openxmlformats.org/officeDocument/2006/relationships/hyperlink" Target="https://aka.ms/ragchat/eval" TargetMode="External"/><Relationship Id="rId4" Type="http://schemas.openxmlformats.org/officeDocument/2006/relationships/hyperlink" Target="https://chat.lmsys.org/?leaderboard" TargetMode="Externa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2.xml"/></Relationships>
</file>

<file path=ppt/slides/_rels/slide4.xml.rels><?xml version="1.0" encoding="UTF-8" standalone="yes"?>
<Relationships xmlns="http://schemas.openxmlformats.org/package/2006/relationships"><Relationship Id="rId3" Type="http://schemas.openxmlformats.org/officeDocument/2006/relationships/hyperlink" Target="https://docs.docker.com/desktop/install/windows-install/" TargetMode="External"/><Relationship Id="rId7" Type="http://schemas.openxmlformats.org/officeDocument/2006/relationships/image" Target="../media/image38.jpe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37.png"/><Relationship Id="rId5" Type="http://schemas.openxmlformats.org/officeDocument/2006/relationships/hyperlink" Target="Azure%20AI%20Proxy%20Playground%20(mango-bush-0a9e12903.5.azurestaticapps.net)" TargetMode="External"/><Relationship Id="rId4" Type="http://schemas.openxmlformats.org/officeDocument/2006/relationships/hyperlink" Target="https://code.visualstudio.com/download" TargetMode="Externa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4.xml"/></Relationships>
</file>

<file path=ppt/slides/_rels/slide4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7.xml"/><Relationship Id="rId1" Type="http://schemas.openxmlformats.org/officeDocument/2006/relationships/slideLayout" Target="../slideLayouts/slideLayout32.xml"/></Relationships>
</file>

<file path=ppt/slides/_rels/slide42.xml.rels><?xml version="1.0" encoding="UTF-8" standalone="yes"?>
<Relationships xmlns="http://schemas.openxmlformats.org/package/2006/relationships"><Relationship Id="rId3" Type="http://schemas.openxmlformats.org/officeDocument/2006/relationships/hyperlink" Target="https://aka.ms/ragchat" TargetMode="External"/><Relationship Id="rId2" Type="http://schemas.openxmlformats.org/officeDocument/2006/relationships/notesSlide" Target="../notesSlides/notesSlide38.xml"/><Relationship Id="rId1" Type="http://schemas.openxmlformats.org/officeDocument/2006/relationships/slideLayout" Target="../slideLayouts/slideLayout32.xml"/><Relationship Id="rId4" Type="http://schemas.openxmlformats.org/officeDocument/2006/relationships/image" Target="../media/image78.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26.xml"/></Relationships>
</file>

<file path=ppt/slides/_rels/slide44.xml.rels><?xml version="1.0" encoding="UTF-8" standalone="yes"?>
<Relationships xmlns="http://schemas.openxmlformats.org/package/2006/relationships"><Relationship Id="rId3" Type="http://schemas.openxmlformats.org/officeDocument/2006/relationships/hyperlink" Target="https://github.com/Azure-Samples/ai-rag-chat-evaluator" TargetMode="External"/><Relationship Id="rId2" Type="http://schemas.openxmlformats.org/officeDocument/2006/relationships/notesSlide" Target="../notesSlides/notesSlide40.xml"/><Relationship Id="rId1" Type="http://schemas.openxmlformats.org/officeDocument/2006/relationships/slideLayout" Target="../slideLayouts/slideLayout32.xml"/><Relationship Id="rId5" Type="http://schemas.openxmlformats.org/officeDocument/2006/relationships/hyperlink" Target="https://pypi.org/project/azure-ai-generative/" TargetMode="External"/><Relationship Id="rId4" Type="http://schemas.openxmlformats.org/officeDocument/2006/relationships/hyperlink" Target="https://aka.ms/rag/eval" TargetMode="External"/></Relationships>
</file>

<file path=ppt/slides/_rels/slide45.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notesSlide" Target="../notesSlides/notesSlide41.xml"/><Relationship Id="rId1" Type="http://schemas.openxmlformats.org/officeDocument/2006/relationships/slideLayout" Target="../slideLayouts/slideLayout32.xml"/><Relationship Id="rId6" Type="http://schemas.openxmlformats.org/officeDocument/2006/relationships/image" Target="../media/image82.svg"/><Relationship Id="rId5" Type="http://schemas.openxmlformats.org/officeDocument/2006/relationships/image" Target="../media/image81.png"/><Relationship Id="rId4" Type="http://schemas.openxmlformats.org/officeDocument/2006/relationships/image" Target="../media/image80.svg"/></Relationships>
</file>

<file path=ppt/slides/_rels/slide46.xml.rels><?xml version="1.0" encoding="UTF-8" standalone="yes"?>
<Relationships xmlns="http://schemas.openxmlformats.org/package/2006/relationships"><Relationship Id="rId3" Type="http://schemas.openxmlformats.org/officeDocument/2006/relationships/image" Target="../media/image81.png"/><Relationship Id="rId7" Type="http://schemas.openxmlformats.org/officeDocument/2006/relationships/image" Target="../media/image85.svg"/><Relationship Id="rId2" Type="http://schemas.openxmlformats.org/officeDocument/2006/relationships/notesSlide" Target="../notesSlides/notesSlide42.xml"/><Relationship Id="rId1" Type="http://schemas.openxmlformats.org/officeDocument/2006/relationships/slideLayout" Target="../slideLayouts/slideLayout32.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svg"/></Relationships>
</file>

<file path=ppt/slides/_rels/slide4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43.xml"/><Relationship Id="rId1" Type="http://schemas.openxmlformats.org/officeDocument/2006/relationships/slideLayout" Target="../slideLayouts/slideLayout32.xml"/></Relationships>
</file>

<file path=ppt/slides/_rels/slide48.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44.xml"/><Relationship Id="rId1" Type="http://schemas.openxmlformats.org/officeDocument/2006/relationships/slideLayout" Target="../slideLayouts/slideLayout32.xml"/></Relationships>
</file>

<file path=ppt/slides/_rels/slide49.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45.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24.xml"/></Relationships>
</file>

<file path=ppt/slides/_rels/slide52.xml.rels><?xml version="1.0" encoding="UTF-8" standalone="yes"?>
<Relationships xmlns="http://schemas.openxmlformats.org/package/2006/relationships"><Relationship Id="rId3" Type="http://schemas.openxmlformats.org/officeDocument/2006/relationships/image" Target="../media/image89.svg"/><Relationship Id="rId7" Type="http://schemas.openxmlformats.org/officeDocument/2006/relationships/image" Target="../media/image93.svg"/><Relationship Id="rId2" Type="http://schemas.openxmlformats.org/officeDocument/2006/relationships/image" Target="../media/image88.png"/><Relationship Id="rId1" Type="http://schemas.openxmlformats.org/officeDocument/2006/relationships/slideLayout" Target="../slideLayouts/slideLayout3.xml"/><Relationship Id="rId6" Type="http://schemas.openxmlformats.org/officeDocument/2006/relationships/image" Target="../media/image92.png"/><Relationship Id="rId5" Type="http://schemas.openxmlformats.org/officeDocument/2006/relationships/image" Target="../media/image91.svg"/><Relationship Id="rId4" Type="http://schemas.openxmlformats.org/officeDocument/2006/relationships/image" Target="../media/image90.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4.xml"/></Relationships>
</file>

<file path=ppt/slides/_rels/slide54.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47.xml"/><Relationship Id="rId1" Type="http://schemas.openxmlformats.org/officeDocument/2006/relationships/slideLayout" Target="../slideLayouts/slideLayout34.xml"/><Relationship Id="rId4" Type="http://schemas.openxmlformats.org/officeDocument/2006/relationships/image" Target="../media/image95.svg"/></Relationships>
</file>

<file path=ppt/slides/_rels/slide55.xml.rels><?xml version="1.0" encoding="UTF-8" standalone="yes"?>
<Relationships xmlns="http://schemas.openxmlformats.org/package/2006/relationships"><Relationship Id="rId3" Type="http://schemas.openxmlformats.org/officeDocument/2006/relationships/hyperlink" Target="https://www.elastic.co/guide/en/observability/current/apm-open-telemetry.html" TargetMode="External"/><Relationship Id="rId7" Type="http://schemas.openxmlformats.org/officeDocument/2006/relationships/hyperlink" Target="https://docs.llamaindex.ai/en/stable/examples/callbacks/OpenLLMetry/" TargetMode="External"/><Relationship Id="rId2" Type="http://schemas.openxmlformats.org/officeDocument/2006/relationships/notesSlide" Target="../notesSlides/notesSlide48.xml"/><Relationship Id="rId1" Type="http://schemas.openxmlformats.org/officeDocument/2006/relationships/slideLayout" Target="../slideLayouts/slideLayout34.xml"/><Relationship Id="rId6" Type="http://schemas.openxmlformats.org/officeDocument/2006/relationships/image" Target="../media/image95.svg"/><Relationship Id="rId5" Type="http://schemas.openxmlformats.org/officeDocument/2006/relationships/image" Target="../media/image94.png"/><Relationship Id="rId4" Type="http://schemas.openxmlformats.org/officeDocument/2006/relationships/hyperlink" Target="https://opentelemetry-python-contrib.readthedocs.io/en/latest/instrumentation/redis/redis.html" TargetMode="Externa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26.xml"/></Relationships>
</file>

<file path=ppt/slides/_rels/slide57.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50.xml"/><Relationship Id="rId1" Type="http://schemas.openxmlformats.org/officeDocument/2006/relationships/slideLayout" Target="../slideLayouts/slideLayout87.xml"/><Relationship Id="rId5" Type="http://schemas.openxmlformats.org/officeDocument/2006/relationships/hyperlink" Target="https://aka.ms/ragchat/acl" TargetMode="External"/><Relationship Id="rId4" Type="http://schemas.openxmlformats.org/officeDocument/2006/relationships/image" Target="../media/image97.png"/></Relationships>
</file>

<file path=ppt/slides/_rels/slide58.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51.xml"/><Relationship Id="rId1" Type="http://schemas.openxmlformats.org/officeDocument/2006/relationships/slideLayout" Target="../slideLayouts/slideLayout96.xml"/><Relationship Id="rId4" Type="http://schemas.openxmlformats.org/officeDocument/2006/relationships/image" Target="../media/image99.png"/></Relationships>
</file>

<file path=ppt/slides/_rels/slide59.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52.xml"/><Relationship Id="rId1" Type="http://schemas.openxmlformats.org/officeDocument/2006/relationships/slideLayout" Target="../slideLayouts/slideLayout8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4.xml"/></Relationships>
</file>

<file path=ppt/slides/_rels/slide60.xml.rels><?xml version="1.0" encoding="UTF-8" standalone="yes"?>
<Relationships xmlns="http://schemas.openxmlformats.org/package/2006/relationships"><Relationship Id="rId3" Type="http://schemas.openxmlformats.org/officeDocument/2006/relationships/hyperlink" Target="https://aka.ms/AzureAISearch" TargetMode="External"/><Relationship Id="rId2" Type="http://schemas.openxmlformats.org/officeDocument/2006/relationships/notesSlide" Target="../notesSlides/notesSlide53.xml"/><Relationship Id="rId1" Type="http://schemas.openxmlformats.org/officeDocument/2006/relationships/slideLayout" Target="../slideLayouts/slideLayout5.xml"/><Relationship Id="rId6" Type="http://schemas.openxmlformats.org/officeDocument/2006/relationships/hyperlink" Target="https://aka.ms/AzureAIStudio" TargetMode="External"/><Relationship Id="rId5" Type="http://schemas.openxmlformats.org/officeDocument/2006/relationships/hyperlink" Target="https://aka.ms/azai/python" TargetMode="External"/><Relationship Id="rId4" Type="http://schemas.openxmlformats.org/officeDocument/2006/relationships/hyperlink" Target="https://aka.ms/ragrelevance" TargetMode="Externa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2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7.xml"/></Relationships>
</file>

<file path=ppt/slides/_rels/slide64.xml.rels><?xml version="1.0" encoding="UTF-8" standalone="yes"?>
<Relationships xmlns="http://schemas.openxmlformats.org/package/2006/relationships"><Relationship Id="rId3" Type="http://schemas.openxmlformats.org/officeDocument/2006/relationships/hyperlink" Target="https://github.com/pamelafox/python-openai-demos" TargetMode="External"/><Relationship Id="rId2" Type="http://schemas.openxmlformats.org/officeDocument/2006/relationships/notesSlide" Target="../notesSlides/notesSlide55.xml"/><Relationship Id="rId1" Type="http://schemas.openxmlformats.org/officeDocument/2006/relationships/slideLayout" Target="../slideLayouts/slideLayout32.xml"/></Relationships>
</file>

<file path=ppt/slides/_rels/slide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openxmlformats.org/officeDocument/2006/relationships/image" Target="../media/image41.svg"/></Relationships>
</file>

<file path=ppt/slides/_rels/slide8.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openxmlformats.org/officeDocument/2006/relationships/hyperlink" Target="https://www.iphonemod.net/how-to-use-chatgpt-iphone-and-android.html" TargetMode="External"/></Relationships>
</file>

<file path=ppt/slides/_rels/slide9.xml.rels><?xml version="1.0" encoding="UTF-8" standalone="yes"?>
<Relationships xmlns="http://schemas.openxmlformats.org/package/2006/relationships"><Relationship Id="rId8" Type="http://schemas.openxmlformats.org/officeDocument/2006/relationships/hyperlink" Target="https://platform.openai.com/docs/models/embeddings" TargetMode="External"/><Relationship Id="rId3" Type="http://schemas.openxmlformats.org/officeDocument/2006/relationships/hyperlink" Target="https://platform.openai.com/docs/models/gpt-4o" TargetMode="External"/><Relationship Id="rId7" Type="http://schemas.openxmlformats.org/officeDocument/2006/relationships/hyperlink" Target="https://platform.openai.com/docs/models/whisper" TargetMode="External"/><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openxmlformats.org/officeDocument/2006/relationships/hyperlink" Target="https://platform.openai.com/docs/models/tts" TargetMode="External"/><Relationship Id="rId5" Type="http://schemas.openxmlformats.org/officeDocument/2006/relationships/hyperlink" Target="https://platform.openai.com/docs/models/dall-e" TargetMode="External"/><Relationship Id="rId4" Type="http://schemas.openxmlformats.org/officeDocument/2006/relationships/hyperlink" Target="https://platform.openai.com/docs/models/gpt-4o-mini" TargetMode="External"/><Relationship Id="rId9" Type="http://schemas.openxmlformats.org/officeDocument/2006/relationships/hyperlink" Target="https://platform.openai.com/docs/models/moderation"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DFA6103-AE7C-B7A0-EDAB-C0C5E8A32D41}"/>
              </a:ext>
            </a:extLst>
          </p:cNvPr>
          <p:cNvSpPr>
            <a:spLocks noGrp="1"/>
          </p:cNvSpPr>
          <p:nvPr>
            <p:ph type="title"/>
          </p:nvPr>
        </p:nvSpPr>
        <p:spPr>
          <a:xfrm>
            <a:off x="584200" y="2425780"/>
            <a:ext cx="9144000" cy="1107996"/>
          </a:xfrm>
        </p:spPr>
        <p:txBody>
          <a:bodyPr/>
          <a:lstStyle/>
          <a:p>
            <a:r>
              <a:rPr lang="en-US" dirty="0"/>
              <a:t>Introduction to data-driven AI applications and multi-modal search</a:t>
            </a:r>
          </a:p>
        </p:txBody>
      </p:sp>
    </p:spTree>
    <p:extLst>
      <p:ext uri="{BB962C8B-B14F-4D97-AF65-F5344CB8AC3E}">
        <p14:creationId xmlns:p14="http://schemas.microsoft.com/office/powerpoint/2010/main" val="3601822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0D038A-2978-3BBB-06FB-F0ED4D6D92C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4863A98-4F53-930E-31CF-E25C74766C29}"/>
              </a:ext>
            </a:extLst>
          </p:cNvPr>
          <p:cNvSpPr>
            <a:spLocks noGrp="1"/>
          </p:cNvSpPr>
          <p:nvPr>
            <p:ph type="title"/>
          </p:nvPr>
        </p:nvSpPr>
        <p:spPr>
          <a:effectLst>
            <a:glow rad="63500">
              <a:schemeClr val="accent2">
                <a:satMod val="175000"/>
                <a:alpha val="40000"/>
              </a:schemeClr>
            </a:glow>
          </a:effectLst>
        </p:spPr>
        <p:txBody>
          <a:bodyPr/>
          <a:lstStyle/>
          <a:p>
            <a:r>
              <a:rPr lang="en-US">
                <a:solidFill>
                  <a:srgbClr val="2454C3"/>
                </a:solidFill>
                <a:effectLst>
                  <a:glow rad="63500">
                    <a:schemeClr val="bg1">
                      <a:alpha val="40000"/>
                    </a:schemeClr>
                  </a:glow>
                </a:effectLst>
                <a:latin typeface="Segoe UI Semibold" panose="020B0702040204020203" pitchFamily="34" charset="0"/>
                <a:cs typeface="Segoe UI Semibold" panose="020B0702040204020203" pitchFamily="34" charset="0"/>
              </a:rPr>
              <a:t>LLM: </a:t>
            </a:r>
            <a:r>
              <a:rPr lang="en-US" u="sng">
                <a:solidFill>
                  <a:srgbClr val="2454C3"/>
                </a:solidFill>
                <a:effectLst>
                  <a:glow rad="63500">
                    <a:schemeClr val="bg1">
                      <a:alpha val="40000"/>
                    </a:schemeClr>
                  </a:glow>
                </a:effectLst>
                <a:latin typeface="Segoe UI Semibold" panose="020B0702040204020203" pitchFamily="34" charset="0"/>
                <a:cs typeface="Segoe UI Semibold" panose="020B0702040204020203" pitchFamily="34" charset="0"/>
              </a:rPr>
              <a:t>L</a:t>
            </a:r>
            <a:r>
              <a:rPr lang="en-US">
                <a:solidFill>
                  <a:srgbClr val="2454C3"/>
                </a:solidFill>
                <a:effectLst>
                  <a:glow rad="63500">
                    <a:schemeClr val="bg1">
                      <a:alpha val="40000"/>
                    </a:schemeClr>
                  </a:glow>
                </a:effectLst>
                <a:latin typeface="Segoe UI Semibold" panose="020B0702040204020203" pitchFamily="34" charset="0"/>
                <a:cs typeface="Segoe UI Semibold" panose="020B0702040204020203" pitchFamily="34" charset="0"/>
              </a:rPr>
              <a:t>arge </a:t>
            </a:r>
            <a:r>
              <a:rPr lang="en-US" u="sng">
                <a:solidFill>
                  <a:srgbClr val="2454C3"/>
                </a:solidFill>
                <a:effectLst>
                  <a:glow rad="63500">
                    <a:schemeClr val="bg1">
                      <a:alpha val="40000"/>
                    </a:schemeClr>
                  </a:glow>
                </a:effectLst>
                <a:latin typeface="Segoe UI Semibold" panose="020B0702040204020203" pitchFamily="34" charset="0"/>
                <a:cs typeface="Segoe UI Semibold" panose="020B0702040204020203" pitchFamily="34" charset="0"/>
              </a:rPr>
              <a:t>L</a:t>
            </a:r>
            <a:r>
              <a:rPr lang="en-US">
                <a:solidFill>
                  <a:srgbClr val="2454C3"/>
                </a:solidFill>
                <a:effectLst>
                  <a:glow rad="63500">
                    <a:schemeClr val="bg1">
                      <a:alpha val="40000"/>
                    </a:schemeClr>
                  </a:glow>
                </a:effectLst>
                <a:latin typeface="Segoe UI Semibold" panose="020B0702040204020203" pitchFamily="34" charset="0"/>
                <a:cs typeface="Segoe UI Semibold" panose="020B0702040204020203" pitchFamily="34" charset="0"/>
              </a:rPr>
              <a:t>anguage </a:t>
            </a:r>
            <a:r>
              <a:rPr lang="en-US" u="sng">
                <a:solidFill>
                  <a:srgbClr val="2454C3"/>
                </a:solidFill>
                <a:effectLst>
                  <a:glow rad="63500">
                    <a:schemeClr val="bg1">
                      <a:alpha val="40000"/>
                    </a:schemeClr>
                  </a:glow>
                </a:effectLst>
                <a:latin typeface="Segoe UI Semibold" panose="020B0702040204020203" pitchFamily="34" charset="0"/>
                <a:cs typeface="Segoe UI Semibold" panose="020B0702040204020203" pitchFamily="34" charset="0"/>
              </a:rPr>
              <a:t>M</a:t>
            </a:r>
            <a:r>
              <a:rPr lang="en-US">
                <a:solidFill>
                  <a:srgbClr val="2454C3"/>
                </a:solidFill>
                <a:effectLst>
                  <a:glow rad="63500">
                    <a:schemeClr val="bg1">
                      <a:alpha val="40000"/>
                    </a:schemeClr>
                  </a:glow>
                </a:effectLst>
                <a:latin typeface="Segoe UI Semibold" panose="020B0702040204020203" pitchFamily="34" charset="0"/>
                <a:cs typeface="Segoe UI Semibold" panose="020B0702040204020203" pitchFamily="34" charset="0"/>
              </a:rPr>
              <a:t>odel</a:t>
            </a:r>
            <a:endParaRPr lang="en-US">
              <a:solidFill>
                <a:srgbClr val="2454C3"/>
              </a:solidFill>
              <a:latin typeface="Segoe UI Semibold" panose="020B0702040204020203" pitchFamily="34" charset="0"/>
              <a:cs typeface="Segoe UI Semibold" panose="020B0702040204020203" pitchFamily="34" charset="0"/>
            </a:endParaRPr>
          </a:p>
        </p:txBody>
      </p:sp>
      <p:sp>
        <p:nvSpPr>
          <p:cNvPr id="6" name="Content Placeholder 2">
            <a:extLst>
              <a:ext uri="{FF2B5EF4-FFF2-40B4-BE49-F238E27FC236}">
                <a16:creationId xmlns:a16="http://schemas.microsoft.com/office/drawing/2014/main" id="{67F457B2-5AFD-FC49-49B4-FED1653ED8AE}"/>
              </a:ext>
            </a:extLst>
          </p:cNvPr>
          <p:cNvSpPr>
            <a:spLocks noGrp="1"/>
          </p:cNvSpPr>
          <p:nvPr>
            <p:ph idx="1"/>
          </p:nvPr>
        </p:nvSpPr>
        <p:spPr>
          <a:xfrm>
            <a:off x="838200" y="1588065"/>
            <a:ext cx="10515600" cy="1174053"/>
          </a:xfrm>
        </p:spPr>
        <p:txBody>
          <a:bodyPr/>
          <a:lstStyle/>
          <a:p>
            <a:pPr marL="0" indent="0" algn="l" fontAlgn="base">
              <a:buNone/>
            </a:pPr>
            <a:r>
              <a:rPr lang="en-US" b="0" i="0">
                <a:solidFill>
                  <a:srgbClr val="000000"/>
                </a:solidFill>
                <a:effectLst/>
                <a:latin typeface="Work Sans" pitchFamily="2" charset="77"/>
              </a:rPr>
              <a:t>An LLM is a model that is so large that it achieves general-purpose language understanding and generation.</a:t>
            </a:r>
            <a:endParaRPr lang="en-US"/>
          </a:p>
        </p:txBody>
      </p:sp>
      <p:pic>
        <p:nvPicPr>
          <p:cNvPr id="7" name="Picture 4" descr="Graphs comparing model scale to accuracy on tasks">
            <a:extLst>
              <a:ext uri="{FF2B5EF4-FFF2-40B4-BE49-F238E27FC236}">
                <a16:creationId xmlns:a16="http://schemas.microsoft.com/office/drawing/2014/main" id="{D8E4AC3B-13FF-1C11-874C-65B0B3E3E0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60648" y="2913628"/>
            <a:ext cx="6417831" cy="3085238"/>
          </a:xfrm>
          <a:prstGeom prst="rect">
            <a:avLst/>
          </a:prstGeom>
          <a:noFill/>
          <a:ln>
            <a:solidFill>
              <a:srgbClr val="2454C3"/>
            </a:solidFill>
          </a:ln>
          <a:extLst>
            <a:ext uri="{909E8E84-426E-40DD-AFC4-6F175D3DCCD1}">
              <a14:hiddenFill xmlns:a14="http://schemas.microsoft.com/office/drawing/2010/main">
                <a:solidFill>
                  <a:srgbClr val="FFFFFF"/>
                </a:solidFill>
              </a14:hiddenFill>
            </a:ext>
          </a:extLst>
        </p:spPr>
      </p:pic>
      <p:sp>
        <p:nvSpPr>
          <p:cNvPr id="8" name="Rounded Rectangle 7">
            <a:extLst>
              <a:ext uri="{FF2B5EF4-FFF2-40B4-BE49-F238E27FC236}">
                <a16:creationId xmlns:a16="http://schemas.microsoft.com/office/drawing/2014/main" id="{4B34BF06-468B-2E53-B8E2-E8F0E2371305}"/>
              </a:ext>
            </a:extLst>
          </p:cNvPr>
          <p:cNvSpPr/>
          <p:nvPr/>
        </p:nvSpPr>
        <p:spPr>
          <a:xfrm>
            <a:off x="1385455" y="2743786"/>
            <a:ext cx="3184235" cy="1375291"/>
          </a:xfrm>
          <a:prstGeom prst="roundRect">
            <a:avLst/>
          </a:prstGeom>
          <a:solidFill>
            <a:srgbClr val="2454C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a:t>Review: This movie sucks.</a:t>
            </a:r>
          </a:p>
          <a:p>
            <a:r>
              <a:rPr lang="en-US" sz="1600"/>
              <a:t>Sentiment: negative</a:t>
            </a:r>
          </a:p>
          <a:p>
            <a:endParaRPr lang="en-US" sz="1600"/>
          </a:p>
          <a:p>
            <a:r>
              <a:rPr lang="en-US" sz="1600"/>
              <a:t>Review: I love this movie:</a:t>
            </a:r>
          </a:p>
          <a:p>
            <a:r>
              <a:rPr lang="en-US" sz="1600"/>
              <a:t>Sentiment:</a:t>
            </a:r>
          </a:p>
        </p:txBody>
      </p:sp>
      <p:sp>
        <p:nvSpPr>
          <p:cNvPr id="9" name="TextBox 8">
            <a:extLst>
              <a:ext uri="{FF2B5EF4-FFF2-40B4-BE49-F238E27FC236}">
                <a16:creationId xmlns:a16="http://schemas.microsoft.com/office/drawing/2014/main" id="{A162F0DD-A6EC-D643-4CDC-F0D7832CB7F4}"/>
              </a:ext>
            </a:extLst>
          </p:cNvPr>
          <p:cNvSpPr txBox="1"/>
          <p:nvPr/>
        </p:nvSpPr>
        <p:spPr>
          <a:xfrm>
            <a:off x="665018" y="3141152"/>
            <a:ext cx="701964" cy="369332"/>
          </a:xfrm>
          <a:prstGeom prst="rect">
            <a:avLst/>
          </a:prstGeom>
          <a:noFill/>
        </p:spPr>
        <p:txBody>
          <a:bodyPr wrap="square" rtlCol="0">
            <a:spAutoFit/>
          </a:bodyPr>
          <a:lstStyle/>
          <a:p>
            <a:r>
              <a:rPr lang="en-US"/>
              <a:t>Input</a:t>
            </a:r>
          </a:p>
        </p:txBody>
      </p:sp>
      <p:cxnSp>
        <p:nvCxnSpPr>
          <p:cNvPr id="10" name="Straight Arrow Connector 9">
            <a:extLst>
              <a:ext uri="{FF2B5EF4-FFF2-40B4-BE49-F238E27FC236}">
                <a16:creationId xmlns:a16="http://schemas.microsoft.com/office/drawing/2014/main" id="{B37170F2-88CE-B59D-E7CE-AAFF61CEFD31}"/>
              </a:ext>
            </a:extLst>
          </p:cNvPr>
          <p:cNvCxnSpPr>
            <a:cxnSpLocks/>
            <a:stCxn id="8" idx="2"/>
          </p:cNvCxnSpPr>
          <p:nvPr/>
        </p:nvCxnSpPr>
        <p:spPr>
          <a:xfrm>
            <a:off x="2977573" y="4119077"/>
            <a:ext cx="0" cy="360559"/>
          </a:xfrm>
          <a:prstGeom prst="straightConnector1">
            <a:avLst/>
          </a:prstGeom>
          <a:ln>
            <a:solidFill>
              <a:srgbClr val="2454C3"/>
            </a:solidFill>
            <a:tailEnd type="triangle"/>
          </a:ln>
        </p:spPr>
        <p:style>
          <a:lnRef idx="2">
            <a:schemeClr val="accent1"/>
          </a:lnRef>
          <a:fillRef idx="0">
            <a:schemeClr val="accent1"/>
          </a:fillRef>
          <a:effectRef idx="1">
            <a:schemeClr val="accent1"/>
          </a:effectRef>
          <a:fontRef idx="minor">
            <a:schemeClr val="tx1"/>
          </a:fontRef>
        </p:style>
      </p:cxnSp>
      <p:sp>
        <p:nvSpPr>
          <p:cNvPr id="11" name="Oval 10">
            <a:extLst>
              <a:ext uri="{FF2B5EF4-FFF2-40B4-BE49-F238E27FC236}">
                <a16:creationId xmlns:a16="http://schemas.microsoft.com/office/drawing/2014/main" id="{05A1D803-FE33-A6FC-0659-087D35F9B967}"/>
              </a:ext>
            </a:extLst>
          </p:cNvPr>
          <p:cNvSpPr/>
          <p:nvPr/>
        </p:nvSpPr>
        <p:spPr>
          <a:xfrm>
            <a:off x="2100117" y="4479636"/>
            <a:ext cx="1754909" cy="868218"/>
          </a:xfrm>
          <a:prstGeom prst="ellipse">
            <a:avLst/>
          </a:prstGeom>
          <a:solidFill>
            <a:srgbClr val="2454C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LLM</a:t>
            </a:r>
          </a:p>
        </p:txBody>
      </p:sp>
      <p:sp>
        <p:nvSpPr>
          <p:cNvPr id="12" name="Rounded Rectangle 11">
            <a:extLst>
              <a:ext uri="{FF2B5EF4-FFF2-40B4-BE49-F238E27FC236}">
                <a16:creationId xmlns:a16="http://schemas.microsoft.com/office/drawing/2014/main" id="{5C1E8523-7451-5C34-90B4-E6B647EFE32B}"/>
              </a:ext>
            </a:extLst>
          </p:cNvPr>
          <p:cNvSpPr/>
          <p:nvPr/>
        </p:nvSpPr>
        <p:spPr>
          <a:xfrm>
            <a:off x="1385453" y="5638267"/>
            <a:ext cx="3184236" cy="628536"/>
          </a:xfrm>
          <a:prstGeom prst="roundRect">
            <a:avLst/>
          </a:prstGeom>
          <a:solidFill>
            <a:srgbClr val="2454C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a:t>positive</a:t>
            </a:r>
          </a:p>
        </p:txBody>
      </p:sp>
      <p:cxnSp>
        <p:nvCxnSpPr>
          <p:cNvPr id="13" name="Straight Arrow Connector 12">
            <a:extLst>
              <a:ext uri="{FF2B5EF4-FFF2-40B4-BE49-F238E27FC236}">
                <a16:creationId xmlns:a16="http://schemas.microsoft.com/office/drawing/2014/main" id="{BB55EC22-40C5-83A9-5B07-0A3BD471207C}"/>
              </a:ext>
            </a:extLst>
          </p:cNvPr>
          <p:cNvCxnSpPr>
            <a:cxnSpLocks/>
          </p:cNvCxnSpPr>
          <p:nvPr/>
        </p:nvCxnSpPr>
        <p:spPr>
          <a:xfrm>
            <a:off x="2984497" y="5347854"/>
            <a:ext cx="0" cy="290413"/>
          </a:xfrm>
          <a:prstGeom prst="straightConnector1">
            <a:avLst/>
          </a:prstGeom>
          <a:ln>
            <a:solidFill>
              <a:srgbClr val="2454C3"/>
            </a:solidFill>
            <a:tailEnd type="triangle"/>
          </a:ln>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B6AA7C30-A875-0F85-164E-0CB513978343}"/>
              </a:ext>
            </a:extLst>
          </p:cNvPr>
          <p:cNvSpPr txBox="1"/>
          <p:nvPr/>
        </p:nvSpPr>
        <p:spPr>
          <a:xfrm>
            <a:off x="489527" y="5754207"/>
            <a:ext cx="921327" cy="369332"/>
          </a:xfrm>
          <a:prstGeom prst="rect">
            <a:avLst/>
          </a:prstGeom>
          <a:noFill/>
        </p:spPr>
        <p:txBody>
          <a:bodyPr wrap="square" rtlCol="0">
            <a:spAutoFit/>
          </a:bodyPr>
          <a:lstStyle/>
          <a:p>
            <a:r>
              <a:rPr lang="en-US"/>
              <a:t>Output</a:t>
            </a:r>
          </a:p>
        </p:txBody>
      </p:sp>
    </p:spTree>
    <p:extLst>
      <p:ext uri="{BB962C8B-B14F-4D97-AF65-F5344CB8AC3E}">
        <p14:creationId xmlns:p14="http://schemas.microsoft.com/office/powerpoint/2010/main" val="39668364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97E286-21D2-5626-994A-2CF792FFACB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C0657BB-55B2-CDBA-E17B-E6150F60B1E9}"/>
              </a:ext>
            </a:extLst>
          </p:cNvPr>
          <p:cNvSpPr>
            <a:spLocks noGrp="1"/>
          </p:cNvSpPr>
          <p:nvPr>
            <p:ph type="title"/>
          </p:nvPr>
        </p:nvSpPr>
        <p:spPr/>
        <p:txBody>
          <a:bodyPr/>
          <a:lstStyle/>
          <a:p>
            <a:r>
              <a:rPr lang="en-US">
                <a:solidFill>
                  <a:srgbClr val="2454C3"/>
                </a:solidFill>
                <a:effectLst>
                  <a:glow rad="63500">
                    <a:schemeClr val="bg1">
                      <a:alpha val="40000"/>
                    </a:schemeClr>
                  </a:glow>
                </a:effectLst>
                <a:latin typeface="Segoe UI Semibold" panose="020B0702040204020203" pitchFamily="34" charset="0"/>
                <a:cs typeface="Segoe UI Semibold" panose="020B0702040204020203" pitchFamily="34" charset="0"/>
              </a:rPr>
              <a:t>Popular LLMs</a:t>
            </a:r>
            <a:endParaRPr lang="en-US">
              <a:latin typeface="Segoe UI Semibold" panose="020B0702040204020203" pitchFamily="34" charset="0"/>
              <a:cs typeface="Segoe UI Semibold" panose="020B0702040204020203" pitchFamily="34" charset="0"/>
            </a:endParaRPr>
          </a:p>
        </p:txBody>
      </p:sp>
      <p:graphicFrame>
        <p:nvGraphicFramePr>
          <p:cNvPr id="5" name="Table 4">
            <a:extLst>
              <a:ext uri="{FF2B5EF4-FFF2-40B4-BE49-F238E27FC236}">
                <a16:creationId xmlns:a16="http://schemas.microsoft.com/office/drawing/2014/main" id="{6FD01B6D-C9B7-1E41-6688-1B8D8E5113CC}"/>
              </a:ext>
            </a:extLst>
          </p:cNvPr>
          <p:cNvGraphicFramePr>
            <a:graphicFrameLocks noGrp="1"/>
          </p:cNvGraphicFramePr>
          <p:nvPr>
            <p:extLst>
              <p:ext uri="{D42A27DB-BD31-4B8C-83A1-F6EECF244321}">
                <p14:modId xmlns:p14="http://schemas.microsoft.com/office/powerpoint/2010/main" val="59910520"/>
              </p:ext>
            </p:extLst>
          </p:nvPr>
        </p:nvGraphicFramePr>
        <p:xfrm>
          <a:off x="838200" y="1589524"/>
          <a:ext cx="10882748" cy="5027129"/>
        </p:xfrm>
        <a:graphic>
          <a:graphicData uri="http://schemas.openxmlformats.org/drawingml/2006/table">
            <a:tbl>
              <a:tblPr firstRow="1" bandRow="1">
                <a:tableStyleId>{5C22544A-7EE6-4342-B048-85BDC9FD1C3A}</a:tableStyleId>
              </a:tblPr>
              <a:tblGrid>
                <a:gridCol w="2720687">
                  <a:extLst>
                    <a:ext uri="{9D8B030D-6E8A-4147-A177-3AD203B41FA5}">
                      <a16:colId xmlns:a16="http://schemas.microsoft.com/office/drawing/2014/main" val="2597956376"/>
                    </a:ext>
                  </a:extLst>
                </a:gridCol>
                <a:gridCol w="1936749">
                  <a:extLst>
                    <a:ext uri="{9D8B030D-6E8A-4147-A177-3AD203B41FA5}">
                      <a16:colId xmlns:a16="http://schemas.microsoft.com/office/drawing/2014/main" val="4131340169"/>
                    </a:ext>
                  </a:extLst>
                </a:gridCol>
                <a:gridCol w="2595419">
                  <a:extLst>
                    <a:ext uri="{9D8B030D-6E8A-4147-A177-3AD203B41FA5}">
                      <a16:colId xmlns:a16="http://schemas.microsoft.com/office/drawing/2014/main" val="1873017922"/>
                    </a:ext>
                  </a:extLst>
                </a:gridCol>
                <a:gridCol w="3629893">
                  <a:extLst>
                    <a:ext uri="{9D8B030D-6E8A-4147-A177-3AD203B41FA5}">
                      <a16:colId xmlns:a16="http://schemas.microsoft.com/office/drawing/2014/main" val="2532659787"/>
                    </a:ext>
                  </a:extLst>
                </a:gridCol>
              </a:tblGrid>
              <a:tr h="550775">
                <a:tc>
                  <a:txBody>
                    <a:bodyPr/>
                    <a:lstStyle/>
                    <a:p>
                      <a:r>
                        <a:rPr lang="en-US"/>
                        <a:t>Model</a:t>
                      </a:r>
                    </a:p>
                  </a:txBody>
                  <a:tcPr>
                    <a:solidFill>
                      <a:srgbClr val="2454C3"/>
                    </a:solidFill>
                  </a:tcPr>
                </a:tc>
                <a:tc>
                  <a:txBody>
                    <a:bodyPr/>
                    <a:lstStyle/>
                    <a:p>
                      <a:r>
                        <a:rPr lang="en-US"/>
                        <a:t># of Parameters</a:t>
                      </a:r>
                    </a:p>
                  </a:txBody>
                  <a:tcPr>
                    <a:solidFill>
                      <a:srgbClr val="2454C3"/>
                    </a:solidFill>
                  </a:tcPr>
                </a:tc>
                <a:tc>
                  <a:txBody>
                    <a:bodyPr/>
                    <a:lstStyle/>
                    <a:p>
                      <a:r>
                        <a:rPr lang="en-US"/>
                        <a:t>Creator</a:t>
                      </a:r>
                    </a:p>
                  </a:txBody>
                  <a:tcPr>
                    <a:solidFill>
                      <a:srgbClr val="2454C3"/>
                    </a:solidFill>
                  </a:tcPr>
                </a:tc>
                <a:tc>
                  <a:txBody>
                    <a:bodyPr/>
                    <a:lstStyle/>
                    <a:p>
                      <a:r>
                        <a:rPr lang="en-US"/>
                        <a:t>Uses</a:t>
                      </a:r>
                    </a:p>
                  </a:txBody>
                  <a:tcPr>
                    <a:solidFill>
                      <a:srgbClr val="2454C3"/>
                    </a:solidFill>
                  </a:tcPr>
                </a:tc>
                <a:extLst>
                  <a:ext uri="{0D108BD9-81ED-4DB2-BD59-A6C34878D82A}">
                    <a16:rowId xmlns:a16="http://schemas.microsoft.com/office/drawing/2014/main" val="1155747763"/>
                  </a:ext>
                </a:extLst>
              </a:tr>
              <a:tr h="634871">
                <a:tc>
                  <a:txBody>
                    <a:bodyPr/>
                    <a:lstStyle/>
                    <a:p>
                      <a:r>
                        <a:rPr lang="en-US" sz="2400" baseline="0"/>
                        <a:t>GPT 3.5</a:t>
                      </a:r>
                    </a:p>
                  </a:txBody>
                  <a:tcPr/>
                </a:tc>
                <a:tc>
                  <a:txBody>
                    <a:bodyPr/>
                    <a:lstStyle/>
                    <a:p>
                      <a:r>
                        <a:rPr lang="en-US" sz="2400" baseline="0"/>
                        <a:t>175 B</a:t>
                      </a:r>
                    </a:p>
                  </a:txBody>
                  <a:tcPr/>
                </a:tc>
                <a:tc>
                  <a:txBody>
                    <a:bodyPr/>
                    <a:lstStyle/>
                    <a:p>
                      <a:r>
                        <a:rPr lang="en-US" sz="2400" baseline="0"/>
                        <a:t>OpenAI</a:t>
                      </a:r>
                    </a:p>
                  </a:txBody>
                  <a:tcPr/>
                </a:tc>
                <a:tc rowSpan="2">
                  <a:txBody>
                    <a:bodyPr/>
                    <a:lstStyle/>
                    <a:p>
                      <a:r>
                        <a:rPr lang="en-US" sz="2400" baseline="0"/>
                        <a:t>ChatGPT, Copilots, APIs</a:t>
                      </a:r>
                    </a:p>
                  </a:txBody>
                  <a:tcPr/>
                </a:tc>
                <a:extLst>
                  <a:ext uri="{0D108BD9-81ED-4DB2-BD59-A6C34878D82A}">
                    <a16:rowId xmlns:a16="http://schemas.microsoft.com/office/drawing/2014/main" val="962200249"/>
                  </a:ext>
                </a:extLst>
              </a:tr>
              <a:tr h="634871">
                <a:tc>
                  <a:txBody>
                    <a:bodyPr/>
                    <a:lstStyle/>
                    <a:p>
                      <a:r>
                        <a:rPr lang="en-US" sz="2400" baseline="0"/>
                        <a:t>GPT 4</a:t>
                      </a:r>
                    </a:p>
                  </a:txBody>
                  <a:tcPr/>
                </a:tc>
                <a:tc>
                  <a:txBody>
                    <a:bodyPr/>
                    <a:lstStyle/>
                    <a:p>
                      <a:r>
                        <a:rPr lang="en-US" sz="2400" baseline="0"/>
                        <a:t>Undisclosed</a:t>
                      </a:r>
                    </a:p>
                  </a:txBody>
                  <a:tcPr/>
                </a:tc>
                <a:tc>
                  <a:txBody>
                    <a:bodyPr/>
                    <a:lstStyle/>
                    <a:p>
                      <a:r>
                        <a:rPr lang="en-US" sz="2400" baseline="0"/>
                        <a:t>OpenAI</a:t>
                      </a:r>
                    </a:p>
                  </a:txBody>
                  <a:tcPr/>
                </a:tc>
                <a:tc vMerge="1">
                  <a:txBody>
                    <a:bodyPr/>
                    <a:lstStyle/>
                    <a:p>
                      <a:endParaRPr lang="en-US" sz="2400" baseline="0"/>
                    </a:p>
                  </a:txBody>
                  <a:tcPr/>
                </a:tc>
                <a:extLst>
                  <a:ext uri="{0D108BD9-81ED-4DB2-BD59-A6C34878D82A}">
                    <a16:rowId xmlns:a16="http://schemas.microsoft.com/office/drawing/2014/main" val="206518395"/>
                  </a:ext>
                </a:extLst>
              </a:tr>
              <a:tr h="595913">
                <a:tc>
                  <a:txBody>
                    <a:bodyPr/>
                    <a:lstStyle/>
                    <a:p>
                      <a:r>
                        <a:rPr lang="en-US" sz="2400" baseline="0"/>
                        <a:t>Gemini</a:t>
                      </a:r>
                    </a:p>
                  </a:txBody>
                  <a:tcPr/>
                </a:tc>
                <a:tc>
                  <a:txBody>
                    <a:bodyPr/>
                    <a:lstStyle/>
                    <a:p>
                      <a:r>
                        <a:rPr lang="en-US" sz="2400" baseline="0"/>
                        <a:t>Undisclosed</a:t>
                      </a:r>
                    </a:p>
                  </a:txBody>
                  <a:tcPr/>
                </a:tc>
                <a:tc>
                  <a:txBody>
                    <a:bodyPr/>
                    <a:lstStyle/>
                    <a:p>
                      <a:r>
                        <a:rPr lang="en-US" sz="2400" baseline="0"/>
                        <a:t>Google</a:t>
                      </a:r>
                    </a:p>
                  </a:txBody>
                  <a:tcPr/>
                </a:tc>
                <a:tc>
                  <a:txBody>
                    <a:bodyPr/>
                    <a:lstStyle/>
                    <a:p>
                      <a:r>
                        <a:rPr lang="en-US" sz="2400" dirty="0"/>
                        <a:t>Gemini App</a:t>
                      </a:r>
                      <a:endParaRPr sz="2400" dirty="0"/>
                    </a:p>
                  </a:txBody>
                  <a:tcPr/>
                </a:tc>
                <a:extLst>
                  <a:ext uri="{0D108BD9-81ED-4DB2-BD59-A6C34878D82A}">
                    <a16:rowId xmlns:a16="http://schemas.microsoft.com/office/drawing/2014/main" val="3222873334"/>
                  </a:ext>
                </a:extLst>
              </a:tr>
              <a:tr h="595913">
                <a:tc>
                  <a:txBody>
                    <a:bodyPr/>
                    <a:lstStyle/>
                    <a:p>
                      <a:r>
                        <a:rPr lang="en-US" sz="2400" baseline="0"/>
                        <a:t>Claude 2,3</a:t>
                      </a:r>
                    </a:p>
                  </a:txBody>
                  <a:tcPr/>
                </a:tc>
                <a:tc>
                  <a:txBody>
                    <a:bodyPr/>
                    <a:lstStyle/>
                    <a:p>
                      <a:r>
                        <a:rPr lang="en-US" sz="2400" baseline="0"/>
                        <a:t>130 B</a:t>
                      </a:r>
                    </a:p>
                  </a:txBody>
                  <a:tcPr/>
                </a:tc>
                <a:tc>
                  <a:txBody>
                    <a:bodyPr/>
                    <a:lstStyle/>
                    <a:p>
                      <a:r>
                        <a:rPr lang="en-US" sz="2400" baseline="0"/>
                        <a:t>Anthropic</a:t>
                      </a:r>
                    </a:p>
                  </a:txBody>
                  <a:tcPr/>
                </a:tc>
                <a:tc>
                  <a:txBody>
                    <a:bodyPr/>
                    <a:lstStyle/>
                    <a:p>
                      <a:r>
                        <a:rPr lang="en-US" sz="2400" baseline="0"/>
                        <a:t>APIs</a:t>
                      </a:r>
                    </a:p>
                  </a:txBody>
                  <a:tcPr/>
                </a:tc>
                <a:extLst>
                  <a:ext uri="{0D108BD9-81ED-4DB2-BD59-A6C34878D82A}">
                    <a16:rowId xmlns:a16="http://schemas.microsoft.com/office/drawing/2014/main" val="4185564431"/>
                  </a:ext>
                </a:extLst>
              </a:tr>
              <a:tr h="595913">
                <a:tc>
                  <a:txBody>
                    <a:bodyPr/>
                    <a:lstStyle/>
                    <a:p>
                      <a:r>
                        <a:rPr lang="en-US" sz="2400" baseline="0"/>
                        <a:t>LlaMA</a:t>
                      </a:r>
                    </a:p>
                  </a:txBody>
                  <a:tcPr/>
                </a:tc>
                <a:tc>
                  <a:txBody>
                    <a:bodyPr/>
                    <a:lstStyle/>
                    <a:p>
                      <a:r>
                        <a:rPr lang="en-US" sz="2400" baseline="0"/>
                        <a:t>70 B</a:t>
                      </a:r>
                    </a:p>
                  </a:txBody>
                  <a:tcPr/>
                </a:tc>
                <a:tc>
                  <a:txBody>
                    <a:bodyPr/>
                    <a:lstStyle/>
                    <a:p>
                      <a:r>
                        <a:rPr lang="en-US" sz="2400" baseline="0"/>
                        <a:t>Meta</a:t>
                      </a:r>
                    </a:p>
                  </a:txBody>
                  <a:tcPr/>
                </a:tc>
                <a:tc>
                  <a:txBody>
                    <a:bodyPr/>
                    <a:lstStyle/>
                    <a:p>
                      <a:r>
                        <a:rPr lang="en-US" sz="2400" baseline="0"/>
                        <a:t>OSS</a:t>
                      </a:r>
                    </a:p>
                  </a:txBody>
                  <a:tcPr/>
                </a:tc>
                <a:extLst>
                  <a:ext uri="{0D108BD9-81ED-4DB2-BD59-A6C34878D82A}">
                    <a16:rowId xmlns:a16="http://schemas.microsoft.com/office/drawing/2014/main" val="1851286991"/>
                  </a:ext>
                </a:extLst>
              </a:tr>
              <a:tr h="595913">
                <a:tc>
                  <a:txBody>
                    <a:bodyPr/>
                    <a:lstStyle/>
                    <a:p>
                      <a:r>
                        <a:rPr lang="en-US" sz="2400" baseline="0"/>
                        <a:t>Mistral-7B, </a:t>
                      </a:r>
                      <a:r>
                        <a:rPr lang="en-US" sz="2400" baseline="0" err="1"/>
                        <a:t>Mixtral</a:t>
                      </a:r>
                      <a:endParaRPr lang="en-US" sz="2400" baseline="0"/>
                    </a:p>
                  </a:txBody>
                  <a:tcPr/>
                </a:tc>
                <a:tc>
                  <a:txBody>
                    <a:bodyPr/>
                    <a:lstStyle/>
                    <a:p>
                      <a:r>
                        <a:rPr lang="en-US" sz="2400" baseline="0"/>
                        <a:t>7 B</a:t>
                      </a:r>
                    </a:p>
                  </a:txBody>
                  <a:tcPr/>
                </a:tc>
                <a:tc>
                  <a:txBody>
                    <a:bodyPr/>
                    <a:lstStyle/>
                    <a:p>
                      <a:r>
                        <a:rPr lang="en-US" sz="2400" baseline="0"/>
                        <a:t>Mistral AI</a:t>
                      </a:r>
                    </a:p>
                  </a:txBody>
                  <a:tcPr/>
                </a:tc>
                <a:tc>
                  <a:txBody>
                    <a:bodyPr/>
                    <a:lstStyle/>
                    <a:p>
                      <a:r>
                        <a:rPr lang="en-US" sz="2400" baseline="0"/>
                        <a:t>OSS</a:t>
                      </a:r>
                    </a:p>
                  </a:txBody>
                  <a:tcPr/>
                </a:tc>
                <a:extLst>
                  <a:ext uri="{0D108BD9-81ED-4DB2-BD59-A6C34878D82A}">
                    <a16:rowId xmlns:a16="http://schemas.microsoft.com/office/drawing/2014/main" val="3390466043"/>
                  </a:ext>
                </a:extLst>
              </a:tr>
              <a:tr h="595913">
                <a:tc>
                  <a:txBody>
                    <a:bodyPr/>
                    <a:lstStyle/>
                    <a:p>
                      <a:r>
                        <a:rPr lang="en-US" sz="2400" baseline="0"/>
                        <a:t>Phi-3</a:t>
                      </a:r>
                    </a:p>
                  </a:txBody>
                  <a:tcPr/>
                </a:tc>
                <a:tc>
                  <a:txBody>
                    <a:bodyPr/>
                    <a:lstStyle/>
                    <a:p>
                      <a:r>
                        <a:rPr lang="en-US" sz="2400" baseline="0"/>
                        <a:t>3.8B</a:t>
                      </a:r>
                    </a:p>
                  </a:txBody>
                  <a:tcPr/>
                </a:tc>
                <a:tc>
                  <a:txBody>
                    <a:bodyPr/>
                    <a:lstStyle/>
                    <a:p>
                      <a:r>
                        <a:rPr lang="en-US" sz="2400" baseline="0"/>
                        <a:t>Microsoft Research</a:t>
                      </a:r>
                    </a:p>
                  </a:txBody>
                  <a:tcPr/>
                </a:tc>
                <a:tc>
                  <a:txBody>
                    <a:bodyPr/>
                    <a:lstStyle/>
                    <a:p>
                      <a:r>
                        <a:rPr lang="en-US" sz="2400" baseline="0" dirty="0"/>
                        <a:t>OSS</a:t>
                      </a:r>
                    </a:p>
                  </a:txBody>
                  <a:tcPr/>
                </a:tc>
                <a:extLst>
                  <a:ext uri="{0D108BD9-81ED-4DB2-BD59-A6C34878D82A}">
                    <a16:rowId xmlns:a16="http://schemas.microsoft.com/office/drawing/2014/main" val="2740829122"/>
                  </a:ext>
                </a:extLst>
              </a:tr>
            </a:tbl>
          </a:graphicData>
        </a:graphic>
      </p:graphicFrame>
    </p:spTree>
    <p:extLst>
      <p:ext uri="{BB962C8B-B14F-4D97-AF65-F5344CB8AC3E}">
        <p14:creationId xmlns:p14="http://schemas.microsoft.com/office/powerpoint/2010/main" val="32806408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B614B7-FAF3-19F1-F3E2-286755C3B7C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C199B0B-0097-073E-7D6E-0CAE083A71B4}"/>
              </a:ext>
            </a:extLst>
          </p:cNvPr>
          <p:cNvSpPr>
            <a:spLocks noGrp="1"/>
          </p:cNvSpPr>
          <p:nvPr>
            <p:ph type="title"/>
          </p:nvPr>
        </p:nvSpPr>
        <p:spPr/>
        <p:txBody>
          <a:bodyPr/>
          <a:lstStyle/>
          <a:p>
            <a:r>
              <a:rPr lang="en-US">
                <a:solidFill>
                  <a:srgbClr val="2454C3"/>
                </a:solidFill>
                <a:effectLst>
                  <a:glow rad="63500">
                    <a:schemeClr val="bg1">
                      <a:alpha val="40000"/>
                    </a:schemeClr>
                  </a:glow>
                </a:effectLst>
                <a:latin typeface="Segoe UI Semibold" panose="020B0702040204020203" pitchFamily="34" charset="0"/>
                <a:cs typeface="Segoe UI Semibold" panose="020B0702040204020203" pitchFamily="34" charset="0"/>
              </a:rPr>
              <a:t>The limitations of LLMs</a:t>
            </a:r>
            <a:endParaRPr lang="en-US">
              <a:latin typeface="Segoe UI Semibold" panose="020B0702040204020203" pitchFamily="34" charset="0"/>
              <a:cs typeface="Segoe UI Semibold" panose="020B0702040204020203" pitchFamily="34" charset="0"/>
            </a:endParaRPr>
          </a:p>
        </p:txBody>
      </p:sp>
      <p:pic>
        <p:nvPicPr>
          <p:cNvPr id="14" name="Picture 13" descr="A screenshot of a computer&#10;&#10;Description automatically generated">
            <a:extLst>
              <a:ext uri="{FF2B5EF4-FFF2-40B4-BE49-F238E27FC236}">
                <a16:creationId xmlns:a16="http://schemas.microsoft.com/office/drawing/2014/main" id="{101260DD-0571-BCD6-0BE0-07D548BFDCB8}"/>
              </a:ext>
            </a:extLst>
          </p:cNvPr>
          <p:cNvPicPr>
            <a:picLocks noChangeAspect="1"/>
          </p:cNvPicPr>
          <p:nvPr/>
        </p:nvPicPr>
        <p:blipFill>
          <a:blip r:embed="rId3"/>
          <a:stretch>
            <a:fillRect/>
          </a:stretch>
        </p:blipFill>
        <p:spPr>
          <a:xfrm>
            <a:off x="980148" y="1638625"/>
            <a:ext cx="5597594" cy="2951922"/>
          </a:xfrm>
          <a:prstGeom prst="rect">
            <a:avLst/>
          </a:prstGeom>
          <a:ln>
            <a:solidFill>
              <a:schemeClr val="tx1">
                <a:lumMod val="50000"/>
                <a:lumOff val="50000"/>
              </a:schemeClr>
            </a:solidFill>
          </a:ln>
          <a:effectLst/>
        </p:spPr>
      </p:pic>
      <p:sp>
        <p:nvSpPr>
          <p:cNvPr id="15" name="TextBox 14">
            <a:extLst>
              <a:ext uri="{FF2B5EF4-FFF2-40B4-BE49-F238E27FC236}">
                <a16:creationId xmlns:a16="http://schemas.microsoft.com/office/drawing/2014/main" id="{23EDE985-E9EE-A54B-2AF6-D9FFA69336DE}"/>
              </a:ext>
            </a:extLst>
          </p:cNvPr>
          <p:cNvSpPr txBox="1"/>
          <p:nvPr/>
        </p:nvSpPr>
        <p:spPr>
          <a:xfrm>
            <a:off x="6840627" y="1793787"/>
            <a:ext cx="3273368" cy="307777"/>
          </a:xfrm>
          <a:prstGeom prst="rect">
            <a:avLst/>
          </a:prstGeom>
          <a:noFill/>
        </p:spPr>
        <p:txBody>
          <a:bodyPr wrap="square" lIns="0" tIns="0" rIns="0" bIns="0" rtlCol="0">
            <a:spAutoFit/>
          </a:bodyPr>
          <a:lstStyle/>
          <a:p>
            <a:pPr algn="l"/>
            <a:r>
              <a:rPr lang="en-US" sz="2000"/>
              <a:t>Outdated public knowledge</a:t>
            </a:r>
          </a:p>
        </p:txBody>
      </p:sp>
      <p:pic>
        <p:nvPicPr>
          <p:cNvPr id="16" name="Picture 15" descr="A screenshot of a chat&#10;&#10;Description automatically generated">
            <a:extLst>
              <a:ext uri="{FF2B5EF4-FFF2-40B4-BE49-F238E27FC236}">
                <a16:creationId xmlns:a16="http://schemas.microsoft.com/office/drawing/2014/main" id="{4525A15F-5BD7-0A5A-5EBD-2562A6A59B78}"/>
              </a:ext>
            </a:extLst>
          </p:cNvPr>
          <p:cNvPicPr>
            <a:picLocks noChangeAspect="1"/>
          </p:cNvPicPr>
          <p:nvPr/>
        </p:nvPicPr>
        <p:blipFill>
          <a:blip r:embed="rId4"/>
          <a:stretch>
            <a:fillRect/>
          </a:stretch>
        </p:blipFill>
        <p:spPr>
          <a:xfrm>
            <a:off x="4253198" y="3165614"/>
            <a:ext cx="6695038" cy="3235186"/>
          </a:xfrm>
          <a:prstGeom prst="rect">
            <a:avLst/>
          </a:prstGeom>
          <a:ln>
            <a:solidFill>
              <a:schemeClr val="tx1">
                <a:lumMod val="50000"/>
                <a:lumOff val="50000"/>
              </a:schemeClr>
            </a:solidFill>
          </a:ln>
          <a:effectLst/>
        </p:spPr>
      </p:pic>
      <p:sp>
        <p:nvSpPr>
          <p:cNvPr id="17" name="TextBox 16">
            <a:extLst>
              <a:ext uri="{FF2B5EF4-FFF2-40B4-BE49-F238E27FC236}">
                <a16:creationId xmlns:a16="http://schemas.microsoft.com/office/drawing/2014/main" id="{40CE627E-5BD9-69C9-3FA1-8D640473DDE8}"/>
              </a:ext>
            </a:extLst>
          </p:cNvPr>
          <p:cNvSpPr txBox="1"/>
          <p:nvPr/>
        </p:nvSpPr>
        <p:spPr>
          <a:xfrm>
            <a:off x="1549674" y="5103911"/>
            <a:ext cx="2703524" cy="307777"/>
          </a:xfrm>
          <a:prstGeom prst="rect">
            <a:avLst/>
          </a:prstGeom>
          <a:noFill/>
        </p:spPr>
        <p:txBody>
          <a:bodyPr wrap="square" lIns="0" tIns="0" rIns="0" bIns="0" rtlCol="0">
            <a:spAutoFit/>
          </a:bodyPr>
          <a:lstStyle/>
          <a:p>
            <a:pPr algn="l"/>
            <a:r>
              <a:rPr lang="en-US" sz="2000"/>
              <a:t>No internal knowledge</a:t>
            </a:r>
          </a:p>
        </p:txBody>
      </p:sp>
    </p:spTree>
    <p:extLst>
      <p:ext uri="{BB962C8B-B14F-4D97-AF65-F5344CB8AC3E}">
        <p14:creationId xmlns:p14="http://schemas.microsoft.com/office/powerpoint/2010/main" val="21856656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B8B0E-38F9-E460-22B7-2DF3B32B811E}"/>
              </a:ext>
            </a:extLst>
          </p:cNvPr>
          <p:cNvSpPr>
            <a:spLocks noGrp="1"/>
          </p:cNvSpPr>
          <p:nvPr>
            <p:ph type="title"/>
          </p:nvPr>
        </p:nvSpPr>
        <p:spPr/>
        <p:txBody>
          <a:bodyPr wrap="square" anchor="t">
            <a:normAutofit/>
          </a:bodyPr>
          <a:lstStyle/>
          <a:p>
            <a:pPr algn="ctr"/>
            <a:r>
              <a:rPr lang="en-US"/>
              <a:t>Incorporating domain knowledge</a:t>
            </a:r>
          </a:p>
        </p:txBody>
      </p:sp>
      <p:sp>
        <p:nvSpPr>
          <p:cNvPr id="5" name="Rounded Rectangle 5">
            <a:extLst>
              <a:ext uri="{FF2B5EF4-FFF2-40B4-BE49-F238E27FC236}">
                <a16:creationId xmlns:a16="http://schemas.microsoft.com/office/drawing/2014/main" id="{D6F313BB-F5E3-6408-056F-4C33D5C23470}"/>
              </a:ext>
              <a:ext uri="{C183D7F6-B498-43B3-948B-1728B52AA6E4}">
                <adec:decorative xmlns:adec="http://schemas.microsoft.com/office/drawing/2017/decorative" val="1"/>
              </a:ext>
            </a:extLst>
          </p:cNvPr>
          <p:cNvSpPr/>
          <p:nvPr/>
        </p:nvSpPr>
        <p:spPr bwMode="auto">
          <a:xfrm>
            <a:off x="810461" y="2039889"/>
            <a:ext cx="3291840" cy="3644855"/>
          </a:xfrm>
          <a:prstGeom prst="roundRect">
            <a:avLst>
              <a:gd name="adj" fmla="val 5895"/>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marL="0" marR="0" lvl="0" indent="0" algn="ctr" defTabSz="811670" rtl="0" eaLnBrk="1" fontAlgn="auto" latinLnBrk="0" hangingPunct="1">
              <a:lnSpc>
                <a:spcPct val="100000"/>
              </a:lnSpc>
              <a:spcBef>
                <a:spcPts val="174"/>
              </a:spcBef>
              <a:spcAft>
                <a:spcPts val="0"/>
              </a:spcAft>
              <a:buClrTx/>
              <a:buSzTx/>
              <a:buFontTx/>
              <a:buNone/>
              <a:tabLst/>
              <a:defRPr/>
            </a:pPr>
            <a:endParaRPr kumimoji="0" lang="en-US" sz="2400" b="0" i="0" u="none" strike="noStrike" kern="1200" cap="none" spc="0" normalizeH="0" baseline="0" noProof="0">
              <a:ln>
                <a:noFill/>
              </a:ln>
              <a:gradFill>
                <a:gsLst>
                  <a:gs pos="41958">
                    <a:srgbClr val="FFFFFF"/>
                  </a:gs>
                  <a:gs pos="63000">
                    <a:srgbClr val="FFFFFF"/>
                  </a:gs>
                </a:gsLst>
                <a:lin ang="0" scaled="0"/>
              </a:gradFill>
              <a:effectLst/>
              <a:uLnTx/>
              <a:uFillTx/>
              <a:latin typeface="Segoe UI"/>
              <a:ea typeface="+mn-ea"/>
              <a:cs typeface="Segoe UI" panose="020B0502040204020203" pitchFamily="34" charset="0"/>
            </a:endParaRPr>
          </a:p>
        </p:txBody>
      </p:sp>
      <p:sp>
        <p:nvSpPr>
          <p:cNvPr id="16" name="Oval 15">
            <a:extLst>
              <a:ext uri="{FF2B5EF4-FFF2-40B4-BE49-F238E27FC236}">
                <a16:creationId xmlns:a16="http://schemas.microsoft.com/office/drawing/2014/main" id="{A71FE902-CD2B-79C8-07D7-DF2FEF1BDB19}"/>
              </a:ext>
              <a:ext uri="{C183D7F6-B498-43B3-948B-1728B52AA6E4}">
                <adec:decorative xmlns:adec="http://schemas.microsoft.com/office/drawing/2017/decorative" val="1"/>
              </a:ext>
            </a:extLst>
          </p:cNvPr>
          <p:cNvSpPr/>
          <p:nvPr/>
        </p:nvSpPr>
        <p:spPr bwMode="auto">
          <a:xfrm>
            <a:off x="1786995" y="1625102"/>
            <a:ext cx="1338773" cy="1338773"/>
          </a:xfrm>
          <a:prstGeom prst="ellipse">
            <a:avLst/>
          </a:prstGeom>
          <a:gradFill flip="none" rotWithShape="1">
            <a:gsLst>
              <a:gs pos="0">
                <a:srgbClr val="0078D4"/>
              </a:gs>
              <a:gs pos="80000">
                <a:srgbClr val="399A91"/>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FFFFFF"/>
              </a:solidFill>
              <a:effectLst/>
              <a:uLnTx/>
              <a:uFillTx/>
              <a:latin typeface="Segoe UI"/>
              <a:ea typeface="+mn-ea"/>
              <a:cs typeface="+mn-cs"/>
            </a:endParaRPr>
          </a:p>
        </p:txBody>
      </p:sp>
      <p:sp>
        <p:nvSpPr>
          <p:cNvPr id="20" name="Graphic 13" descr="Chat with gear icon">
            <a:extLst>
              <a:ext uri="{FF2B5EF4-FFF2-40B4-BE49-F238E27FC236}">
                <a16:creationId xmlns:a16="http://schemas.microsoft.com/office/drawing/2014/main" id="{5D8E2E9E-6143-9973-A3F7-F22BC81E55C4}"/>
              </a:ext>
            </a:extLst>
          </p:cNvPr>
          <p:cNvSpPr/>
          <p:nvPr/>
        </p:nvSpPr>
        <p:spPr>
          <a:xfrm>
            <a:off x="2209634" y="2050027"/>
            <a:ext cx="493495" cy="488922"/>
          </a:xfrm>
          <a:custGeom>
            <a:avLst/>
            <a:gdLst>
              <a:gd name="connsiteX0" fmla="*/ 231767 w 482444"/>
              <a:gd name="connsiteY0" fmla="*/ 0 h 477972"/>
              <a:gd name="connsiteX1" fmla="*/ 463534 w 482444"/>
              <a:gd name="connsiteY1" fmla="*/ 231767 h 477972"/>
              <a:gd name="connsiteX2" fmla="*/ 462838 w 482444"/>
              <a:gd name="connsiteY2" fmla="*/ 249844 h 477972"/>
              <a:gd name="connsiteX3" fmla="*/ 249845 w 482444"/>
              <a:gd name="connsiteY3" fmla="*/ 254700 h 477972"/>
              <a:gd name="connsiteX4" fmla="*/ 249845 w 482444"/>
              <a:gd name="connsiteY4" fmla="*/ 462838 h 477972"/>
              <a:gd name="connsiteX5" fmla="*/ 124111 w 482444"/>
              <a:gd name="connsiteY5" fmla="*/ 437066 h 477972"/>
              <a:gd name="connsiteX6" fmla="*/ 24683 w 482444"/>
              <a:gd name="connsiteY6" fmla="*/ 462954 h 477972"/>
              <a:gd name="connsiteX7" fmla="*/ 695 w 482444"/>
              <a:gd name="connsiteY7" fmla="*/ 448784 h 477972"/>
              <a:gd name="connsiteX8" fmla="*/ 695 w 482444"/>
              <a:gd name="connsiteY8" fmla="*/ 438966 h 477972"/>
              <a:gd name="connsiteX9" fmla="*/ 26561 w 482444"/>
              <a:gd name="connsiteY9" fmla="*/ 339561 h 477972"/>
              <a:gd name="connsiteX10" fmla="*/ 0 w 482444"/>
              <a:gd name="connsiteY10" fmla="*/ 231767 h 477972"/>
              <a:gd name="connsiteX11" fmla="*/ 231767 w 482444"/>
              <a:gd name="connsiteY11" fmla="*/ 0 h 477972"/>
              <a:gd name="connsiteX12" fmla="*/ 284563 w 482444"/>
              <a:gd name="connsiteY12" fmla="*/ 277564 h 477972"/>
              <a:gd name="connsiteX13" fmla="*/ 252881 w 482444"/>
              <a:gd name="connsiteY13" fmla="*/ 334954 h 477972"/>
              <a:gd name="connsiteX14" fmla="*/ 251166 w 482444"/>
              <a:gd name="connsiteY14" fmla="*/ 335413 h 477972"/>
              <a:gd name="connsiteX15" fmla="*/ 237631 w 482444"/>
              <a:gd name="connsiteY15" fmla="*/ 338750 h 477972"/>
              <a:gd name="connsiteX16" fmla="*/ 237770 w 482444"/>
              <a:gd name="connsiteY16" fmla="*/ 380630 h 477972"/>
              <a:gd name="connsiteX17" fmla="*/ 250285 w 482444"/>
              <a:gd name="connsiteY17" fmla="*/ 383643 h 477972"/>
              <a:gd name="connsiteX18" fmla="*/ 284494 w 482444"/>
              <a:gd name="connsiteY18" fmla="*/ 439562 h 477972"/>
              <a:gd name="connsiteX19" fmla="*/ 283891 w 482444"/>
              <a:gd name="connsiteY19" fmla="*/ 441817 h 477972"/>
              <a:gd name="connsiteX20" fmla="*/ 279557 w 482444"/>
              <a:gd name="connsiteY20" fmla="*/ 456464 h 477972"/>
              <a:gd name="connsiteX21" fmla="*/ 313951 w 482444"/>
              <a:gd name="connsiteY21" fmla="*/ 477833 h 477972"/>
              <a:gd name="connsiteX22" fmla="*/ 325401 w 482444"/>
              <a:gd name="connsiteY22" fmla="*/ 465781 h 477972"/>
              <a:gd name="connsiteX23" fmla="*/ 390933 w 482444"/>
              <a:gd name="connsiteY23" fmla="*/ 464148 h 477972"/>
              <a:gd name="connsiteX24" fmla="*/ 392590 w 482444"/>
              <a:gd name="connsiteY24" fmla="*/ 465805 h 477972"/>
              <a:gd name="connsiteX25" fmla="*/ 404132 w 482444"/>
              <a:gd name="connsiteY25" fmla="*/ 477972 h 477972"/>
              <a:gd name="connsiteX26" fmla="*/ 438503 w 482444"/>
              <a:gd name="connsiteY26" fmla="*/ 456812 h 477972"/>
              <a:gd name="connsiteX27" fmla="*/ 433914 w 482444"/>
              <a:gd name="connsiteY27" fmla="*/ 440913 h 477972"/>
              <a:gd name="connsiteX28" fmla="*/ 465596 w 482444"/>
              <a:gd name="connsiteY28" fmla="*/ 383523 h 477972"/>
              <a:gd name="connsiteX29" fmla="*/ 467311 w 482444"/>
              <a:gd name="connsiteY29" fmla="*/ 383064 h 477972"/>
              <a:gd name="connsiteX30" fmla="*/ 480847 w 482444"/>
              <a:gd name="connsiteY30" fmla="*/ 379727 h 477972"/>
              <a:gd name="connsiteX31" fmla="*/ 480707 w 482444"/>
              <a:gd name="connsiteY31" fmla="*/ 337823 h 477972"/>
              <a:gd name="connsiteX32" fmla="*/ 468192 w 482444"/>
              <a:gd name="connsiteY32" fmla="*/ 334810 h 477972"/>
              <a:gd name="connsiteX33" fmla="*/ 433983 w 482444"/>
              <a:gd name="connsiteY33" fmla="*/ 278892 h 477972"/>
              <a:gd name="connsiteX34" fmla="*/ 434586 w 482444"/>
              <a:gd name="connsiteY34" fmla="*/ 276637 h 477972"/>
              <a:gd name="connsiteX35" fmla="*/ 438920 w 482444"/>
              <a:gd name="connsiteY35" fmla="*/ 262035 h 477972"/>
              <a:gd name="connsiteX36" fmla="*/ 404526 w 482444"/>
              <a:gd name="connsiteY36" fmla="*/ 240667 h 477972"/>
              <a:gd name="connsiteX37" fmla="*/ 393100 w 482444"/>
              <a:gd name="connsiteY37" fmla="*/ 252672 h 477972"/>
              <a:gd name="connsiteX38" fmla="*/ 327568 w 482444"/>
              <a:gd name="connsiteY38" fmla="*/ 254352 h 477972"/>
              <a:gd name="connsiteX39" fmla="*/ 325887 w 482444"/>
              <a:gd name="connsiteY39" fmla="*/ 252672 h 477972"/>
              <a:gd name="connsiteX40" fmla="*/ 314345 w 482444"/>
              <a:gd name="connsiteY40" fmla="*/ 240504 h 477972"/>
              <a:gd name="connsiteX41" fmla="*/ 279974 w 482444"/>
              <a:gd name="connsiteY41" fmla="*/ 261641 h 477972"/>
              <a:gd name="connsiteX42" fmla="*/ 284563 w 482444"/>
              <a:gd name="connsiteY42" fmla="*/ 277564 h 477972"/>
              <a:gd name="connsiteX43" fmla="*/ 359239 w 482444"/>
              <a:gd name="connsiteY43" fmla="*/ 324473 h 477972"/>
              <a:gd name="connsiteX44" fmla="*/ 392845 w 482444"/>
              <a:gd name="connsiteY44" fmla="*/ 359238 h 477972"/>
              <a:gd name="connsiteX45" fmla="*/ 359239 w 482444"/>
              <a:gd name="connsiteY45" fmla="*/ 394003 h 477972"/>
              <a:gd name="connsiteX46" fmla="*/ 325632 w 482444"/>
              <a:gd name="connsiteY46" fmla="*/ 359238 h 477972"/>
              <a:gd name="connsiteX47" fmla="*/ 359239 w 482444"/>
              <a:gd name="connsiteY47" fmla="*/ 324473 h 477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82444" h="477972">
                <a:moveTo>
                  <a:pt x="231767" y="0"/>
                </a:moveTo>
                <a:cubicBezTo>
                  <a:pt x="359772" y="0"/>
                  <a:pt x="463534" y="103762"/>
                  <a:pt x="463534" y="231767"/>
                </a:cubicBezTo>
                <a:cubicBezTo>
                  <a:pt x="463534" y="237862"/>
                  <a:pt x="463302" y="243888"/>
                  <a:pt x="462838" y="249844"/>
                </a:cubicBezTo>
                <a:cubicBezTo>
                  <a:pt x="402681" y="192369"/>
                  <a:pt x="307320" y="194543"/>
                  <a:pt x="249845" y="254700"/>
                </a:cubicBezTo>
                <a:cubicBezTo>
                  <a:pt x="194214" y="312927"/>
                  <a:pt x="194214" y="404611"/>
                  <a:pt x="249845" y="462838"/>
                </a:cubicBezTo>
                <a:cubicBezTo>
                  <a:pt x="206340" y="466305"/>
                  <a:pt x="162744" y="457368"/>
                  <a:pt x="124111" y="437066"/>
                </a:cubicBezTo>
                <a:lnTo>
                  <a:pt x="24683" y="462954"/>
                </a:lnTo>
                <a:cubicBezTo>
                  <a:pt x="14147" y="465666"/>
                  <a:pt x="3407" y="459322"/>
                  <a:pt x="695" y="448784"/>
                </a:cubicBezTo>
                <a:cubicBezTo>
                  <a:pt x="-133" y="445565"/>
                  <a:pt x="-133" y="442185"/>
                  <a:pt x="695" y="438966"/>
                </a:cubicBezTo>
                <a:lnTo>
                  <a:pt x="26561" y="339561"/>
                </a:lnTo>
                <a:cubicBezTo>
                  <a:pt x="9069" y="306326"/>
                  <a:pt x="-48" y="269324"/>
                  <a:pt x="0" y="231767"/>
                </a:cubicBezTo>
                <a:cubicBezTo>
                  <a:pt x="0" y="103762"/>
                  <a:pt x="103762" y="0"/>
                  <a:pt x="231767" y="0"/>
                </a:cubicBezTo>
                <a:close/>
                <a:moveTo>
                  <a:pt x="284563" y="277564"/>
                </a:moveTo>
                <a:cubicBezTo>
                  <a:pt x="291662" y="302161"/>
                  <a:pt x="277478" y="327855"/>
                  <a:pt x="252881" y="334954"/>
                </a:cubicBezTo>
                <a:cubicBezTo>
                  <a:pt x="252313" y="335116"/>
                  <a:pt x="251741" y="335271"/>
                  <a:pt x="251166" y="335413"/>
                </a:cubicBezTo>
                <a:lnTo>
                  <a:pt x="237631" y="338750"/>
                </a:lnTo>
                <a:cubicBezTo>
                  <a:pt x="235461" y="352631"/>
                  <a:pt x="235508" y="366766"/>
                  <a:pt x="237770" y="380630"/>
                </a:cubicBezTo>
                <a:lnTo>
                  <a:pt x="250285" y="383643"/>
                </a:lnTo>
                <a:cubicBezTo>
                  <a:pt x="275174" y="389639"/>
                  <a:pt x="290490" y="414675"/>
                  <a:pt x="284494" y="439562"/>
                </a:cubicBezTo>
                <a:cubicBezTo>
                  <a:pt x="284313" y="440320"/>
                  <a:pt x="284111" y="441071"/>
                  <a:pt x="283891" y="441817"/>
                </a:cubicBezTo>
                <a:lnTo>
                  <a:pt x="279557" y="456464"/>
                </a:lnTo>
                <a:cubicBezTo>
                  <a:pt x="289755" y="465411"/>
                  <a:pt x="301343" y="472665"/>
                  <a:pt x="313951" y="477833"/>
                </a:cubicBezTo>
                <a:lnTo>
                  <a:pt x="325401" y="465781"/>
                </a:lnTo>
                <a:cubicBezTo>
                  <a:pt x="343045" y="447233"/>
                  <a:pt x="372387" y="446503"/>
                  <a:pt x="390933" y="464148"/>
                </a:cubicBezTo>
                <a:cubicBezTo>
                  <a:pt x="391500" y="464685"/>
                  <a:pt x="392052" y="465239"/>
                  <a:pt x="392590" y="465805"/>
                </a:cubicBezTo>
                <a:lnTo>
                  <a:pt x="404132" y="477972"/>
                </a:lnTo>
                <a:cubicBezTo>
                  <a:pt x="416682" y="472869"/>
                  <a:pt x="428296" y="465719"/>
                  <a:pt x="438503" y="456812"/>
                </a:cubicBezTo>
                <a:lnTo>
                  <a:pt x="433914" y="440913"/>
                </a:lnTo>
                <a:cubicBezTo>
                  <a:pt x="426815" y="416316"/>
                  <a:pt x="440999" y="390622"/>
                  <a:pt x="465596" y="383523"/>
                </a:cubicBezTo>
                <a:cubicBezTo>
                  <a:pt x="466164" y="383361"/>
                  <a:pt x="466737" y="383205"/>
                  <a:pt x="467311" y="383064"/>
                </a:cubicBezTo>
                <a:lnTo>
                  <a:pt x="480847" y="379727"/>
                </a:lnTo>
                <a:cubicBezTo>
                  <a:pt x="483023" y="365839"/>
                  <a:pt x="482976" y="351694"/>
                  <a:pt x="480707" y="337823"/>
                </a:cubicBezTo>
                <a:lnTo>
                  <a:pt x="468192" y="334810"/>
                </a:lnTo>
                <a:cubicBezTo>
                  <a:pt x="443303" y="328814"/>
                  <a:pt x="427987" y="303779"/>
                  <a:pt x="433983" y="278892"/>
                </a:cubicBezTo>
                <a:cubicBezTo>
                  <a:pt x="434164" y="278134"/>
                  <a:pt x="434366" y="277383"/>
                  <a:pt x="434586" y="276637"/>
                </a:cubicBezTo>
                <a:lnTo>
                  <a:pt x="438920" y="262035"/>
                </a:lnTo>
                <a:cubicBezTo>
                  <a:pt x="428722" y="253052"/>
                  <a:pt x="417097" y="245830"/>
                  <a:pt x="404526" y="240667"/>
                </a:cubicBezTo>
                <a:lnTo>
                  <a:pt x="393100" y="252672"/>
                </a:lnTo>
                <a:cubicBezTo>
                  <a:pt x="375467" y="271232"/>
                  <a:pt x="346127" y="271985"/>
                  <a:pt x="327568" y="254352"/>
                </a:cubicBezTo>
                <a:cubicBezTo>
                  <a:pt x="326993" y="253808"/>
                  <a:pt x="326432" y="253247"/>
                  <a:pt x="325887" y="252672"/>
                </a:cubicBezTo>
                <a:lnTo>
                  <a:pt x="314345" y="240504"/>
                </a:lnTo>
                <a:cubicBezTo>
                  <a:pt x="301797" y="245599"/>
                  <a:pt x="290184" y="252742"/>
                  <a:pt x="279974" y="261641"/>
                </a:cubicBezTo>
                <a:lnTo>
                  <a:pt x="284563" y="277564"/>
                </a:lnTo>
                <a:close/>
                <a:moveTo>
                  <a:pt x="359239" y="324473"/>
                </a:moveTo>
                <a:cubicBezTo>
                  <a:pt x="377780" y="324473"/>
                  <a:pt x="392845" y="340048"/>
                  <a:pt x="392845" y="359238"/>
                </a:cubicBezTo>
                <a:cubicBezTo>
                  <a:pt x="392845" y="378429"/>
                  <a:pt x="377780" y="394003"/>
                  <a:pt x="359239" y="394003"/>
                </a:cubicBezTo>
                <a:cubicBezTo>
                  <a:pt x="340697" y="394003"/>
                  <a:pt x="325632" y="378429"/>
                  <a:pt x="325632" y="359238"/>
                </a:cubicBezTo>
                <a:cubicBezTo>
                  <a:pt x="325632" y="340048"/>
                  <a:pt x="340697" y="324473"/>
                  <a:pt x="359239" y="324473"/>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0000"/>
              </a:lnSpc>
              <a:spcBef>
                <a:spcPct val="0"/>
              </a:spcBef>
              <a:spcAft>
                <a:spcPct val="0"/>
              </a:spcAft>
              <a:buClrTx/>
              <a:buSzTx/>
              <a:buFontTx/>
              <a:buNone/>
              <a:tabLst/>
              <a:defRPr/>
            </a:pPr>
            <a:endParaRPr kumimoji="0" lang="en-US" sz="1600" b="1" i="0" u="none" strike="noStrike" kern="1200" cap="none" spc="0" normalizeH="0" baseline="0" noProof="0">
              <a:ln w="3175">
                <a:noFill/>
              </a:ln>
              <a:gradFill>
                <a:gsLst>
                  <a:gs pos="71910">
                    <a:srgbClr val="000000"/>
                  </a:gs>
                  <a:gs pos="53933">
                    <a:srgbClr val="000000"/>
                  </a:gs>
                </a:gsLst>
                <a:path path="circle">
                  <a:fillToRect l="100000" b="100000"/>
                </a:path>
              </a:gradFill>
              <a:effectLst/>
              <a:uLnTx/>
              <a:uFillTx/>
              <a:latin typeface="Segoe UI Semibold"/>
              <a:ea typeface="+mn-ea"/>
              <a:cs typeface="Segoe UI" pitchFamily="34" charset="0"/>
            </a:endParaRPr>
          </a:p>
        </p:txBody>
      </p:sp>
      <p:sp>
        <p:nvSpPr>
          <p:cNvPr id="3" name="TextBox 2">
            <a:extLst>
              <a:ext uri="{FF2B5EF4-FFF2-40B4-BE49-F238E27FC236}">
                <a16:creationId xmlns:a16="http://schemas.microsoft.com/office/drawing/2014/main" id="{154C6649-6941-41B5-E5EB-7C7C40057A99}"/>
              </a:ext>
            </a:extLst>
          </p:cNvPr>
          <p:cNvSpPr txBox="1"/>
          <p:nvPr/>
        </p:nvSpPr>
        <p:spPr>
          <a:xfrm>
            <a:off x="810461" y="3429000"/>
            <a:ext cx="3291840" cy="664797"/>
          </a:xfrm>
          <a:prstGeom prst="rect">
            <a:avLst/>
          </a:prstGeom>
          <a:noFill/>
        </p:spPr>
        <p:txBody>
          <a:bodyPr wrap="square" lIns="0" tIns="0" rIns="0" bIns="0" rtlCol="0">
            <a:spAutoFit/>
          </a:bodyPr>
          <a:lstStyle/>
          <a:p>
            <a:pPr marL="0" marR="0" lvl="0" indent="0" algn="ctr" defTabSz="932304"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Segoe UI Semibold"/>
                <a:ea typeface="+mn-ea"/>
                <a:cs typeface="+mn-cs"/>
              </a:rPr>
              <a:t>Prompt</a:t>
            </a:r>
            <a:br>
              <a:rPr kumimoji="0" lang="en-US" sz="2400" b="0" i="0" u="none" strike="noStrike" kern="1200" cap="none" spc="0" normalizeH="0" baseline="0" noProof="0">
                <a:ln>
                  <a:noFill/>
                </a:ln>
                <a:solidFill>
                  <a:srgbClr val="000000"/>
                </a:solidFill>
                <a:effectLst/>
                <a:uLnTx/>
                <a:uFillTx/>
                <a:latin typeface="Segoe UI Semibold"/>
                <a:ea typeface="+mn-ea"/>
                <a:cs typeface="+mn-cs"/>
              </a:rPr>
            </a:br>
            <a:r>
              <a:rPr kumimoji="0" lang="en-US" sz="2400" b="0" i="0" u="none" strike="noStrike" kern="1200" cap="none" spc="0" normalizeH="0" baseline="0" noProof="0">
                <a:ln>
                  <a:noFill/>
                </a:ln>
                <a:solidFill>
                  <a:srgbClr val="000000"/>
                </a:solidFill>
                <a:effectLst/>
                <a:uLnTx/>
                <a:uFillTx/>
                <a:latin typeface="Segoe UI Semibold"/>
                <a:ea typeface="+mn-ea"/>
                <a:cs typeface="+mn-cs"/>
              </a:rPr>
              <a:t>engineering</a:t>
            </a:r>
          </a:p>
        </p:txBody>
      </p:sp>
      <p:sp>
        <p:nvSpPr>
          <p:cNvPr id="10" name="TextBox 9">
            <a:extLst>
              <a:ext uri="{FF2B5EF4-FFF2-40B4-BE49-F238E27FC236}">
                <a16:creationId xmlns:a16="http://schemas.microsoft.com/office/drawing/2014/main" id="{F5109C43-6590-376F-E6EC-87CF683D9D4B}"/>
              </a:ext>
            </a:extLst>
          </p:cNvPr>
          <p:cNvSpPr txBox="1"/>
          <p:nvPr/>
        </p:nvSpPr>
        <p:spPr>
          <a:xfrm>
            <a:off x="810461" y="4222932"/>
            <a:ext cx="3291840" cy="249299"/>
          </a:xfrm>
          <a:prstGeom prst="rect">
            <a:avLst/>
          </a:prstGeom>
          <a:noFill/>
        </p:spPr>
        <p:txBody>
          <a:bodyPr wrap="square" lIns="0" tIns="0" rIns="0" bIns="0" rtlCol="0">
            <a:spAutoFit/>
          </a:bodyPr>
          <a:lstStyle/>
          <a:p>
            <a:pPr marL="0" marR="0" lvl="0" indent="0" algn="ctr" defTabSz="932304"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In-context learning</a:t>
            </a:r>
          </a:p>
        </p:txBody>
      </p:sp>
      <p:sp>
        <p:nvSpPr>
          <p:cNvPr id="13" name="Rounded Rectangle 5">
            <a:extLst>
              <a:ext uri="{FF2B5EF4-FFF2-40B4-BE49-F238E27FC236}">
                <a16:creationId xmlns:a16="http://schemas.microsoft.com/office/drawing/2014/main" id="{0799BF2B-8C16-DB20-31A4-0AF813ECCC7F}"/>
              </a:ext>
              <a:ext uri="{C183D7F6-B498-43B3-948B-1728B52AA6E4}">
                <adec:decorative xmlns:adec="http://schemas.microsoft.com/office/drawing/2017/decorative" val="1"/>
              </a:ext>
            </a:extLst>
          </p:cNvPr>
          <p:cNvSpPr/>
          <p:nvPr/>
        </p:nvSpPr>
        <p:spPr bwMode="auto">
          <a:xfrm>
            <a:off x="4453954" y="2039889"/>
            <a:ext cx="3291840" cy="3644855"/>
          </a:xfrm>
          <a:prstGeom prst="roundRect">
            <a:avLst>
              <a:gd name="adj" fmla="val 5895"/>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marL="0" marR="0" lvl="0" indent="0" algn="ctr" defTabSz="811670" rtl="0" eaLnBrk="1" fontAlgn="auto" latinLnBrk="0" hangingPunct="1">
              <a:lnSpc>
                <a:spcPct val="100000"/>
              </a:lnSpc>
              <a:spcBef>
                <a:spcPts val="174"/>
              </a:spcBef>
              <a:spcAft>
                <a:spcPts val="0"/>
              </a:spcAft>
              <a:buClrTx/>
              <a:buSzTx/>
              <a:buFontTx/>
              <a:buNone/>
              <a:tabLst/>
              <a:defRPr/>
            </a:pPr>
            <a:endParaRPr kumimoji="0" lang="en-US" sz="2400" b="0" i="0" u="none" strike="noStrike" kern="1200" cap="none" spc="0" normalizeH="0" baseline="0" noProof="0">
              <a:ln>
                <a:noFill/>
              </a:ln>
              <a:gradFill>
                <a:gsLst>
                  <a:gs pos="41958">
                    <a:srgbClr val="FFFFFF"/>
                  </a:gs>
                  <a:gs pos="63000">
                    <a:srgbClr val="FFFFFF"/>
                  </a:gs>
                </a:gsLst>
                <a:lin ang="0" scaled="0"/>
              </a:gradFill>
              <a:effectLst/>
              <a:uLnTx/>
              <a:uFillTx/>
              <a:latin typeface="Segoe UI"/>
              <a:ea typeface="+mn-ea"/>
              <a:cs typeface="Segoe UI" panose="020B0502040204020203" pitchFamily="34" charset="0"/>
            </a:endParaRPr>
          </a:p>
        </p:txBody>
      </p:sp>
      <p:sp>
        <p:nvSpPr>
          <p:cNvPr id="19" name="Oval 18">
            <a:extLst>
              <a:ext uri="{FF2B5EF4-FFF2-40B4-BE49-F238E27FC236}">
                <a16:creationId xmlns:a16="http://schemas.microsoft.com/office/drawing/2014/main" id="{A2193D5E-A2AB-3CB3-64CA-9593FE0BC3A5}"/>
              </a:ext>
              <a:ext uri="{C183D7F6-B498-43B3-948B-1728B52AA6E4}">
                <adec:decorative xmlns:adec="http://schemas.microsoft.com/office/drawing/2017/decorative" val="1"/>
              </a:ext>
            </a:extLst>
          </p:cNvPr>
          <p:cNvSpPr/>
          <p:nvPr/>
        </p:nvSpPr>
        <p:spPr bwMode="auto">
          <a:xfrm>
            <a:off x="5430488" y="1625103"/>
            <a:ext cx="1338773" cy="1338773"/>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err="1">
              <a:ln>
                <a:noFill/>
              </a:ln>
              <a:solidFill>
                <a:srgbClr val="FFFFFF"/>
              </a:solidFill>
              <a:effectLst/>
              <a:uLnTx/>
              <a:uFillTx/>
              <a:latin typeface="Segoe UI"/>
              <a:ea typeface="+mn-ea"/>
              <a:cs typeface="+mn-cs"/>
            </a:endParaRPr>
          </a:p>
        </p:txBody>
      </p:sp>
      <p:sp>
        <p:nvSpPr>
          <p:cNvPr id="22" name="Graphic 18" descr="Brain icon">
            <a:extLst>
              <a:ext uri="{FF2B5EF4-FFF2-40B4-BE49-F238E27FC236}">
                <a16:creationId xmlns:a16="http://schemas.microsoft.com/office/drawing/2014/main" id="{DE9FA9BE-B5CA-8EED-4B1D-3722EE794A23}"/>
              </a:ext>
            </a:extLst>
          </p:cNvPr>
          <p:cNvSpPr/>
          <p:nvPr/>
        </p:nvSpPr>
        <p:spPr>
          <a:xfrm>
            <a:off x="5838526" y="2033272"/>
            <a:ext cx="522697" cy="522435"/>
          </a:xfrm>
          <a:custGeom>
            <a:avLst/>
            <a:gdLst>
              <a:gd name="connsiteX0" fmla="*/ 188658 w 463532"/>
              <a:gd name="connsiteY0" fmla="*/ 0 h 463300"/>
              <a:gd name="connsiteX1" fmla="*/ 214384 w 463532"/>
              <a:gd name="connsiteY1" fmla="*/ 32702 h 463300"/>
              <a:gd name="connsiteX2" fmla="*/ 214384 w 463532"/>
              <a:gd name="connsiteY2" fmla="*/ 133127 h 463300"/>
              <a:gd name="connsiteX3" fmla="*/ 193641 w 463532"/>
              <a:gd name="connsiteY3" fmla="*/ 133127 h 463300"/>
              <a:gd name="connsiteX4" fmla="*/ 133288 w 463532"/>
              <a:gd name="connsiteY4" fmla="*/ 107538 h 463300"/>
              <a:gd name="connsiteX5" fmla="*/ 107699 w 463532"/>
              <a:gd name="connsiteY5" fmla="*/ 167891 h 463300"/>
              <a:gd name="connsiteX6" fmla="*/ 168053 w 463532"/>
              <a:gd name="connsiteY6" fmla="*/ 193478 h 463300"/>
              <a:gd name="connsiteX7" fmla="*/ 193641 w 463532"/>
              <a:gd name="connsiteY7" fmla="*/ 167891 h 463300"/>
              <a:gd name="connsiteX8" fmla="*/ 214384 w 463532"/>
              <a:gd name="connsiteY8" fmla="*/ 167891 h 463300"/>
              <a:gd name="connsiteX9" fmla="*/ 214384 w 463532"/>
              <a:gd name="connsiteY9" fmla="*/ 420470 h 463300"/>
              <a:gd name="connsiteX10" fmla="*/ 196236 w 463532"/>
              <a:gd name="connsiteY10" fmla="*/ 454308 h 463300"/>
              <a:gd name="connsiteX11" fmla="*/ 160081 w 463532"/>
              <a:gd name="connsiteY11" fmla="*/ 463301 h 463300"/>
              <a:gd name="connsiteX12" fmla="*/ 82300 w 463532"/>
              <a:gd name="connsiteY12" fmla="*/ 424642 h 463300"/>
              <a:gd name="connsiteX13" fmla="*/ 58660 w 463532"/>
              <a:gd name="connsiteY13" fmla="*/ 375114 h 463300"/>
              <a:gd name="connsiteX14" fmla="*/ 29249 w 463532"/>
              <a:gd name="connsiteY14" fmla="*/ 359122 h 463300"/>
              <a:gd name="connsiteX15" fmla="*/ 0 w 463532"/>
              <a:gd name="connsiteY15" fmla="*/ 288781 h 463300"/>
              <a:gd name="connsiteX16" fmla="*/ 4404 w 463532"/>
              <a:gd name="connsiteY16" fmla="*/ 243216 h 463300"/>
              <a:gd name="connsiteX17" fmla="*/ 101977 w 463532"/>
              <a:gd name="connsiteY17" fmla="*/ 243216 h 463300"/>
              <a:gd name="connsiteX18" fmla="*/ 132918 w 463532"/>
              <a:gd name="connsiteY18" fmla="*/ 269892 h 463300"/>
              <a:gd name="connsiteX19" fmla="*/ 107805 w 463532"/>
              <a:gd name="connsiteY19" fmla="*/ 330445 h 463300"/>
              <a:gd name="connsiteX20" fmla="*/ 168358 w 463532"/>
              <a:gd name="connsiteY20" fmla="*/ 355557 h 463300"/>
              <a:gd name="connsiteX21" fmla="*/ 193472 w 463532"/>
              <a:gd name="connsiteY21" fmla="*/ 295004 h 463300"/>
              <a:gd name="connsiteX22" fmla="*/ 167845 w 463532"/>
              <a:gd name="connsiteY22" fmla="*/ 269683 h 463300"/>
              <a:gd name="connsiteX23" fmla="*/ 101977 w 463532"/>
              <a:gd name="connsiteY23" fmla="*/ 208451 h 463300"/>
              <a:gd name="connsiteX24" fmla="*/ 24104 w 463532"/>
              <a:gd name="connsiteY24" fmla="*/ 208451 h 463300"/>
              <a:gd name="connsiteX25" fmla="*/ 35576 w 463532"/>
              <a:gd name="connsiteY25" fmla="*/ 201451 h 463300"/>
              <a:gd name="connsiteX26" fmla="*/ 31451 w 463532"/>
              <a:gd name="connsiteY26" fmla="*/ 175331 h 463300"/>
              <a:gd name="connsiteX27" fmla="*/ 38288 w 463532"/>
              <a:gd name="connsiteY27" fmla="*/ 124783 h 463300"/>
              <a:gd name="connsiteX28" fmla="*/ 62345 w 463532"/>
              <a:gd name="connsiteY28" fmla="*/ 83668 h 463300"/>
              <a:gd name="connsiteX29" fmla="*/ 87747 w 463532"/>
              <a:gd name="connsiteY29" fmla="*/ 70526 h 463300"/>
              <a:gd name="connsiteX30" fmla="*/ 119105 w 463532"/>
              <a:gd name="connsiteY30" fmla="*/ 23316 h 463300"/>
              <a:gd name="connsiteX31" fmla="*/ 188635 w 463532"/>
              <a:gd name="connsiteY31" fmla="*/ 0 h 463300"/>
              <a:gd name="connsiteX32" fmla="*/ 249149 w 463532"/>
              <a:gd name="connsiteY32" fmla="*/ 347510 h 463300"/>
              <a:gd name="connsiteX33" fmla="*/ 287390 w 463532"/>
              <a:gd name="connsiteY33" fmla="*/ 347510 h 463300"/>
              <a:gd name="connsiteX34" fmla="*/ 353444 w 463532"/>
              <a:gd name="connsiteY34" fmla="*/ 281457 h 463300"/>
              <a:gd name="connsiteX35" fmla="*/ 353444 w 463532"/>
              <a:gd name="connsiteY35" fmla="*/ 239855 h 463300"/>
              <a:gd name="connsiteX36" fmla="*/ 379031 w 463532"/>
              <a:gd name="connsiteY36" fmla="*/ 179502 h 463300"/>
              <a:gd name="connsiteX37" fmla="*/ 318679 w 463532"/>
              <a:gd name="connsiteY37" fmla="*/ 153914 h 463300"/>
              <a:gd name="connsiteX38" fmla="*/ 293092 w 463532"/>
              <a:gd name="connsiteY38" fmla="*/ 214266 h 463300"/>
              <a:gd name="connsiteX39" fmla="*/ 318679 w 463532"/>
              <a:gd name="connsiteY39" fmla="*/ 239855 h 463300"/>
              <a:gd name="connsiteX40" fmla="*/ 318679 w 463532"/>
              <a:gd name="connsiteY40" fmla="*/ 281457 h 463300"/>
              <a:gd name="connsiteX41" fmla="*/ 287390 w 463532"/>
              <a:gd name="connsiteY41" fmla="*/ 312745 h 463300"/>
              <a:gd name="connsiteX42" fmla="*/ 249149 w 463532"/>
              <a:gd name="connsiteY42" fmla="*/ 312745 h 463300"/>
              <a:gd name="connsiteX43" fmla="*/ 249149 w 463532"/>
              <a:gd name="connsiteY43" fmla="*/ 32702 h 463300"/>
              <a:gd name="connsiteX44" fmla="*/ 274875 w 463532"/>
              <a:gd name="connsiteY44" fmla="*/ 0 h 463300"/>
              <a:gd name="connsiteX45" fmla="*/ 344428 w 463532"/>
              <a:gd name="connsiteY45" fmla="*/ 23316 h 463300"/>
              <a:gd name="connsiteX46" fmla="*/ 375786 w 463532"/>
              <a:gd name="connsiteY46" fmla="*/ 70526 h 463300"/>
              <a:gd name="connsiteX47" fmla="*/ 401187 w 463532"/>
              <a:gd name="connsiteY47" fmla="*/ 83668 h 463300"/>
              <a:gd name="connsiteX48" fmla="*/ 425245 w 463532"/>
              <a:gd name="connsiteY48" fmla="*/ 124783 h 463300"/>
              <a:gd name="connsiteX49" fmla="*/ 432082 w 463532"/>
              <a:gd name="connsiteY49" fmla="*/ 175331 h 463300"/>
              <a:gd name="connsiteX50" fmla="*/ 427956 w 463532"/>
              <a:gd name="connsiteY50" fmla="*/ 201451 h 463300"/>
              <a:gd name="connsiteX51" fmla="*/ 429486 w 463532"/>
              <a:gd name="connsiteY51" fmla="*/ 202147 h 463300"/>
              <a:gd name="connsiteX52" fmla="*/ 450206 w 463532"/>
              <a:gd name="connsiteY52" fmla="*/ 220920 h 463300"/>
              <a:gd name="connsiteX53" fmla="*/ 463533 w 463532"/>
              <a:gd name="connsiteY53" fmla="*/ 288781 h 463300"/>
              <a:gd name="connsiteX54" fmla="*/ 434284 w 463532"/>
              <a:gd name="connsiteY54" fmla="*/ 359122 h 463300"/>
              <a:gd name="connsiteX55" fmla="*/ 404849 w 463532"/>
              <a:gd name="connsiteY55" fmla="*/ 375114 h 463300"/>
              <a:gd name="connsiteX56" fmla="*/ 381232 w 463532"/>
              <a:gd name="connsiteY56" fmla="*/ 424642 h 463300"/>
              <a:gd name="connsiteX57" fmla="*/ 303428 w 463532"/>
              <a:gd name="connsiteY57" fmla="*/ 463301 h 463300"/>
              <a:gd name="connsiteX58" fmla="*/ 267273 w 463532"/>
              <a:gd name="connsiteY58" fmla="*/ 454331 h 463300"/>
              <a:gd name="connsiteX59" fmla="*/ 249149 w 463532"/>
              <a:gd name="connsiteY59" fmla="*/ 420470 h 463300"/>
              <a:gd name="connsiteX60" fmla="*/ 249149 w 463532"/>
              <a:gd name="connsiteY60" fmla="*/ 347510 h 463300"/>
              <a:gd name="connsiteX61" fmla="*/ 139060 w 463532"/>
              <a:gd name="connsiteY61" fmla="*/ 150509 h 463300"/>
              <a:gd name="connsiteX62" fmla="*/ 150648 w 463532"/>
              <a:gd name="connsiteY62" fmla="*/ 138921 h 463300"/>
              <a:gd name="connsiteX63" fmla="*/ 162236 w 463532"/>
              <a:gd name="connsiteY63" fmla="*/ 150509 h 463300"/>
              <a:gd name="connsiteX64" fmla="*/ 150648 w 463532"/>
              <a:gd name="connsiteY64" fmla="*/ 162097 h 463300"/>
              <a:gd name="connsiteX65" fmla="*/ 139060 w 463532"/>
              <a:gd name="connsiteY65" fmla="*/ 150509 h 463300"/>
              <a:gd name="connsiteX66" fmla="*/ 150648 w 463532"/>
              <a:gd name="connsiteY66" fmla="*/ 301157 h 463300"/>
              <a:gd name="connsiteX67" fmla="*/ 139060 w 463532"/>
              <a:gd name="connsiteY67" fmla="*/ 312745 h 463300"/>
              <a:gd name="connsiteX68" fmla="*/ 150648 w 463532"/>
              <a:gd name="connsiteY68" fmla="*/ 324334 h 463300"/>
              <a:gd name="connsiteX69" fmla="*/ 162236 w 463532"/>
              <a:gd name="connsiteY69" fmla="*/ 312745 h 463300"/>
              <a:gd name="connsiteX70" fmla="*/ 150648 w 463532"/>
              <a:gd name="connsiteY70" fmla="*/ 301157 h 463300"/>
              <a:gd name="connsiteX71" fmla="*/ 324473 w 463532"/>
              <a:gd name="connsiteY71" fmla="*/ 196862 h 463300"/>
              <a:gd name="connsiteX72" fmla="*/ 336061 w 463532"/>
              <a:gd name="connsiteY72" fmla="*/ 208451 h 463300"/>
              <a:gd name="connsiteX73" fmla="*/ 347649 w 463532"/>
              <a:gd name="connsiteY73" fmla="*/ 196862 h 463300"/>
              <a:gd name="connsiteX74" fmla="*/ 336061 w 463532"/>
              <a:gd name="connsiteY74" fmla="*/ 185274 h 463300"/>
              <a:gd name="connsiteX75" fmla="*/ 324473 w 463532"/>
              <a:gd name="connsiteY75" fmla="*/ 196862 h 463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463532" h="463300">
                <a:moveTo>
                  <a:pt x="188658" y="0"/>
                </a:moveTo>
                <a:cubicBezTo>
                  <a:pt x="205044" y="0"/>
                  <a:pt x="214384" y="16316"/>
                  <a:pt x="214384" y="32702"/>
                </a:cubicBezTo>
                <a:lnTo>
                  <a:pt x="214384" y="133127"/>
                </a:lnTo>
                <a:lnTo>
                  <a:pt x="193641" y="133127"/>
                </a:lnTo>
                <a:cubicBezTo>
                  <a:pt x="184041" y="109395"/>
                  <a:pt x="157020" y="97938"/>
                  <a:pt x="133288" y="107538"/>
                </a:cubicBezTo>
                <a:cubicBezTo>
                  <a:pt x="109556" y="117138"/>
                  <a:pt x="98099" y="144160"/>
                  <a:pt x="107699" y="167891"/>
                </a:cubicBezTo>
                <a:cubicBezTo>
                  <a:pt x="117299" y="191624"/>
                  <a:pt x="144321" y="203081"/>
                  <a:pt x="168053" y="193478"/>
                </a:cubicBezTo>
                <a:cubicBezTo>
                  <a:pt x="179696" y="188769"/>
                  <a:pt x="188931" y="179535"/>
                  <a:pt x="193641" y="167891"/>
                </a:cubicBezTo>
                <a:lnTo>
                  <a:pt x="214384" y="167891"/>
                </a:lnTo>
                <a:lnTo>
                  <a:pt x="214384" y="420470"/>
                </a:lnTo>
                <a:cubicBezTo>
                  <a:pt x="214384" y="434284"/>
                  <a:pt x="208543" y="448027"/>
                  <a:pt x="196236" y="454308"/>
                </a:cubicBezTo>
                <a:cubicBezTo>
                  <a:pt x="185077" y="460153"/>
                  <a:pt x="172678" y="463238"/>
                  <a:pt x="160081" y="463301"/>
                </a:cubicBezTo>
                <a:cubicBezTo>
                  <a:pt x="125084" y="463301"/>
                  <a:pt x="99057" y="445594"/>
                  <a:pt x="82300" y="424642"/>
                </a:cubicBezTo>
                <a:cubicBezTo>
                  <a:pt x="70695" y="410185"/>
                  <a:pt x="62603" y="393229"/>
                  <a:pt x="58660" y="375114"/>
                </a:cubicBezTo>
                <a:cubicBezTo>
                  <a:pt x="47837" y="371920"/>
                  <a:pt x="37813" y="366469"/>
                  <a:pt x="29249" y="359122"/>
                </a:cubicBezTo>
                <a:cubicBezTo>
                  <a:pt x="12793" y="344961"/>
                  <a:pt x="0" y="322248"/>
                  <a:pt x="0" y="288781"/>
                </a:cubicBezTo>
                <a:cubicBezTo>
                  <a:pt x="0" y="271282"/>
                  <a:pt x="1252" y="256032"/>
                  <a:pt x="4404" y="243216"/>
                </a:cubicBezTo>
                <a:lnTo>
                  <a:pt x="101977" y="243216"/>
                </a:lnTo>
                <a:cubicBezTo>
                  <a:pt x="117691" y="243216"/>
                  <a:pt x="130716" y="254804"/>
                  <a:pt x="132918" y="269892"/>
                </a:cubicBezTo>
                <a:cubicBezTo>
                  <a:pt x="109262" y="279679"/>
                  <a:pt x="98019" y="306789"/>
                  <a:pt x="107805" y="330445"/>
                </a:cubicBezTo>
                <a:cubicBezTo>
                  <a:pt x="117592" y="354099"/>
                  <a:pt x="144702" y="365342"/>
                  <a:pt x="168358" y="355557"/>
                </a:cubicBezTo>
                <a:cubicBezTo>
                  <a:pt x="192014" y="345770"/>
                  <a:pt x="203257" y="318660"/>
                  <a:pt x="193472" y="295004"/>
                </a:cubicBezTo>
                <a:cubicBezTo>
                  <a:pt x="188693" y="283455"/>
                  <a:pt x="179452" y="274323"/>
                  <a:pt x="167845" y="269683"/>
                </a:cubicBezTo>
                <a:cubicBezTo>
                  <a:pt x="165320" y="235169"/>
                  <a:pt x="136584" y="208455"/>
                  <a:pt x="101977" y="208451"/>
                </a:cubicBezTo>
                <a:lnTo>
                  <a:pt x="24104" y="208451"/>
                </a:lnTo>
                <a:cubicBezTo>
                  <a:pt x="27574" y="205581"/>
                  <a:pt x="31438" y="203224"/>
                  <a:pt x="35576" y="201451"/>
                </a:cubicBezTo>
                <a:cubicBezTo>
                  <a:pt x="33187" y="192936"/>
                  <a:pt x="31803" y="184169"/>
                  <a:pt x="31451" y="175331"/>
                </a:cubicBezTo>
                <a:cubicBezTo>
                  <a:pt x="30686" y="158296"/>
                  <a:pt x="33235" y="140566"/>
                  <a:pt x="38288" y="124783"/>
                </a:cubicBezTo>
                <a:cubicBezTo>
                  <a:pt x="43294" y="109255"/>
                  <a:pt x="51220" y="94120"/>
                  <a:pt x="62345" y="83668"/>
                </a:cubicBezTo>
                <a:cubicBezTo>
                  <a:pt x="69324" y="76868"/>
                  <a:pt x="78165" y="72294"/>
                  <a:pt x="87747" y="70526"/>
                </a:cubicBezTo>
                <a:cubicBezTo>
                  <a:pt x="92359" y="51058"/>
                  <a:pt x="104109" y="34974"/>
                  <a:pt x="119105" y="23316"/>
                </a:cubicBezTo>
                <a:cubicBezTo>
                  <a:pt x="138364" y="8297"/>
                  <a:pt x="163604" y="0"/>
                  <a:pt x="188635" y="0"/>
                </a:cubicBezTo>
                <a:close/>
                <a:moveTo>
                  <a:pt x="249149" y="347510"/>
                </a:moveTo>
                <a:lnTo>
                  <a:pt x="287390" y="347510"/>
                </a:lnTo>
                <a:cubicBezTo>
                  <a:pt x="323870" y="347510"/>
                  <a:pt x="353444" y="317937"/>
                  <a:pt x="353444" y="281457"/>
                </a:cubicBezTo>
                <a:lnTo>
                  <a:pt x="353444" y="239855"/>
                </a:lnTo>
                <a:cubicBezTo>
                  <a:pt x="377176" y="230255"/>
                  <a:pt x="388633" y="203234"/>
                  <a:pt x="379031" y="179502"/>
                </a:cubicBezTo>
                <a:cubicBezTo>
                  <a:pt x="369431" y="155770"/>
                  <a:pt x="342411" y="144314"/>
                  <a:pt x="318679" y="153914"/>
                </a:cubicBezTo>
                <a:cubicBezTo>
                  <a:pt x="294946" y="163514"/>
                  <a:pt x="283490" y="190535"/>
                  <a:pt x="293092" y="214266"/>
                </a:cubicBezTo>
                <a:cubicBezTo>
                  <a:pt x="297801" y="225912"/>
                  <a:pt x="307035" y="235145"/>
                  <a:pt x="318679" y="239855"/>
                </a:cubicBezTo>
                <a:lnTo>
                  <a:pt x="318679" y="281457"/>
                </a:lnTo>
                <a:cubicBezTo>
                  <a:pt x="318679" y="298737"/>
                  <a:pt x="304671" y="312745"/>
                  <a:pt x="287390" y="312745"/>
                </a:cubicBezTo>
                <a:lnTo>
                  <a:pt x="249149" y="312745"/>
                </a:lnTo>
                <a:lnTo>
                  <a:pt x="249149" y="32702"/>
                </a:lnTo>
                <a:cubicBezTo>
                  <a:pt x="249149" y="16316"/>
                  <a:pt x="258489" y="0"/>
                  <a:pt x="274875" y="0"/>
                </a:cubicBezTo>
                <a:cubicBezTo>
                  <a:pt x="299952" y="0"/>
                  <a:pt x="325168" y="8297"/>
                  <a:pt x="344428" y="23316"/>
                </a:cubicBezTo>
                <a:cubicBezTo>
                  <a:pt x="359423" y="34974"/>
                  <a:pt x="371174" y="51081"/>
                  <a:pt x="375786" y="70526"/>
                </a:cubicBezTo>
                <a:cubicBezTo>
                  <a:pt x="385520" y="72149"/>
                  <a:pt x="394188" y="77109"/>
                  <a:pt x="401187" y="83668"/>
                </a:cubicBezTo>
                <a:cubicBezTo>
                  <a:pt x="412312" y="94120"/>
                  <a:pt x="420239" y="109231"/>
                  <a:pt x="425245" y="124783"/>
                </a:cubicBezTo>
                <a:cubicBezTo>
                  <a:pt x="430297" y="140566"/>
                  <a:pt x="432847" y="158296"/>
                  <a:pt x="432082" y="175331"/>
                </a:cubicBezTo>
                <a:cubicBezTo>
                  <a:pt x="431688" y="184046"/>
                  <a:pt x="430413" y="192945"/>
                  <a:pt x="427956" y="201451"/>
                </a:cubicBezTo>
                <a:lnTo>
                  <a:pt x="429486" y="202147"/>
                </a:lnTo>
                <a:cubicBezTo>
                  <a:pt x="438061" y="206179"/>
                  <a:pt x="445014" y="212506"/>
                  <a:pt x="450206" y="220920"/>
                </a:cubicBezTo>
                <a:cubicBezTo>
                  <a:pt x="460056" y="236796"/>
                  <a:pt x="463533" y="259648"/>
                  <a:pt x="463533" y="288781"/>
                </a:cubicBezTo>
                <a:cubicBezTo>
                  <a:pt x="463533" y="322271"/>
                  <a:pt x="450739" y="345007"/>
                  <a:pt x="434284" y="359122"/>
                </a:cubicBezTo>
                <a:cubicBezTo>
                  <a:pt x="425713" y="366473"/>
                  <a:pt x="415680" y="371922"/>
                  <a:pt x="404849" y="375114"/>
                </a:cubicBezTo>
                <a:cubicBezTo>
                  <a:pt x="400912" y="393226"/>
                  <a:pt x="392828" y="410180"/>
                  <a:pt x="381232" y="424642"/>
                </a:cubicBezTo>
                <a:cubicBezTo>
                  <a:pt x="364476" y="445594"/>
                  <a:pt x="338448" y="463301"/>
                  <a:pt x="303428" y="463301"/>
                </a:cubicBezTo>
                <a:cubicBezTo>
                  <a:pt x="290832" y="463245"/>
                  <a:pt x="278435" y="460170"/>
                  <a:pt x="267273" y="454331"/>
                </a:cubicBezTo>
                <a:cubicBezTo>
                  <a:pt x="254989" y="448027"/>
                  <a:pt x="249149" y="434284"/>
                  <a:pt x="249149" y="420470"/>
                </a:cubicBezTo>
                <a:lnTo>
                  <a:pt x="249149" y="347510"/>
                </a:lnTo>
                <a:close/>
                <a:moveTo>
                  <a:pt x="139060" y="150509"/>
                </a:moveTo>
                <a:cubicBezTo>
                  <a:pt x="139060" y="144109"/>
                  <a:pt x="144248" y="138921"/>
                  <a:pt x="150648" y="138921"/>
                </a:cubicBezTo>
                <a:cubicBezTo>
                  <a:pt x="157048" y="138921"/>
                  <a:pt x="162236" y="144109"/>
                  <a:pt x="162236" y="150509"/>
                </a:cubicBezTo>
                <a:cubicBezTo>
                  <a:pt x="162236" y="156909"/>
                  <a:pt x="157048" y="162097"/>
                  <a:pt x="150648" y="162097"/>
                </a:cubicBezTo>
                <a:cubicBezTo>
                  <a:pt x="144248" y="162097"/>
                  <a:pt x="139060" y="156909"/>
                  <a:pt x="139060" y="150509"/>
                </a:cubicBezTo>
                <a:close/>
                <a:moveTo>
                  <a:pt x="150648" y="301157"/>
                </a:moveTo>
                <a:cubicBezTo>
                  <a:pt x="144248" y="301157"/>
                  <a:pt x="139060" y="306346"/>
                  <a:pt x="139060" y="312745"/>
                </a:cubicBezTo>
                <a:cubicBezTo>
                  <a:pt x="139060" y="319144"/>
                  <a:pt x="144248" y="324334"/>
                  <a:pt x="150648" y="324334"/>
                </a:cubicBezTo>
                <a:cubicBezTo>
                  <a:pt x="157048" y="324334"/>
                  <a:pt x="162236" y="319144"/>
                  <a:pt x="162236" y="312745"/>
                </a:cubicBezTo>
                <a:cubicBezTo>
                  <a:pt x="162236" y="306346"/>
                  <a:pt x="157048" y="301157"/>
                  <a:pt x="150648" y="301157"/>
                </a:cubicBezTo>
                <a:close/>
                <a:moveTo>
                  <a:pt x="324473" y="196862"/>
                </a:moveTo>
                <a:cubicBezTo>
                  <a:pt x="324473" y="203261"/>
                  <a:pt x="329662" y="208451"/>
                  <a:pt x="336061" y="208451"/>
                </a:cubicBezTo>
                <a:cubicBezTo>
                  <a:pt x="342460" y="208451"/>
                  <a:pt x="347649" y="203261"/>
                  <a:pt x="347649" y="196862"/>
                </a:cubicBezTo>
                <a:cubicBezTo>
                  <a:pt x="347649" y="190463"/>
                  <a:pt x="342460" y="185274"/>
                  <a:pt x="336061" y="185274"/>
                </a:cubicBezTo>
                <a:cubicBezTo>
                  <a:pt x="329662" y="185274"/>
                  <a:pt x="324473" y="190463"/>
                  <a:pt x="324473" y="196862"/>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0000"/>
              </a:lnSpc>
              <a:spcBef>
                <a:spcPct val="0"/>
              </a:spcBef>
              <a:spcAft>
                <a:spcPct val="0"/>
              </a:spcAft>
              <a:buClrTx/>
              <a:buSzTx/>
              <a:buFontTx/>
              <a:buNone/>
              <a:tabLst/>
              <a:defRPr/>
            </a:pPr>
            <a:endParaRPr kumimoji="0" lang="en-US" sz="1600" b="1" i="0" u="none" strike="noStrike" kern="1200" cap="none" spc="0" normalizeH="0" baseline="0" noProof="0">
              <a:ln w="3175">
                <a:noFill/>
              </a:ln>
              <a:gradFill>
                <a:gsLst>
                  <a:gs pos="71910">
                    <a:srgbClr val="000000"/>
                  </a:gs>
                  <a:gs pos="53933">
                    <a:srgbClr val="000000"/>
                  </a:gs>
                </a:gsLst>
                <a:path path="circle">
                  <a:fillToRect l="100000" b="100000"/>
                </a:path>
              </a:gradFill>
              <a:effectLst/>
              <a:uLnTx/>
              <a:uFillTx/>
              <a:latin typeface="Segoe UI Semibold"/>
              <a:ea typeface="+mn-ea"/>
              <a:cs typeface="Segoe UI" pitchFamily="34" charset="0"/>
            </a:endParaRPr>
          </a:p>
        </p:txBody>
      </p:sp>
      <p:sp>
        <p:nvSpPr>
          <p:cNvPr id="4" name="TextBox 3">
            <a:extLst>
              <a:ext uri="{FF2B5EF4-FFF2-40B4-BE49-F238E27FC236}">
                <a16:creationId xmlns:a16="http://schemas.microsoft.com/office/drawing/2014/main" id="{91F0FE1B-09A4-5EAF-4672-4D9970936751}"/>
              </a:ext>
            </a:extLst>
          </p:cNvPr>
          <p:cNvSpPr txBox="1"/>
          <p:nvPr/>
        </p:nvSpPr>
        <p:spPr>
          <a:xfrm>
            <a:off x="4453954" y="3429000"/>
            <a:ext cx="3291840" cy="664797"/>
          </a:xfrm>
          <a:prstGeom prst="rect">
            <a:avLst/>
          </a:prstGeom>
          <a:noFill/>
        </p:spPr>
        <p:txBody>
          <a:bodyPr wrap="square" lIns="0" tIns="0" rIns="0" bIns="0" rtlCol="0">
            <a:spAutoFit/>
          </a:bodyPr>
          <a:lstStyle/>
          <a:p>
            <a:pPr marL="0" marR="0" lvl="0" indent="0" algn="ctr" defTabSz="932304"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Segoe UI Semibold"/>
                <a:ea typeface="+mn-ea"/>
                <a:cs typeface="+mn-cs"/>
              </a:rPr>
              <a:t>Fine</a:t>
            </a:r>
            <a:br>
              <a:rPr kumimoji="0" lang="en-US" sz="2400" b="0" i="0" u="none" strike="noStrike" kern="1200" cap="none" spc="0" normalizeH="0" baseline="0" noProof="0">
                <a:ln>
                  <a:noFill/>
                </a:ln>
                <a:solidFill>
                  <a:srgbClr val="000000"/>
                </a:solidFill>
                <a:effectLst/>
                <a:uLnTx/>
                <a:uFillTx/>
                <a:latin typeface="Segoe UI Semibold"/>
                <a:ea typeface="+mn-ea"/>
                <a:cs typeface="+mn-cs"/>
              </a:rPr>
            </a:br>
            <a:r>
              <a:rPr kumimoji="0" lang="en-US" sz="2400" b="0" i="0" u="none" strike="noStrike" kern="1200" cap="none" spc="0" normalizeH="0" baseline="0" noProof="0">
                <a:ln>
                  <a:noFill/>
                </a:ln>
                <a:solidFill>
                  <a:srgbClr val="000000"/>
                </a:solidFill>
                <a:effectLst/>
                <a:uLnTx/>
                <a:uFillTx/>
                <a:latin typeface="Segoe UI Semibold"/>
                <a:ea typeface="+mn-ea"/>
                <a:cs typeface="+mn-cs"/>
              </a:rPr>
              <a:t>tuning</a:t>
            </a:r>
          </a:p>
        </p:txBody>
      </p:sp>
      <p:sp>
        <p:nvSpPr>
          <p:cNvPr id="11" name="TextBox 10">
            <a:extLst>
              <a:ext uri="{FF2B5EF4-FFF2-40B4-BE49-F238E27FC236}">
                <a16:creationId xmlns:a16="http://schemas.microsoft.com/office/drawing/2014/main" id="{33586446-7A6D-ADFA-498D-A2886788676D}"/>
              </a:ext>
            </a:extLst>
          </p:cNvPr>
          <p:cNvSpPr txBox="1"/>
          <p:nvPr/>
        </p:nvSpPr>
        <p:spPr>
          <a:xfrm>
            <a:off x="4453954" y="4222932"/>
            <a:ext cx="3291840" cy="498598"/>
          </a:xfrm>
          <a:prstGeom prst="rect">
            <a:avLst/>
          </a:prstGeom>
          <a:noFill/>
        </p:spPr>
        <p:txBody>
          <a:bodyPr wrap="square" lIns="0" tIns="0" rIns="0" bIns="0" rtlCol="0">
            <a:spAutoFit/>
          </a:bodyPr>
          <a:lstStyle/>
          <a:p>
            <a:pPr marL="0" marR="0" lvl="0" indent="0" algn="ctr" defTabSz="932304"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Learn new skills</a:t>
            </a:r>
          </a:p>
          <a:p>
            <a:pPr marL="0" marR="0" lvl="0" indent="0" algn="ctr" defTabSz="932304"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(permanently)</a:t>
            </a:r>
          </a:p>
        </p:txBody>
      </p:sp>
      <p:sp>
        <p:nvSpPr>
          <p:cNvPr id="14" name="Rounded Rectangle 5">
            <a:extLst>
              <a:ext uri="{FF2B5EF4-FFF2-40B4-BE49-F238E27FC236}">
                <a16:creationId xmlns:a16="http://schemas.microsoft.com/office/drawing/2014/main" id="{FDB04B0F-6668-98D8-2FF8-EFC45C021656}"/>
              </a:ext>
              <a:ext uri="{C183D7F6-B498-43B3-948B-1728B52AA6E4}">
                <adec:decorative xmlns:adec="http://schemas.microsoft.com/office/drawing/2017/decorative" val="1"/>
              </a:ext>
            </a:extLst>
          </p:cNvPr>
          <p:cNvSpPr/>
          <p:nvPr/>
        </p:nvSpPr>
        <p:spPr bwMode="auto">
          <a:xfrm>
            <a:off x="8097447" y="2039889"/>
            <a:ext cx="3291840" cy="3644855"/>
          </a:xfrm>
          <a:prstGeom prst="roundRect">
            <a:avLst>
              <a:gd name="adj" fmla="val 5895"/>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marL="0" marR="0" lvl="0" indent="0" algn="ctr" defTabSz="811670" rtl="0" eaLnBrk="1" fontAlgn="auto" latinLnBrk="0" hangingPunct="1">
              <a:lnSpc>
                <a:spcPct val="100000"/>
              </a:lnSpc>
              <a:spcBef>
                <a:spcPts val="174"/>
              </a:spcBef>
              <a:spcAft>
                <a:spcPts val="0"/>
              </a:spcAft>
              <a:buClrTx/>
              <a:buSzTx/>
              <a:buFontTx/>
              <a:buNone/>
              <a:tabLst/>
              <a:defRPr/>
            </a:pPr>
            <a:endParaRPr kumimoji="0" lang="en-US" sz="2400" b="0" i="0" u="none" strike="noStrike" kern="1200" cap="none" spc="0" normalizeH="0" baseline="0" noProof="0">
              <a:ln>
                <a:noFill/>
              </a:ln>
              <a:gradFill>
                <a:gsLst>
                  <a:gs pos="41958">
                    <a:srgbClr val="FFFFFF"/>
                  </a:gs>
                  <a:gs pos="63000">
                    <a:srgbClr val="FFFFFF"/>
                  </a:gs>
                </a:gsLst>
                <a:lin ang="0" scaled="0"/>
              </a:gradFill>
              <a:effectLst/>
              <a:uLnTx/>
              <a:uFillTx/>
              <a:latin typeface="Segoe UI"/>
              <a:ea typeface="+mn-ea"/>
              <a:cs typeface="Segoe UI" panose="020B0502040204020203" pitchFamily="34" charset="0"/>
            </a:endParaRPr>
          </a:p>
        </p:txBody>
      </p:sp>
      <p:sp>
        <p:nvSpPr>
          <p:cNvPr id="25" name="Oval 24">
            <a:extLst>
              <a:ext uri="{FF2B5EF4-FFF2-40B4-BE49-F238E27FC236}">
                <a16:creationId xmlns:a16="http://schemas.microsoft.com/office/drawing/2014/main" id="{52D621B0-CF60-9355-FB17-1BD9400D6690}"/>
              </a:ext>
              <a:ext uri="{C183D7F6-B498-43B3-948B-1728B52AA6E4}">
                <adec:decorative xmlns:adec="http://schemas.microsoft.com/office/drawing/2017/decorative" val="1"/>
              </a:ext>
            </a:extLst>
          </p:cNvPr>
          <p:cNvSpPr/>
          <p:nvPr/>
        </p:nvSpPr>
        <p:spPr bwMode="auto">
          <a:xfrm>
            <a:off x="9073981" y="1625102"/>
            <a:ext cx="1338773" cy="1338773"/>
          </a:xfrm>
          <a:prstGeom prst="ellipse">
            <a:avLst/>
          </a:prstGeom>
          <a:gradFill flip="none" rotWithShape="1">
            <a:gsLst>
              <a:gs pos="0">
                <a:srgbClr val="FF5C39"/>
              </a:gs>
              <a:gs pos="80000">
                <a:srgbClr val="C03BC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err="1">
              <a:ln>
                <a:noFill/>
              </a:ln>
              <a:solidFill>
                <a:srgbClr val="FFFFFF"/>
              </a:solidFill>
              <a:effectLst/>
              <a:uLnTx/>
              <a:uFillTx/>
              <a:latin typeface="Segoe UI"/>
              <a:ea typeface="+mn-ea"/>
              <a:cs typeface="+mn-cs"/>
            </a:endParaRPr>
          </a:p>
        </p:txBody>
      </p:sp>
      <p:sp>
        <p:nvSpPr>
          <p:cNvPr id="21" name="Graphic 16" descr="Book with plus sign icon">
            <a:extLst>
              <a:ext uri="{FF2B5EF4-FFF2-40B4-BE49-F238E27FC236}">
                <a16:creationId xmlns:a16="http://schemas.microsoft.com/office/drawing/2014/main" id="{9BB6D89C-578F-9531-D800-1280C62E48CD}"/>
              </a:ext>
            </a:extLst>
          </p:cNvPr>
          <p:cNvSpPr/>
          <p:nvPr/>
        </p:nvSpPr>
        <p:spPr>
          <a:xfrm>
            <a:off x="9496945" y="2035745"/>
            <a:ext cx="492845" cy="517486"/>
          </a:xfrm>
          <a:custGeom>
            <a:avLst/>
            <a:gdLst>
              <a:gd name="connsiteX0" fmla="*/ 57942 w 463532"/>
              <a:gd name="connsiteY0" fmla="*/ 0 h 486709"/>
              <a:gd name="connsiteX1" fmla="*/ 0 w 463532"/>
              <a:gd name="connsiteY1" fmla="*/ 57942 h 486709"/>
              <a:gd name="connsiteX2" fmla="*/ 0 w 463532"/>
              <a:gd name="connsiteY2" fmla="*/ 405591 h 486709"/>
              <a:gd name="connsiteX3" fmla="*/ 57942 w 463532"/>
              <a:gd name="connsiteY3" fmla="*/ 463533 h 486709"/>
              <a:gd name="connsiteX4" fmla="*/ 227363 w 463532"/>
              <a:gd name="connsiteY4" fmla="*/ 463533 h 486709"/>
              <a:gd name="connsiteX5" fmla="*/ 202378 w 463532"/>
              <a:gd name="connsiteY5" fmla="*/ 428768 h 486709"/>
              <a:gd name="connsiteX6" fmla="*/ 57942 w 463532"/>
              <a:gd name="connsiteY6" fmla="*/ 428768 h 486709"/>
              <a:gd name="connsiteX7" fmla="*/ 34765 w 463532"/>
              <a:gd name="connsiteY7" fmla="*/ 405591 h 486709"/>
              <a:gd name="connsiteX8" fmla="*/ 192667 w 463532"/>
              <a:gd name="connsiteY8" fmla="*/ 405591 h 486709"/>
              <a:gd name="connsiteX9" fmla="*/ 289548 w 463532"/>
              <a:gd name="connsiteY9" fmla="*/ 215844 h 486709"/>
              <a:gd name="connsiteX10" fmla="*/ 382414 w 463532"/>
              <a:gd name="connsiteY10" fmla="*/ 215844 h 486709"/>
              <a:gd name="connsiteX11" fmla="*/ 382414 w 463532"/>
              <a:gd name="connsiteY11" fmla="*/ 57942 h 486709"/>
              <a:gd name="connsiteX12" fmla="*/ 324473 w 463532"/>
              <a:gd name="connsiteY12" fmla="*/ 0 h 486709"/>
              <a:gd name="connsiteX13" fmla="*/ 57942 w 463532"/>
              <a:gd name="connsiteY13" fmla="*/ 0 h 486709"/>
              <a:gd name="connsiteX14" fmla="*/ 92707 w 463532"/>
              <a:gd name="connsiteY14" fmla="*/ 69530 h 486709"/>
              <a:gd name="connsiteX15" fmla="*/ 278120 w 463532"/>
              <a:gd name="connsiteY15" fmla="*/ 69530 h 486709"/>
              <a:gd name="connsiteX16" fmla="*/ 301296 w 463532"/>
              <a:gd name="connsiteY16" fmla="*/ 92707 h 486709"/>
              <a:gd name="connsiteX17" fmla="*/ 301296 w 463532"/>
              <a:gd name="connsiteY17" fmla="*/ 115883 h 486709"/>
              <a:gd name="connsiteX18" fmla="*/ 278120 w 463532"/>
              <a:gd name="connsiteY18" fmla="*/ 139060 h 486709"/>
              <a:gd name="connsiteX19" fmla="*/ 92707 w 463532"/>
              <a:gd name="connsiteY19" fmla="*/ 139060 h 486709"/>
              <a:gd name="connsiteX20" fmla="*/ 69530 w 463532"/>
              <a:gd name="connsiteY20" fmla="*/ 115883 h 486709"/>
              <a:gd name="connsiteX21" fmla="*/ 69530 w 463532"/>
              <a:gd name="connsiteY21" fmla="*/ 92707 h 486709"/>
              <a:gd name="connsiteX22" fmla="*/ 92707 w 463532"/>
              <a:gd name="connsiteY22" fmla="*/ 69530 h 486709"/>
              <a:gd name="connsiteX23" fmla="*/ 463533 w 463532"/>
              <a:gd name="connsiteY23" fmla="*/ 359238 h 486709"/>
              <a:gd name="connsiteX24" fmla="*/ 336061 w 463532"/>
              <a:gd name="connsiteY24" fmla="*/ 231766 h 486709"/>
              <a:gd name="connsiteX25" fmla="*/ 208590 w 463532"/>
              <a:gd name="connsiteY25" fmla="*/ 359238 h 486709"/>
              <a:gd name="connsiteX26" fmla="*/ 336061 w 463532"/>
              <a:gd name="connsiteY26" fmla="*/ 486709 h 486709"/>
              <a:gd name="connsiteX27" fmla="*/ 463533 w 463532"/>
              <a:gd name="connsiteY27" fmla="*/ 359238 h 486709"/>
              <a:gd name="connsiteX28" fmla="*/ 347649 w 463532"/>
              <a:gd name="connsiteY28" fmla="*/ 370826 h 486709"/>
              <a:gd name="connsiteX29" fmla="*/ 347673 w 463532"/>
              <a:gd name="connsiteY29" fmla="*/ 428837 h 486709"/>
              <a:gd name="connsiteX30" fmla="*/ 336084 w 463532"/>
              <a:gd name="connsiteY30" fmla="*/ 440425 h 486709"/>
              <a:gd name="connsiteX31" fmla="*/ 324496 w 463532"/>
              <a:gd name="connsiteY31" fmla="*/ 428837 h 486709"/>
              <a:gd name="connsiteX32" fmla="*/ 324496 w 463532"/>
              <a:gd name="connsiteY32" fmla="*/ 370826 h 486709"/>
              <a:gd name="connsiteX33" fmla="*/ 266439 w 463532"/>
              <a:gd name="connsiteY33" fmla="*/ 370826 h 486709"/>
              <a:gd name="connsiteX34" fmla="*/ 254850 w 463532"/>
              <a:gd name="connsiteY34" fmla="*/ 359238 h 486709"/>
              <a:gd name="connsiteX35" fmla="*/ 266439 w 463532"/>
              <a:gd name="connsiteY35" fmla="*/ 347649 h 486709"/>
              <a:gd name="connsiteX36" fmla="*/ 324473 w 463532"/>
              <a:gd name="connsiteY36" fmla="*/ 347649 h 486709"/>
              <a:gd name="connsiteX37" fmla="*/ 324473 w 463532"/>
              <a:gd name="connsiteY37" fmla="*/ 289708 h 486709"/>
              <a:gd name="connsiteX38" fmla="*/ 336061 w 463532"/>
              <a:gd name="connsiteY38" fmla="*/ 278120 h 486709"/>
              <a:gd name="connsiteX39" fmla="*/ 347649 w 463532"/>
              <a:gd name="connsiteY39" fmla="*/ 289708 h 486709"/>
              <a:gd name="connsiteX40" fmla="*/ 347649 w 463532"/>
              <a:gd name="connsiteY40" fmla="*/ 347649 h 486709"/>
              <a:gd name="connsiteX41" fmla="*/ 405660 w 463532"/>
              <a:gd name="connsiteY41" fmla="*/ 347649 h 486709"/>
              <a:gd name="connsiteX42" fmla="*/ 417249 w 463532"/>
              <a:gd name="connsiteY42" fmla="*/ 359238 h 486709"/>
              <a:gd name="connsiteX43" fmla="*/ 405660 w 463532"/>
              <a:gd name="connsiteY43" fmla="*/ 370826 h 486709"/>
              <a:gd name="connsiteX44" fmla="*/ 347673 w 463532"/>
              <a:gd name="connsiteY44" fmla="*/ 370826 h 486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463532" h="486709">
                <a:moveTo>
                  <a:pt x="57942" y="0"/>
                </a:moveTo>
                <a:cubicBezTo>
                  <a:pt x="25941" y="0"/>
                  <a:pt x="0" y="25941"/>
                  <a:pt x="0" y="57942"/>
                </a:cubicBezTo>
                <a:lnTo>
                  <a:pt x="0" y="405591"/>
                </a:lnTo>
                <a:cubicBezTo>
                  <a:pt x="0" y="437591"/>
                  <a:pt x="25941" y="463533"/>
                  <a:pt x="57942" y="463533"/>
                </a:cubicBezTo>
                <a:lnTo>
                  <a:pt x="227363" y="463533"/>
                </a:lnTo>
                <a:cubicBezTo>
                  <a:pt x="217427" y="453189"/>
                  <a:pt x="209014" y="441482"/>
                  <a:pt x="202378" y="428768"/>
                </a:cubicBezTo>
                <a:lnTo>
                  <a:pt x="57942" y="428768"/>
                </a:lnTo>
                <a:cubicBezTo>
                  <a:pt x="45142" y="428768"/>
                  <a:pt x="34765" y="418391"/>
                  <a:pt x="34765" y="405591"/>
                </a:cubicBezTo>
                <a:lnTo>
                  <a:pt x="192667" y="405591"/>
                </a:lnTo>
                <a:cubicBezTo>
                  <a:pt x="167022" y="326440"/>
                  <a:pt x="210397" y="241489"/>
                  <a:pt x="289548" y="215844"/>
                </a:cubicBezTo>
                <a:cubicBezTo>
                  <a:pt x="319731" y="206066"/>
                  <a:pt x="352231" y="206066"/>
                  <a:pt x="382414" y="215844"/>
                </a:cubicBezTo>
                <a:lnTo>
                  <a:pt x="382414" y="57942"/>
                </a:lnTo>
                <a:cubicBezTo>
                  <a:pt x="382414" y="25941"/>
                  <a:pt x="356473" y="0"/>
                  <a:pt x="324473" y="0"/>
                </a:cubicBezTo>
                <a:lnTo>
                  <a:pt x="57942" y="0"/>
                </a:lnTo>
                <a:close/>
                <a:moveTo>
                  <a:pt x="92707" y="69530"/>
                </a:moveTo>
                <a:lnTo>
                  <a:pt x="278120" y="69530"/>
                </a:lnTo>
                <a:cubicBezTo>
                  <a:pt x="290920" y="69530"/>
                  <a:pt x="301296" y="79907"/>
                  <a:pt x="301296" y="92707"/>
                </a:cubicBezTo>
                <a:lnTo>
                  <a:pt x="301296" y="115883"/>
                </a:lnTo>
                <a:cubicBezTo>
                  <a:pt x="301296" y="128683"/>
                  <a:pt x="290920" y="139060"/>
                  <a:pt x="278120" y="139060"/>
                </a:cubicBezTo>
                <a:lnTo>
                  <a:pt x="92707" y="139060"/>
                </a:lnTo>
                <a:cubicBezTo>
                  <a:pt x="79907" y="139060"/>
                  <a:pt x="69530" y="128683"/>
                  <a:pt x="69530" y="115883"/>
                </a:cubicBezTo>
                <a:lnTo>
                  <a:pt x="69530" y="92707"/>
                </a:lnTo>
                <a:cubicBezTo>
                  <a:pt x="69530" y="79907"/>
                  <a:pt x="79907" y="69530"/>
                  <a:pt x="92707" y="69530"/>
                </a:cubicBezTo>
                <a:close/>
                <a:moveTo>
                  <a:pt x="463533" y="359238"/>
                </a:moveTo>
                <a:cubicBezTo>
                  <a:pt x="463533" y="288836"/>
                  <a:pt x="406462" y="231766"/>
                  <a:pt x="336061" y="231766"/>
                </a:cubicBezTo>
                <a:cubicBezTo>
                  <a:pt x="265660" y="231766"/>
                  <a:pt x="208590" y="288836"/>
                  <a:pt x="208590" y="359238"/>
                </a:cubicBezTo>
                <a:cubicBezTo>
                  <a:pt x="208590" y="429639"/>
                  <a:pt x="265660" y="486709"/>
                  <a:pt x="336061" y="486709"/>
                </a:cubicBezTo>
                <a:cubicBezTo>
                  <a:pt x="406462" y="486709"/>
                  <a:pt x="463533" y="429639"/>
                  <a:pt x="463533" y="359238"/>
                </a:cubicBezTo>
                <a:close/>
                <a:moveTo>
                  <a:pt x="347649" y="370826"/>
                </a:moveTo>
                <a:lnTo>
                  <a:pt x="347673" y="428837"/>
                </a:lnTo>
                <a:cubicBezTo>
                  <a:pt x="347673" y="435236"/>
                  <a:pt x="342483" y="440425"/>
                  <a:pt x="336084" y="440425"/>
                </a:cubicBezTo>
                <a:cubicBezTo>
                  <a:pt x="329685" y="440425"/>
                  <a:pt x="324496" y="435236"/>
                  <a:pt x="324496" y="428837"/>
                </a:cubicBezTo>
                <a:lnTo>
                  <a:pt x="324496" y="370826"/>
                </a:lnTo>
                <a:lnTo>
                  <a:pt x="266439" y="370826"/>
                </a:lnTo>
                <a:cubicBezTo>
                  <a:pt x="260039" y="370826"/>
                  <a:pt x="254850" y="365637"/>
                  <a:pt x="254850" y="359238"/>
                </a:cubicBezTo>
                <a:cubicBezTo>
                  <a:pt x="254850" y="352839"/>
                  <a:pt x="260039" y="347649"/>
                  <a:pt x="266439" y="347649"/>
                </a:cubicBezTo>
                <a:lnTo>
                  <a:pt x="324473" y="347649"/>
                </a:lnTo>
                <a:lnTo>
                  <a:pt x="324473" y="289708"/>
                </a:lnTo>
                <a:cubicBezTo>
                  <a:pt x="324473" y="283309"/>
                  <a:pt x="329662" y="278120"/>
                  <a:pt x="336061" y="278120"/>
                </a:cubicBezTo>
                <a:cubicBezTo>
                  <a:pt x="342460" y="278120"/>
                  <a:pt x="347649" y="283309"/>
                  <a:pt x="347649" y="289708"/>
                </a:cubicBezTo>
                <a:lnTo>
                  <a:pt x="347649" y="347649"/>
                </a:lnTo>
                <a:lnTo>
                  <a:pt x="405660" y="347649"/>
                </a:lnTo>
                <a:cubicBezTo>
                  <a:pt x="412060" y="347649"/>
                  <a:pt x="417249" y="352839"/>
                  <a:pt x="417249" y="359238"/>
                </a:cubicBezTo>
                <a:cubicBezTo>
                  <a:pt x="417249" y="365637"/>
                  <a:pt x="412060" y="370826"/>
                  <a:pt x="405660" y="370826"/>
                </a:cubicBezTo>
                <a:lnTo>
                  <a:pt x="347673" y="370826"/>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0000"/>
              </a:lnSpc>
              <a:spcBef>
                <a:spcPct val="0"/>
              </a:spcBef>
              <a:spcAft>
                <a:spcPct val="0"/>
              </a:spcAft>
              <a:buClrTx/>
              <a:buSzTx/>
              <a:buFontTx/>
              <a:buNone/>
              <a:tabLst/>
              <a:defRPr/>
            </a:pPr>
            <a:endParaRPr kumimoji="0" lang="en-US" sz="1600" b="1" i="0" u="none" strike="noStrike" kern="1200" cap="none" spc="0" normalizeH="0" baseline="0" noProof="0">
              <a:ln w="3175">
                <a:noFill/>
              </a:ln>
              <a:gradFill>
                <a:gsLst>
                  <a:gs pos="71910">
                    <a:srgbClr val="000000"/>
                  </a:gs>
                  <a:gs pos="53933">
                    <a:srgbClr val="000000"/>
                  </a:gs>
                </a:gsLst>
                <a:path path="circle">
                  <a:fillToRect l="100000" b="100000"/>
                </a:path>
              </a:gradFill>
              <a:effectLst/>
              <a:uLnTx/>
              <a:uFillTx/>
              <a:latin typeface="Segoe UI Semibold"/>
              <a:ea typeface="+mn-ea"/>
              <a:cs typeface="Segoe UI" pitchFamily="34" charset="0"/>
            </a:endParaRPr>
          </a:p>
        </p:txBody>
      </p:sp>
      <p:sp>
        <p:nvSpPr>
          <p:cNvPr id="6" name="TextBox 5">
            <a:extLst>
              <a:ext uri="{FF2B5EF4-FFF2-40B4-BE49-F238E27FC236}">
                <a16:creationId xmlns:a16="http://schemas.microsoft.com/office/drawing/2014/main" id="{B0DC43D9-B570-94A4-AB85-334FEFB5B4FB}"/>
              </a:ext>
            </a:extLst>
          </p:cNvPr>
          <p:cNvSpPr txBox="1"/>
          <p:nvPr/>
        </p:nvSpPr>
        <p:spPr>
          <a:xfrm>
            <a:off x="8097447" y="3429000"/>
            <a:ext cx="3291840" cy="664797"/>
          </a:xfrm>
          <a:prstGeom prst="rect">
            <a:avLst/>
          </a:prstGeom>
          <a:noFill/>
        </p:spPr>
        <p:txBody>
          <a:bodyPr wrap="square" lIns="0" tIns="0" rIns="0" bIns="0" rtlCol="0">
            <a:spAutoFit/>
          </a:bodyPr>
          <a:lstStyle/>
          <a:p>
            <a:pPr marL="0" marR="0" lvl="0" indent="0" algn="ctr" defTabSz="932304"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Segoe UI Semibold"/>
                <a:ea typeface="+mn-ea"/>
                <a:cs typeface="+mn-cs"/>
              </a:rPr>
              <a:t>Retrieval</a:t>
            </a:r>
            <a:br>
              <a:rPr kumimoji="0" lang="en-US" sz="2400" b="0" i="0" u="none" strike="noStrike" kern="1200" cap="none" spc="0" normalizeH="0" baseline="0" noProof="0">
                <a:ln>
                  <a:noFill/>
                </a:ln>
                <a:solidFill>
                  <a:srgbClr val="000000"/>
                </a:solidFill>
                <a:effectLst/>
                <a:uLnTx/>
                <a:uFillTx/>
                <a:latin typeface="Segoe UI Semibold"/>
                <a:ea typeface="+mn-ea"/>
                <a:cs typeface="+mn-cs"/>
              </a:rPr>
            </a:br>
            <a:r>
              <a:rPr kumimoji="0" lang="en-US" sz="2400" b="0" i="0" u="none" strike="noStrike" kern="1200" cap="none" spc="0" normalizeH="0" baseline="0" noProof="0">
                <a:ln>
                  <a:noFill/>
                </a:ln>
                <a:solidFill>
                  <a:srgbClr val="000000"/>
                </a:solidFill>
                <a:effectLst/>
                <a:uLnTx/>
                <a:uFillTx/>
                <a:latin typeface="Segoe UI Semibold"/>
                <a:ea typeface="+mn-ea"/>
                <a:cs typeface="+mn-cs"/>
              </a:rPr>
              <a:t>augmentation</a:t>
            </a:r>
          </a:p>
        </p:txBody>
      </p:sp>
      <p:sp>
        <p:nvSpPr>
          <p:cNvPr id="12" name="TextBox 11">
            <a:extLst>
              <a:ext uri="{FF2B5EF4-FFF2-40B4-BE49-F238E27FC236}">
                <a16:creationId xmlns:a16="http://schemas.microsoft.com/office/drawing/2014/main" id="{1EBF2F15-BC6D-693C-B214-525DAF1D464C}"/>
              </a:ext>
            </a:extLst>
          </p:cNvPr>
          <p:cNvSpPr txBox="1"/>
          <p:nvPr/>
        </p:nvSpPr>
        <p:spPr>
          <a:xfrm>
            <a:off x="8097447" y="4222932"/>
            <a:ext cx="3291840" cy="498598"/>
          </a:xfrm>
          <a:prstGeom prst="rect">
            <a:avLst/>
          </a:prstGeom>
          <a:noFill/>
        </p:spPr>
        <p:txBody>
          <a:bodyPr wrap="square" lIns="0" tIns="0" rIns="0" bIns="0" rtlCol="0">
            <a:spAutoFit/>
          </a:bodyPr>
          <a:lstStyle/>
          <a:p>
            <a:pPr marL="0" marR="0" lvl="0" indent="0" algn="ctr" defTabSz="932304"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Learn new facts</a:t>
            </a:r>
          </a:p>
          <a:p>
            <a:pPr marL="0" marR="0" lvl="0" indent="0" algn="ctr" defTabSz="932304"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(temporarily)</a:t>
            </a:r>
          </a:p>
        </p:txBody>
      </p:sp>
      <p:sp>
        <p:nvSpPr>
          <p:cNvPr id="8" name="Oval 7">
            <a:extLst>
              <a:ext uri="{FF2B5EF4-FFF2-40B4-BE49-F238E27FC236}">
                <a16:creationId xmlns:a16="http://schemas.microsoft.com/office/drawing/2014/main" id="{83B9F687-5AE8-7163-7DCD-4DD0A9822A31}"/>
              </a:ext>
              <a:ext uri="{C183D7F6-B498-43B3-948B-1728B52AA6E4}">
                <adec:decorative xmlns:adec="http://schemas.microsoft.com/office/drawing/2017/decorative" val="1"/>
              </a:ext>
            </a:extLst>
          </p:cNvPr>
          <p:cNvSpPr/>
          <p:nvPr/>
        </p:nvSpPr>
        <p:spPr bwMode="auto">
          <a:xfrm>
            <a:off x="10357942" y="-1697572"/>
            <a:ext cx="1338773" cy="1338773"/>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err="1">
              <a:ln>
                <a:noFill/>
              </a:ln>
              <a:solidFill>
                <a:srgbClr val="FFFFFF"/>
              </a:solidFill>
              <a:effectLst/>
              <a:uLnTx/>
              <a:uFillTx/>
              <a:latin typeface="Segoe UI"/>
              <a:ea typeface="+mn-ea"/>
              <a:cs typeface="+mn-cs"/>
            </a:endParaRPr>
          </a:p>
        </p:txBody>
      </p:sp>
      <p:sp>
        <p:nvSpPr>
          <p:cNvPr id="9" name="Graphic 16" descr="Book with plus sign icon">
            <a:extLst>
              <a:ext uri="{FF2B5EF4-FFF2-40B4-BE49-F238E27FC236}">
                <a16:creationId xmlns:a16="http://schemas.microsoft.com/office/drawing/2014/main" id="{DC242482-D49D-5EA2-457D-4865EA8F360C}"/>
              </a:ext>
            </a:extLst>
          </p:cNvPr>
          <p:cNvSpPr/>
          <p:nvPr/>
        </p:nvSpPr>
        <p:spPr>
          <a:xfrm>
            <a:off x="10732353" y="-1396670"/>
            <a:ext cx="666991" cy="700339"/>
          </a:xfrm>
          <a:custGeom>
            <a:avLst/>
            <a:gdLst>
              <a:gd name="connsiteX0" fmla="*/ 57942 w 463532"/>
              <a:gd name="connsiteY0" fmla="*/ 0 h 486709"/>
              <a:gd name="connsiteX1" fmla="*/ 0 w 463532"/>
              <a:gd name="connsiteY1" fmla="*/ 57942 h 486709"/>
              <a:gd name="connsiteX2" fmla="*/ 0 w 463532"/>
              <a:gd name="connsiteY2" fmla="*/ 405591 h 486709"/>
              <a:gd name="connsiteX3" fmla="*/ 57942 w 463532"/>
              <a:gd name="connsiteY3" fmla="*/ 463533 h 486709"/>
              <a:gd name="connsiteX4" fmla="*/ 227363 w 463532"/>
              <a:gd name="connsiteY4" fmla="*/ 463533 h 486709"/>
              <a:gd name="connsiteX5" fmla="*/ 202378 w 463532"/>
              <a:gd name="connsiteY5" fmla="*/ 428768 h 486709"/>
              <a:gd name="connsiteX6" fmla="*/ 57942 w 463532"/>
              <a:gd name="connsiteY6" fmla="*/ 428768 h 486709"/>
              <a:gd name="connsiteX7" fmla="*/ 34765 w 463532"/>
              <a:gd name="connsiteY7" fmla="*/ 405591 h 486709"/>
              <a:gd name="connsiteX8" fmla="*/ 192667 w 463532"/>
              <a:gd name="connsiteY8" fmla="*/ 405591 h 486709"/>
              <a:gd name="connsiteX9" fmla="*/ 289548 w 463532"/>
              <a:gd name="connsiteY9" fmla="*/ 215844 h 486709"/>
              <a:gd name="connsiteX10" fmla="*/ 382414 w 463532"/>
              <a:gd name="connsiteY10" fmla="*/ 215844 h 486709"/>
              <a:gd name="connsiteX11" fmla="*/ 382414 w 463532"/>
              <a:gd name="connsiteY11" fmla="*/ 57942 h 486709"/>
              <a:gd name="connsiteX12" fmla="*/ 324473 w 463532"/>
              <a:gd name="connsiteY12" fmla="*/ 0 h 486709"/>
              <a:gd name="connsiteX13" fmla="*/ 57942 w 463532"/>
              <a:gd name="connsiteY13" fmla="*/ 0 h 486709"/>
              <a:gd name="connsiteX14" fmla="*/ 92707 w 463532"/>
              <a:gd name="connsiteY14" fmla="*/ 69530 h 486709"/>
              <a:gd name="connsiteX15" fmla="*/ 278120 w 463532"/>
              <a:gd name="connsiteY15" fmla="*/ 69530 h 486709"/>
              <a:gd name="connsiteX16" fmla="*/ 301296 w 463532"/>
              <a:gd name="connsiteY16" fmla="*/ 92707 h 486709"/>
              <a:gd name="connsiteX17" fmla="*/ 301296 w 463532"/>
              <a:gd name="connsiteY17" fmla="*/ 115883 h 486709"/>
              <a:gd name="connsiteX18" fmla="*/ 278120 w 463532"/>
              <a:gd name="connsiteY18" fmla="*/ 139060 h 486709"/>
              <a:gd name="connsiteX19" fmla="*/ 92707 w 463532"/>
              <a:gd name="connsiteY19" fmla="*/ 139060 h 486709"/>
              <a:gd name="connsiteX20" fmla="*/ 69530 w 463532"/>
              <a:gd name="connsiteY20" fmla="*/ 115883 h 486709"/>
              <a:gd name="connsiteX21" fmla="*/ 69530 w 463532"/>
              <a:gd name="connsiteY21" fmla="*/ 92707 h 486709"/>
              <a:gd name="connsiteX22" fmla="*/ 92707 w 463532"/>
              <a:gd name="connsiteY22" fmla="*/ 69530 h 486709"/>
              <a:gd name="connsiteX23" fmla="*/ 463533 w 463532"/>
              <a:gd name="connsiteY23" fmla="*/ 359238 h 486709"/>
              <a:gd name="connsiteX24" fmla="*/ 336061 w 463532"/>
              <a:gd name="connsiteY24" fmla="*/ 231766 h 486709"/>
              <a:gd name="connsiteX25" fmla="*/ 208590 w 463532"/>
              <a:gd name="connsiteY25" fmla="*/ 359238 h 486709"/>
              <a:gd name="connsiteX26" fmla="*/ 336061 w 463532"/>
              <a:gd name="connsiteY26" fmla="*/ 486709 h 486709"/>
              <a:gd name="connsiteX27" fmla="*/ 463533 w 463532"/>
              <a:gd name="connsiteY27" fmla="*/ 359238 h 486709"/>
              <a:gd name="connsiteX28" fmla="*/ 347649 w 463532"/>
              <a:gd name="connsiteY28" fmla="*/ 370826 h 486709"/>
              <a:gd name="connsiteX29" fmla="*/ 347673 w 463532"/>
              <a:gd name="connsiteY29" fmla="*/ 428837 h 486709"/>
              <a:gd name="connsiteX30" fmla="*/ 336084 w 463532"/>
              <a:gd name="connsiteY30" fmla="*/ 440425 h 486709"/>
              <a:gd name="connsiteX31" fmla="*/ 324496 w 463532"/>
              <a:gd name="connsiteY31" fmla="*/ 428837 h 486709"/>
              <a:gd name="connsiteX32" fmla="*/ 324496 w 463532"/>
              <a:gd name="connsiteY32" fmla="*/ 370826 h 486709"/>
              <a:gd name="connsiteX33" fmla="*/ 266439 w 463532"/>
              <a:gd name="connsiteY33" fmla="*/ 370826 h 486709"/>
              <a:gd name="connsiteX34" fmla="*/ 254850 w 463532"/>
              <a:gd name="connsiteY34" fmla="*/ 359238 h 486709"/>
              <a:gd name="connsiteX35" fmla="*/ 266439 w 463532"/>
              <a:gd name="connsiteY35" fmla="*/ 347649 h 486709"/>
              <a:gd name="connsiteX36" fmla="*/ 324473 w 463532"/>
              <a:gd name="connsiteY36" fmla="*/ 347649 h 486709"/>
              <a:gd name="connsiteX37" fmla="*/ 324473 w 463532"/>
              <a:gd name="connsiteY37" fmla="*/ 289708 h 486709"/>
              <a:gd name="connsiteX38" fmla="*/ 336061 w 463532"/>
              <a:gd name="connsiteY38" fmla="*/ 278120 h 486709"/>
              <a:gd name="connsiteX39" fmla="*/ 347649 w 463532"/>
              <a:gd name="connsiteY39" fmla="*/ 289708 h 486709"/>
              <a:gd name="connsiteX40" fmla="*/ 347649 w 463532"/>
              <a:gd name="connsiteY40" fmla="*/ 347649 h 486709"/>
              <a:gd name="connsiteX41" fmla="*/ 405660 w 463532"/>
              <a:gd name="connsiteY41" fmla="*/ 347649 h 486709"/>
              <a:gd name="connsiteX42" fmla="*/ 417249 w 463532"/>
              <a:gd name="connsiteY42" fmla="*/ 359238 h 486709"/>
              <a:gd name="connsiteX43" fmla="*/ 405660 w 463532"/>
              <a:gd name="connsiteY43" fmla="*/ 370826 h 486709"/>
              <a:gd name="connsiteX44" fmla="*/ 347673 w 463532"/>
              <a:gd name="connsiteY44" fmla="*/ 370826 h 486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463532" h="486709">
                <a:moveTo>
                  <a:pt x="57942" y="0"/>
                </a:moveTo>
                <a:cubicBezTo>
                  <a:pt x="25941" y="0"/>
                  <a:pt x="0" y="25941"/>
                  <a:pt x="0" y="57942"/>
                </a:cubicBezTo>
                <a:lnTo>
                  <a:pt x="0" y="405591"/>
                </a:lnTo>
                <a:cubicBezTo>
                  <a:pt x="0" y="437591"/>
                  <a:pt x="25941" y="463533"/>
                  <a:pt x="57942" y="463533"/>
                </a:cubicBezTo>
                <a:lnTo>
                  <a:pt x="227363" y="463533"/>
                </a:lnTo>
                <a:cubicBezTo>
                  <a:pt x="217427" y="453189"/>
                  <a:pt x="209014" y="441482"/>
                  <a:pt x="202378" y="428768"/>
                </a:cubicBezTo>
                <a:lnTo>
                  <a:pt x="57942" y="428768"/>
                </a:lnTo>
                <a:cubicBezTo>
                  <a:pt x="45142" y="428768"/>
                  <a:pt x="34765" y="418391"/>
                  <a:pt x="34765" y="405591"/>
                </a:cubicBezTo>
                <a:lnTo>
                  <a:pt x="192667" y="405591"/>
                </a:lnTo>
                <a:cubicBezTo>
                  <a:pt x="167022" y="326440"/>
                  <a:pt x="210397" y="241489"/>
                  <a:pt x="289548" y="215844"/>
                </a:cubicBezTo>
                <a:cubicBezTo>
                  <a:pt x="319731" y="206066"/>
                  <a:pt x="352231" y="206066"/>
                  <a:pt x="382414" y="215844"/>
                </a:cubicBezTo>
                <a:lnTo>
                  <a:pt x="382414" y="57942"/>
                </a:lnTo>
                <a:cubicBezTo>
                  <a:pt x="382414" y="25941"/>
                  <a:pt x="356473" y="0"/>
                  <a:pt x="324473" y="0"/>
                </a:cubicBezTo>
                <a:lnTo>
                  <a:pt x="57942" y="0"/>
                </a:lnTo>
                <a:close/>
                <a:moveTo>
                  <a:pt x="92707" y="69530"/>
                </a:moveTo>
                <a:lnTo>
                  <a:pt x="278120" y="69530"/>
                </a:lnTo>
                <a:cubicBezTo>
                  <a:pt x="290920" y="69530"/>
                  <a:pt x="301296" y="79907"/>
                  <a:pt x="301296" y="92707"/>
                </a:cubicBezTo>
                <a:lnTo>
                  <a:pt x="301296" y="115883"/>
                </a:lnTo>
                <a:cubicBezTo>
                  <a:pt x="301296" y="128683"/>
                  <a:pt x="290920" y="139060"/>
                  <a:pt x="278120" y="139060"/>
                </a:cubicBezTo>
                <a:lnTo>
                  <a:pt x="92707" y="139060"/>
                </a:lnTo>
                <a:cubicBezTo>
                  <a:pt x="79907" y="139060"/>
                  <a:pt x="69530" y="128683"/>
                  <a:pt x="69530" y="115883"/>
                </a:cubicBezTo>
                <a:lnTo>
                  <a:pt x="69530" y="92707"/>
                </a:lnTo>
                <a:cubicBezTo>
                  <a:pt x="69530" y="79907"/>
                  <a:pt x="79907" y="69530"/>
                  <a:pt x="92707" y="69530"/>
                </a:cubicBezTo>
                <a:close/>
                <a:moveTo>
                  <a:pt x="463533" y="359238"/>
                </a:moveTo>
                <a:cubicBezTo>
                  <a:pt x="463533" y="288836"/>
                  <a:pt x="406462" y="231766"/>
                  <a:pt x="336061" y="231766"/>
                </a:cubicBezTo>
                <a:cubicBezTo>
                  <a:pt x="265660" y="231766"/>
                  <a:pt x="208590" y="288836"/>
                  <a:pt x="208590" y="359238"/>
                </a:cubicBezTo>
                <a:cubicBezTo>
                  <a:pt x="208590" y="429639"/>
                  <a:pt x="265660" y="486709"/>
                  <a:pt x="336061" y="486709"/>
                </a:cubicBezTo>
                <a:cubicBezTo>
                  <a:pt x="406462" y="486709"/>
                  <a:pt x="463533" y="429639"/>
                  <a:pt x="463533" y="359238"/>
                </a:cubicBezTo>
                <a:close/>
                <a:moveTo>
                  <a:pt x="347649" y="370826"/>
                </a:moveTo>
                <a:lnTo>
                  <a:pt x="347673" y="428837"/>
                </a:lnTo>
                <a:cubicBezTo>
                  <a:pt x="347673" y="435236"/>
                  <a:pt x="342483" y="440425"/>
                  <a:pt x="336084" y="440425"/>
                </a:cubicBezTo>
                <a:cubicBezTo>
                  <a:pt x="329685" y="440425"/>
                  <a:pt x="324496" y="435236"/>
                  <a:pt x="324496" y="428837"/>
                </a:cubicBezTo>
                <a:lnTo>
                  <a:pt x="324496" y="370826"/>
                </a:lnTo>
                <a:lnTo>
                  <a:pt x="266439" y="370826"/>
                </a:lnTo>
                <a:cubicBezTo>
                  <a:pt x="260039" y="370826"/>
                  <a:pt x="254850" y="365637"/>
                  <a:pt x="254850" y="359238"/>
                </a:cubicBezTo>
                <a:cubicBezTo>
                  <a:pt x="254850" y="352839"/>
                  <a:pt x="260039" y="347649"/>
                  <a:pt x="266439" y="347649"/>
                </a:cubicBezTo>
                <a:lnTo>
                  <a:pt x="324473" y="347649"/>
                </a:lnTo>
                <a:lnTo>
                  <a:pt x="324473" y="289708"/>
                </a:lnTo>
                <a:cubicBezTo>
                  <a:pt x="324473" y="283309"/>
                  <a:pt x="329662" y="278120"/>
                  <a:pt x="336061" y="278120"/>
                </a:cubicBezTo>
                <a:cubicBezTo>
                  <a:pt x="342460" y="278120"/>
                  <a:pt x="347649" y="283309"/>
                  <a:pt x="347649" y="289708"/>
                </a:cubicBezTo>
                <a:lnTo>
                  <a:pt x="347649" y="347649"/>
                </a:lnTo>
                <a:lnTo>
                  <a:pt x="405660" y="347649"/>
                </a:lnTo>
                <a:cubicBezTo>
                  <a:pt x="412060" y="347649"/>
                  <a:pt x="417249" y="352839"/>
                  <a:pt x="417249" y="359238"/>
                </a:cubicBezTo>
                <a:cubicBezTo>
                  <a:pt x="417249" y="365637"/>
                  <a:pt x="412060" y="370826"/>
                  <a:pt x="405660" y="370826"/>
                </a:cubicBezTo>
                <a:lnTo>
                  <a:pt x="347673" y="370826"/>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0000"/>
              </a:lnSpc>
              <a:spcBef>
                <a:spcPct val="0"/>
              </a:spcBef>
              <a:spcAft>
                <a:spcPct val="0"/>
              </a:spcAft>
              <a:buClrTx/>
              <a:buSzTx/>
              <a:buFontTx/>
              <a:buNone/>
              <a:tabLst/>
              <a:defRPr/>
            </a:pPr>
            <a:endParaRPr kumimoji="0" lang="en-US" sz="1600" b="1" i="0" u="none" strike="noStrike" kern="1200" cap="none" spc="0" normalizeH="0" baseline="0" noProof="0">
              <a:ln w="3175">
                <a:noFill/>
              </a:ln>
              <a:gradFill>
                <a:gsLst>
                  <a:gs pos="71910">
                    <a:srgbClr val="000000"/>
                  </a:gs>
                  <a:gs pos="53933">
                    <a:srgbClr val="000000"/>
                  </a:gs>
                </a:gsLst>
                <a:path path="circle">
                  <a:fillToRect l="100000" b="100000"/>
                </a:path>
              </a:gradFill>
              <a:effectLst/>
              <a:uLnTx/>
              <a:uFillTx/>
              <a:latin typeface="Segoe UI Semibold"/>
              <a:ea typeface="+mn-ea"/>
              <a:cs typeface="Segoe UI" pitchFamily="34" charset="0"/>
            </a:endParaRPr>
          </a:p>
        </p:txBody>
      </p:sp>
    </p:spTree>
    <p:extLst>
      <p:ext uri="{BB962C8B-B14F-4D97-AF65-F5344CB8AC3E}">
        <p14:creationId xmlns:p14="http://schemas.microsoft.com/office/powerpoint/2010/main" val="199952957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grpId="1" nodeType="withEffect">
                                  <p:stCondLst>
                                    <p:cond delay="0"/>
                                  </p:stCondLst>
                                  <p:childTnLst>
                                    <p:animMotion origin="layout" path="M -3.54167E-6 7.40741E-7 L -3.54167E-6 0.03542 " pathEditMode="relative" rAng="0" ptsTypes="AA">
                                      <p:cBhvr>
                                        <p:cTn id="9" dur="700" spd="-100000" fill="hold"/>
                                        <p:tgtEl>
                                          <p:spTgt spid="3"/>
                                        </p:tgtEl>
                                        <p:attrNameLst>
                                          <p:attrName>ppt_x</p:attrName>
                                          <p:attrName>ppt_y</p:attrName>
                                        </p:attrNameLst>
                                      </p:cBhvr>
                                      <p:rCtr x="0" y="1759"/>
                                    </p:animMotion>
                                  </p:childTnLst>
                                </p:cTn>
                              </p:par>
                              <p:par>
                                <p:cTn id="10" presetID="10" presetClass="entr" presetSubtype="0" fill="hold" grpId="0" nodeType="with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par>
                                <p:cTn id="13" presetID="42" presetClass="path" presetSubtype="0" decel="100000" fill="hold" grpId="1" nodeType="withEffect">
                                  <p:stCondLst>
                                    <p:cond delay="0"/>
                                  </p:stCondLst>
                                  <p:childTnLst>
                                    <p:animMotion origin="layout" path="M 5E-6 7.40741E-7 L 5E-6 0.03542 " pathEditMode="relative" rAng="0" ptsTypes="AA">
                                      <p:cBhvr>
                                        <p:cTn id="14" dur="700" spd="-100000" fill="hold"/>
                                        <p:tgtEl>
                                          <p:spTgt spid="20"/>
                                        </p:tgtEl>
                                        <p:attrNameLst>
                                          <p:attrName>ppt_x</p:attrName>
                                          <p:attrName>ppt_y</p:attrName>
                                        </p:attrNameLst>
                                      </p:cBhvr>
                                      <p:rCtr x="0" y="1759"/>
                                    </p:animMotion>
                                  </p:childTnLst>
                                </p:cTn>
                              </p:par>
                              <p:par>
                                <p:cTn id="15" presetID="10"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par>
                                <p:cTn id="18" presetID="42" presetClass="path" presetSubtype="0" decel="100000" fill="hold" grpId="1" nodeType="withEffect">
                                  <p:stCondLst>
                                    <p:cond delay="0"/>
                                  </p:stCondLst>
                                  <p:childTnLst>
                                    <p:animMotion origin="layout" path="M -3.54167E-6 7.40741E-7 L -3.54167E-6 0.03542 " pathEditMode="relative" rAng="0" ptsTypes="AA">
                                      <p:cBhvr>
                                        <p:cTn id="19" dur="700" spd="-100000" fill="hold"/>
                                        <p:tgtEl>
                                          <p:spTgt spid="10"/>
                                        </p:tgtEl>
                                        <p:attrNameLst>
                                          <p:attrName>ppt_x</p:attrName>
                                          <p:attrName>ppt_y</p:attrName>
                                        </p:attrNameLst>
                                      </p:cBhvr>
                                      <p:rCtr x="0" y="1759"/>
                                    </p:animMotion>
                                  </p:childTnLst>
                                </p:cTn>
                              </p:par>
                              <p:par>
                                <p:cTn id="20" presetID="10" presetClass="entr" presetSubtype="0" fill="hold" grpId="0" nodeType="withEffect">
                                  <p:stCondLst>
                                    <p:cond delay="100"/>
                                  </p:stCondLst>
                                  <p:childTnLst>
                                    <p:set>
                                      <p:cBhvr>
                                        <p:cTn id="21" dur="1" fill="hold">
                                          <p:stCondLst>
                                            <p:cond delay="0"/>
                                          </p:stCondLst>
                                        </p:cTn>
                                        <p:tgtEl>
                                          <p:spTgt spid="22"/>
                                        </p:tgtEl>
                                        <p:attrNameLst>
                                          <p:attrName>style.visibility</p:attrName>
                                        </p:attrNameLst>
                                      </p:cBhvr>
                                      <p:to>
                                        <p:strVal val="visible"/>
                                      </p:to>
                                    </p:set>
                                    <p:animEffect transition="in" filter="fade">
                                      <p:cBhvr>
                                        <p:cTn id="22" dur="500"/>
                                        <p:tgtEl>
                                          <p:spTgt spid="22"/>
                                        </p:tgtEl>
                                      </p:cBhvr>
                                    </p:animEffect>
                                  </p:childTnLst>
                                </p:cTn>
                              </p:par>
                              <p:par>
                                <p:cTn id="23" presetID="42" presetClass="path" presetSubtype="0" decel="100000" fill="hold" grpId="1" nodeType="withEffect">
                                  <p:stCondLst>
                                    <p:cond delay="100"/>
                                  </p:stCondLst>
                                  <p:childTnLst>
                                    <p:animMotion origin="layout" path="M 0 -3.33333E-6 L 0 0.03542 " pathEditMode="relative" rAng="0" ptsTypes="AA">
                                      <p:cBhvr>
                                        <p:cTn id="24" dur="700" spd="-100000" fill="hold"/>
                                        <p:tgtEl>
                                          <p:spTgt spid="22"/>
                                        </p:tgtEl>
                                        <p:attrNameLst>
                                          <p:attrName>ppt_x</p:attrName>
                                          <p:attrName>ppt_y</p:attrName>
                                        </p:attrNameLst>
                                      </p:cBhvr>
                                      <p:rCtr x="0" y="1759"/>
                                    </p:animMotion>
                                  </p:childTnLst>
                                </p:cTn>
                              </p:par>
                              <p:par>
                                <p:cTn id="25" presetID="10" presetClass="entr" presetSubtype="0" fill="hold" grpId="0" nodeType="withEffect">
                                  <p:stCondLst>
                                    <p:cond delay="10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500"/>
                                        <p:tgtEl>
                                          <p:spTgt spid="4"/>
                                        </p:tgtEl>
                                      </p:cBhvr>
                                    </p:animEffect>
                                  </p:childTnLst>
                                </p:cTn>
                              </p:par>
                              <p:par>
                                <p:cTn id="28" presetID="42" presetClass="path" presetSubtype="0" decel="100000" fill="hold" grpId="1" nodeType="withEffect">
                                  <p:stCondLst>
                                    <p:cond delay="100"/>
                                  </p:stCondLst>
                                  <p:childTnLst>
                                    <p:animMotion origin="layout" path="M -3.54167E-6 7.40741E-7 L -3.54167E-6 0.03542 " pathEditMode="relative" rAng="0" ptsTypes="AA">
                                      <p:cBhvr>
                                        <p:cTn id="29" dur="700" spd="-100000" fill="hold"/>
                                        <p:tgtEl>
                                          <p:spTgt spid="4"/>
                                        </p:tgtEl>
                                        <p:attrNameLst>
                                          <p:attrName>ppt_x</p:attrName>
                                          <p:attrName>ppt_y</p:attrName>
                                        </p:attrNameLst>
                                      </p:cBhvr>
                                      <p:rCtr x="0" y="1759"/>
                                    </p:animMotion>
                                  </p:childTnLst>
                                </p:cTn>
                              </p:par>
                              <p:par>
                                <p:cTn id="30" presetID="10" presetClass="entr" presetSubtype="0" fill="hold" grpId="0" nodeType="withEffect">
                                  <p:stCondLst>
                                    <p:cond delay="10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par>
                                <p:cTn id="33" presetID="42" presetClass="path" presetSubtype="0" decel="100000" fill="hold" grpId="1" nodeType="withEffect">
                                  <p:stCondLst>
                                    <p:cond delay="100"/>
                                  </p:stCondLst>
                                  <p:childTnLst>
                                    <p:animMotion origin="layout" path="M -4.16667E-7 -2.96296E-6 L -4.16667E-7 0.03542 " pathEditMode="relative" rAng="0" ptsTypes="AA">
                                      <p:cBhvr>
                                        <p:cTn id="34" dur="700" spd="-100000" fill="hold"/>
                                        <p:tgtEl>
                                          <p:spTgt spid="11"/>
                                        </p:tgtEl>
                                        <p:attrNameLst>
                                          <p:attrName>ppt_x</p:attrName>
                                          <p:attrName>ppt_y</p:attrName>
                                        </p:attrNameLst>
                                      </p:cBhvr>
                                      <p:rCtr x="0" y="1759"/>
                                    </p:animMotion>
                                  </p:childTnLst>
                                </p:cTn>
                              </p:par>
                              <p:par>
                                <p:cTn id="35" presetID="10" presetClass="entr" presetSubtype="0" fill="hold" grpId="0" nodeType="withEffect">
                                  <p:stCondLst>
                                    <p:cond delay="200"/>
                                  </p:stCondLst>
                                  <p:childTnLst>
                                    <p:set>
                                      <p:cBhvr>
                                        <p:cTn id="36" dur="1" fill="hold">
                                          <p:stCondLst>
                                            <p:cond delay="0"/>
                                          </p:stCondLst>
                                        </p:cTn>
                                        <p:tgtEl>
                                          <p:spTgt spid="21"/>
                                        </p:tgtEl>
                                        <p:attrNameLst>
                                          <p:attrName>style.visibility</p:attrName>
                                        </p:attrNameLst>
                                      </p:cBhvr>
                                      <p:to>
                                        <p:strVal val="visible"/>
                                      </p:to>
                                    </p:set>
                                    <p:animEffect transition="in" filter="fade">
                                      <p:cBhvr>
                                        <p:cTn id="37" dur="500"/>
                                        <p:tgtEl>
                                          <p:spTgt spid="21"/>
                                        </p:tgtEl>
                                      </p:cBhvr>
                                    </p:animEffect>
                                  </p:childTnLst>
                                </p:cTn>
                              </p:par>
                              <p:par>
                                <p:cTn id="38" presetID="42" presetClass="path" presetSubtype="0" decel="100000" fill="hold" grpId="1" nodeType="withEffect">
                                  <p:stCondLst>
                                    <p:cond delay="200"/>
                                  </p:stCondLst>
                                  <p:childTnLst>
                                    <p:animMotion origin="layout" path="M 1.45833E-6 -7.40741E-7 L 1.45833E-6 0.03542 " pathEditMode="relative" rAng="0" ptsTypes="AA">
                                      <p:cBhvr>
                                        <p:cTn id="39" dur="700" spd="-100000" fill="hold"/>
                                        <p:tgtEl>
                                          <p:spTgt spid="21"/>
                                        </p:tgtEl>
                                        <p:attrNameLst>
                                          <p:attrName>ppt_x</p:attrName>
                                          <p:attrName>ppt_y</p:attrName>
                                        </p:attrNameLst>
                                      </p:cBhvr>
                                      <p:rCtr x="0" y="1759"/>
                                    </p:animMotion>
                                  </p:childTnLst>
                                </p:cTn>
                              </p:par>
                              <p:par>
                                <p:cTn id="40" presetID="10" presetClass="entr" presetSubtype="0" fill="hold" grpId="0" nodeType="withEffect">
                                  <p:stCondLst>
                                    <p:cond delay="200"/>
                                  </p:stCondLst>
                                  <p:childTnLst>
                                    <p:set>
                                      <p:cBhvr>
                                        <p:cTn id="41" dur="1" fill="hold">
                                          <p:stCondLst>
                                            <p:cond delay="0"/>
                                          </p:stCondLst>
                                        </p:cTn>
                                        <p:tgtEl>
                                          <p:spTgt spid="6"/>
                                        </p:tgtEl>
                                        <p:attrNameLst>
                                          <p:attrName>style.visibility</p:attrName>
                                        </p:attrNameLst>
                                      </p:cBhvr>
                                      <p:to>
                                        <p:strVal val="visible"/>
                                      </p:to>
                                    </p:set>
                                    <p:animEffect transition="in" filter="fade">
                                      <p:cBhvr>
                                        <p:cTn id="42" dur="500"/>
                                        <p:tgtEl>
                                          <p:spTgt spid="6"/>
                                        </p:tgtEl>
                                      </p:cBhvr>
                                    </p:animEffect>
                                  </p:childTnLst>
                                </p:cTn>
                              </p:par>
                              <p:par>
                                <p:cTn id="43" presetID="42" presetClass="path" presetSubtype="0" decel="100000" fill="hold" grpId="1" nodeType="withEffect">
                                  <p:stCondLst>
                                    <p:cond delay="200"/>
                                  </p:stCondLst>
                                  <p:childTnLst>
                                    <p:animMotion origin="layout" path="M -3.54167E-6 7.40741E-7 L -3.54167E-6 0.03542 " pathEditMode="relative" rAng="0" ptsTypes="AA">
                                      <p:cBhvr>
                                        <p:cTn id="44" dur="700" spd="-100000" fill="hold"/>
                                        <p:tgtEl>
                                          <p:spTgt spid="6"/>
                                        </p:tgtEl>
                                        <p:attrNameLst>
                                          <p:attrName>ppt_x</p:attrName>
                                          <p:attrName>ppt_y</p:attrName>
                                        </p:attrNameLst>
                                      </p:cBhvr>
                                      <p:rCtr x="0" y="1759"/>
                                    </p:animMotion>
                                  </p:childTnLst>
                                </p:cTn>
                              </p:par>
                              <p:par>
                                <p:cTn id="45" presetID="10" presetClass="entr" presetSubtype="0" fill="hold" grpId="0" nodeType="withEffect">
                                  <p:stCondLst>
                                    <p:cond delay="200"/>
                                  </p:stCondLst>
                                  <p:childTnLst>
                                    <p:set>
                                      <p:cBhvr>
                                        <p:cTn id="46" dur="1" fill="hold">
                                          <p:stCondLst>
                                            <p:cond delay="0"/>
                                          </p:stCondLst>
                                        </p:cTn>
                                        <p:tgtEl>
                                          <p:spTgt spid="12"/>
                                        </p:tgtEl>
                                        <p:attrNameLst>
                                          <p:attrName>style.visibility</p:attrName>
                                        </p:attrNameLst>
                                      </p:cBhvr>
                                      <p:to>
                                        <p:strVal val="visible"/>
                                      </p:to>
                                    </p:set>
                                    <p:animEffect transition="in" filter="fade">
                                      <p:cBhvr>
                                        <p:cTn id="47" dur="500"/>
                                        <p:tgtEl>
                                          <p:spTgt spid="12"/>
                                        </p:tgtEl>
                                      </p:cBhvr>
                                    </p:animEffect>
                                  </p:childTnLst>
                                </p:cTn>
                              </p:par>
                              <p:par>
                                <p:cTn id="48" presetID="42" presetClass="path" presetSubtype="0" decel="100000" fill="hold" grpId="1" nodeType="withEffect">
                                  <p:stCondLst>
                                    <p:cond delay="200"/>
                                  </p:stCondLst>
                                  <p:childTnLst>
                                    <p:animMotion origin="layout" path="M 2.5E-6 -2.96296E-6 L 2.5E-6 0.03542 " pathEditMode="relative" rAng="0" ptsTypes="AA">
                                      <p:cBhvr>
                                        <p:cTn id="49" dur="700" spd="-100000" fill="hold"/>
                                        <p:tgtEl>
                                          <p:spTgt spid="12"/>
                                        </p:tgtEl>
                                        <p:attrNameLst>
                                          <p:attrName>ppt_x</p:attrName>
                                          <p:attrName>ppt_y</p:attrName>
                                        </p:attrNameLst>
                                      </p:cBhvr>
                                      <p:rCtr x="0" y="1759"/>
                                    </p:animMotion>
                                  </p:childTnLst>
                                </p:cTn>
                              </p:par>
                              <p:par>
                                <p:cTn id="50" presetID="10" presetClass="entr" presetSubtype="0" fill="hold" grpId="0" nodeType="withEffect">
                                  <p:stCondLst>
                                    <p:cond delay="0"/>
                                  </p:stCondLst>
                                  <p:childTnLst>
                                    <p:set>
                                      <p:cBhvr>
                                        <p:cTn id="51" dur="1" fill="hold">
                                          <p:stCondLst>
                                            <p:cond delay="0"/>
                                          </p:stCondLst>
                                        </p:cTn>
                                        <p:tgtEl>
                                          <p:spTgt spid="16"/>
                                        </p:tgtEl>
                                        <p:attrNameLst>
                                          <p:attrName>style.visibility</p:attrName>
                                        </p:attrNameLst>
                                      </p:cBhvr>
                                      <p:to>
                                        <p:strVal val="visible"/>
                                      </p:to>
                                    </p:set>
                                    <p:animEffect transition="in" filter="fade">
                                      <p:cBhvr>
                                        <p:cTn id="52" dur="500"/>
                                        <p:tgtEl>
                                          <p:spTgt spid="16"/>
                                        </p:tgtEl>
                                      </p:cBhvr>
                                    </p:animEffect>
                                  </p:childTnLst>
                                </p:cTn>
                              </p:par>
                              <p:par>
                                <p:cTn id="53" presetID="42" presetClass="path" presetSubtype="0" decel="100000" fill="hold" grpId="1" nodeType="withEffect">
                                  <p:stCondLst>
                                    <p:cond delay="0"/>
                                  </p:stCondLst>
                                  <p:childTnLst>
                                    <p:animMotion origin="layout" path="M 0 -2.59259E-6 L 0 0.03542 " pathEditMode="relative" rAng="0" ptsTypes="AA">
                                      <p:cBhvr>
                                        <p:cTn id="54" dur="700" spd="-100000" fill="hold"/>
                                        <p:tgtEl>
                                          <p:spTgt spid="16"/>
                                        </p:tgtEl>
                                        <p:attrNameLst>
                                          <p:attrName>ppt_x</p:attrName>
                                          <p:attrName>ppt_y</p:attrName>
                                        </p:attrNameLst>
                                      </p:cBhvr>
                                      <p:rCtr x="0" y="1759"/>
                                    </p:animMotion>
                                  </p:childTnLst>
                                </p:cTn>
                              </p:par>
                              <p:par>
                                <p:cTn id="55" presetID="10" presetClass="entr" presetSubtype="0" fill="hold" grpId="0" nodeType="withEffect">
                                  <p:stCondLst>
                                    <p:cond delay="100"/>
                                  </p:stCondLst>
                                  <p:childTnLst>
                                    <p:set>
                                      <p:cBhvr>
                                        <p:cTn id="56" dur="1" fill="hold">
                                          <p:stCondLst>
                                            <p:cond delay="0"/>
                                          </p:stCondLst>
                                        </p:cTn>
                                        <p:tgtEl>
                                          <p:spTgt spid="19"/>
                                        </p:tgtEl>
                                        <p:attrNameLst>
                                          <p:attrName>style.visibility</p:attrName>
                                        </p:attrNameLst>
                                      </p:cBhvr>
                                      <p:to>
                                        <p:strVal val="visible"/>
                                      </p:to>
                                    </p:set>
                                    <p:animEffect transition="in" filter="fade">
                                      <p:cBhvr>
                                        <p:cTn id="57" dur="500"/>
                                        <p:tgtEl>
                                          <p:spTgt spid="19"/>
                                        </p:tgtEl>
                                      </p:cBhvr>
                                    </p:animEffect>
                                  </p:childTnLst>
                                </p:cTn>
                              </p:par>
                              <p:par>
                                <p:cTn id="58" presetID="42" presetClass="path" presetSubtype="0" decel="100000" fill="hold" grpId="1" nodeType="withEffect">
                                  <p:stCondLst>
                                    <p:cond delay="100"/>
                                  </p:stCondLst>
                                  <p:childTnLst>
                                    <p:animMotion origin="layout" path="M 0 -2.59259E-6 L 0 0.03542 " pathEditMode="relative" rAng="0" ptsTypes="AA">
                                      <p:cBhvr>
                                        <p:cTn id="59" dur="700" spd="-100000" fill="hold"/>
                                        <p:tgtEl>
                                          <p:spTgt spid="19"/>
                                        </p:tgtEl>
                                        <p:attrNameLst>
                                          <p:attrName>ppt_x</p:attrName>
                                          <p:attrName>ppt_y</p:attrName>
                                        </p:attrNameLst>
                                      </p:cBhvr>
                                      <p:rCtr x="0" y="1759"/>
                                    </p:animMotion>
                                  </p:childTnLst>
                                </p:cTn>
                              </p:par>
                              <p:par>
                                <p:cTn id="60" presetID="10" presetClass="entr" presetSubtype="0" fill="hold" grpId="0" nodeType="withEffect">
                                  <p:stCondLst>
                                    <p:cond delay="20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500"/>
                                        <p:tgtEl>
                                          <p:spTgt spid="25"/>
                                        </p:tgtEl>
                                      </p:cBhvr>
                                    </p:animEffect>
                                  </p:childTnLst>
                                </p:cTn>
                              </p:par>
                              <p:par>
                                <p:cTn id="63" presetID="42" presetClass="path" presetSubtype="0" decel="100000" fill="hold" grpId="1" nodeType="withEffect">
                                  <p:stCondLst>
                                    <p:cond delay="200"/>
                                  </p:stCondLst>
                                  <p:childTnLst>
                                    <p:animMotion origin="layout" path="M 1.45833E-6 -7.40741E-7 L 1.45833E-6 0.03542 " pathEditMode="relative" rAng="0" ptsTypes="AA">
                                      <p:cBhvr>
                                        <p:cTn id="64" dur="700" spd="-100000" fill="hold"/>
                                        <p:tgtEl>
                                          <p:spTgt spid="25"/>
                                        </p:tgtEl>
                                        <p:attrNameLst>
                                          <p:attrName>ppt_x</p:attrName>
                                          <p:attrName>ppt_y</p:attrName>
                                        </p:attrNameLst>
                                      </p:cBhvr>
                                      <p:rCtr x="0" y="1759"/>
                                    </p:animMotion>
                                  </p:childTnLst>
                                </p:cTn>
                              </p:par>
                              <p:par>
                                <p:cTn id="65" presetID="10" presetClass="entr" presetSubtype="0" fill="hold" grpId="0" nodeType="withEffect">
                                  <p:stCondLst>
                                    <p:cond delay="0"/>
                                  </p:stCondLst>
                                  <p:childTnLst>
                                    <p:set>
                                      <p:cBhvr>
                                        <p:cTn id="66" dur="1" fill="hold">
                                          <p:stCondLst>
                                            <p:cond delay="0"/>
                                          </p:stCondLst>
                                        </p:cTn>
                                        <p:tgtEl>
                                          <p:spTgt spid="5"/>
                                        </p:tgtEl>
                                        <p:attrNameLst>
                                          <p:attrName>style.visibility</p:attrName>
                                        </p:attrNameLst>
                                      </p:cBhvr>
                                      <p:to>
                                        <p:strVal val="visible"/>
                                      </p:to>
                                    </p:set>
                                    <p:animEffect transition="in" filter="fade">
                                      <p:cBhvr>
                                        <p:cTn id="67" dur="500"/>
                                        <p:tgtEl>
                                          <p:spTgt spid="5"/>
                                        </p:tgtEl>
                                      </p:cBhvr>
                                    </p:animEffect>
                                  </p:childTnLst>
                                </p:cTn>
                              </p:par>
                              <p:par>
                                <p:cTn id="68" presetID="42" presetClass="path" presetSubtype="0" decel="100000" fill="hold" grpId="1" nodeType="withEffect">
                                  <p:stCondLst>
                                    <p:cond delay="0"/>
                                  </p:stCondLst>
                                  <p:childTnLst>
                                    <p:animMotion origin="layout" path="M 0 -2.59259E-6 L 0 0.03542 " pathEditMode="relative" rAng="0" ptsTypes="AA">
                                      <p:cBhvr>
                                        <p:cTn id="69" dur="700" spd="-100000" fill="hold"/>
                                        <p:tgtEl>
                                          <p:spTgt spid="5"/>
                                        </p:tgtEl>
                                        <p:attrNameLst>
                                          <p:attrName>ppt_x</p:attrName>
                                          <p:attrName>ppt_y</p:attrName>
                                        </p:attrNameLst>
                                      </p:cBhvr>
                                      <p:rCtr x="0" y="1759"/>
                                    </p:animMotion>
                                  </p:childTnLst>
                                </p:cTn>
                              </p:par>
                              <p:par>
                                <p:cTn id="70" presetID="10" presetClass="entr" presetSubtype="0" fill="hold" grpId="0" nodeType="withEffect">
                                  <p:stCondLst>
                                    <p:cond delay="100"/>
                                  </p:stCondLst>
                                  <p:childTnLst>
                                    <p:set>
                                      <p:cBhvr>
                                        <p:cTn id="71" dur="1" fill="hold">
                                          <p:stCondLst>
                                            <p:cond delay="0"/>
                                          </p:stCondLst>
                                        </p:cTn>
                                        <p:tgtEl>
                                          <p:spTgt spid="13"/>
                                        </p:tgtEl>
                                        <p:attrNameLst>
                                          <p:attrName>style.visibility</p:attrName>
                                        </p:attrNameLst>
                                      </p:cBhvr>
                                      <p:to>
                                        <p:strVal val="visible"/>
                                      </p:to>
                                    </p:set>
                                    <p:animEffect transition="in" filter="fade">
                                      <p:cBhvr>
                                        <p:cTn id="72" dur="500"/>
                                        <p:tgtEl>
                                          <p:spTgt spid="13"/>
                                        </p:tgtEl>
                                      </p:cBhvr>
                                    </p:animEffect>
                                  </p:childTnLst>
                                </p:cTn>
                              </p:par>
                              <p:par>
                                <p:cTn id="73" presetID="42" presetClass="path" presetSubtype="0" decel="100000" fill="hold" grpId="1" nodeType="withEffect">
                                  <p:stCondLst>
                                    <p:cond delay="100"/>
                                  </p:stCondLst>
                                  <p:childTnLst>
                                    <p:animMotion origin="layout" path="M 0 -2.59259E-6 L 0 0.03542 " pathEditMode="relative" rAng="0" ptsTypes="AA">
                                      <p:cBhvr>
                                        <p:cTn id="74" dur="700" spd="-100000" fill="hold"/>
                                        <p:tgtEl>
                                          <p:spTgt spid="13"/>
                                        </p:tgtEl>
                                        <p:attrNameLst>
                                          <p:attrName>ppt_x</p:attrName>
                                          <p:attrName>ppt_y</p:attrName>
                                        </p:attrNameLst>
                                      </p:cBhvr>
                                      <p:rCtr x="0" y="1759"/>
                                    </p:animMotion>
                                  </p:childTnLst>
                                </p:cTn>
                              </p:par>
                              <p:par>
                                <p:cTn id="75" presetID="10" presetClass="entr" presetSubtype="0" fill="hold" grpId="0" nodeType="withEffect">
                                  <p:stCondLst>
                                    <p:cond delay="200"/>
                                  </p:stCondLst>
                                  <p:childTnLst>
                                    <p:set>
                                      <p:cBhvr>
                                        <p:cTn id="76" dur="1" fill="hold">
                                          <p:stCondLst>
                                            <p:cond delay="0"/>
                                          </p:stCondLst>
                                        </p:cTn>
                                        <p:tgtEl>
                                          <p:spTgt spid="14"/>
                                        </p:tgtEl>
                                        <p:attrNameLst>
                                          <p:attrName>style.visibility</p:attrName>
                                        </p:attrNameLst>
                                      </p:cBhvr>
                                      <p:to>
                                        <p:strVal val="visible"/>
                                      </p:to>
                                    </p:set>
                                    <p:animEffect transition="in" filter="fade">
                                      <p:cBhvr>
                                        <p:cTn id="77" dur="500"/>
                                        <p:tgtEl>
                                          <p:spTgt spid="14"/>
                                        </p:tgtEl>
                                      </p:cBhvr>
                                    </p:animEffect>
                                  </p:childTnLst>
                                </p:cTn>
                              </p:par>
                              <p:par>
                                <p:cTn id="78" presetID="42" presetClass="path" presetSubtype="0" decel="100000" fill="hold" grpId="1" nodeType="withEffect">
                                  <p:stCondLst>
                                    <p:cond delay="200"/>
                                  </p:stCondLst>
                                  <p:childTnLst>
                                    <p:animMotion origin="layout" path="M 0 -2.59259E-6 L 0 0.03542 " pathEditMode="relative" rAng="0" ptsTypes="AA">
                                      <p:cBhvr>
                                        <p:cTn id="79" dur="700" spd="-100000" fill="hold"/>
                                        <p:tgtEl>
                                          <p:spTgt spid="14"/>
                                        </p:tgtEl>
                                        <p:attrNameLst>
                                          <p:attrName>ppt_x</p:attrName>
                                          <p:attrName>ppt_y</p:attrName>
                                        </p:attrNameLst>
                                      </p:cBhvr>
                                      <p:rCtr x="0" y="1759"/>
                                    </p:animMotion>
                                  </p:childTnLst>
                                </p:cTn>
                              </p:par>
                              <p:par>
                                <p:cTn id="80" presetID="10" presetClass="entr" presetSubtype="0" fill="hold" grpId="0" nodeType="withEffect">
                                  <p:stCondLst>
                                    <p:cond delay="100"/>
                                  </p:stCondLst>
                                  <p:childTnLst>
                                    <p:set>
                                      <p:cBhvr>
                                        <p:cTn id="81" dur="1" fill="hold">
                                          <p:stCondLst>
                                            <p:cond delay="0"/>
                                          </p:stCondLst>
                                        </p:cTn>
                                        <p:tgtEl>
                                          <p:spTgt spid="8"/>
                                        </p:tgtEl>
                                        <p:attrNameLst>
                                          <p:attrName>style.visibility</p:attrName>
                                        </p:attrNameLst>
                                      </p:cBhvr>
                                      <p:to>
                                        <p:strVal val="visible"/>
                                      </p:to>
                                    </p:set>
                                    <p:animEffect transition="in" filter="fade">
                                      <p:cBhvr>
                                        <p:cTn id="82" dur="500"/>
                                        <p:tgtEl>
                                          <p:spTgt spid="8"/>
                                        </p:tgtEl>
                                      </p:cBhvr>
                                    </p:animEffect>
                                  </p:childTnLst>
                                </p:cTn>
                              </p:par>
                              <p:par>
                                <p:cTn id="83" presetID="42" presetClass="path" presetSubtype="0" decel="100000" fill="hold" grpId="1" nodeType="withEffect">
                                  <p:stCondLst>
                                    <p:cond delay="100"/>
                                  </p:stCondLst>
                                  <p:childTnLst>
                                    <p:animMotion origin="layout" path="M 2.91667E-6 -1.48148E-6 L 2.91667E-6 0.03542 " pathEditMode="relative" rAng="0" ptsTypes="AA">
                                      <p:cBhvr>
                                        <p:cTn id="84" dur="700" spd="-100000" fill="hold"/>
                                        <p:tgtEl>
                                          <p:spTgt spid="8"/>
                                        </p:tgtEl>
                                        <p:attrNameLst>
                                          <p:attrName>ppt_x</p:attrName>
                                          <p:attrName>ppt_y</p:attrName>
                                        </p:attrNameLst>
                                      </p:cBhvr>
                                      <p:rCtr x="0" y="1782"/>
                                    </p:animMotion>
                                  </p:childTnLst>
                                </p:cTn>
                              </p:par>
                              <p:par>
                                <p:cTn id="85" presetID="10" presetClass="entr" presetSubtype="0" fill="hold" grpId="0" nodeType="withEffect">
                                  <p:stCondLst>
                                    <p:cond delay="200"/>
                                  </p:stCondLst>
                                  <p:childTnLst>
                                    <p:set>
                                      <p:cBhvr>
                                        <p:cTn id="86" dur="1" fill="hold">
                                          <p:stCondLst>
                                            <p:cond delay="0"/>
                                          </p:stCondLst>
                                        </p:cTn>
                                        <p:tgtEl>
                                          <p:spTgt spid="9"/>
                                        </p:tgtEl>
                                        <p:attrNameLst>
                                          <p:attrName>style.visibility</p:attrName>
                                        </p:attrNameLst>
                                      </p:cBhvr>
                                      <p:to>
                                        <p:strVal val="visible"/>
                                      </p:to>
                                    </p:set>
                                    <p:animEffect transition="in" filter="fade">
                                      <p:cBhvr>
                                        <p:cTn id="87" dur="500"/>
                                        <p:tgtEl>
                                          <p:spTgt spid="9"/>
                                        </p:tgtEl>
                                      </p:cBhvr>
                                    </p:animEffect>
                                  </p:childTnLst>
                                </p:cTn>
                              </p:par>
                              <p:par>
                                <p:cTn id="88" presetID="42" presetClass="path" presetSubtype="0" decel="100000" fill="hold" grpId="1" nodeType="withEffect">
                                  <p:stCondLst>
                                    <p:cond delay="200"/>
                                  </p:stCondLst>
                                  <p:childTnLst>
                                    <p:animMotion origin="layout" path="M -2.29167E-6 -3.7037E-6 L -2.29167E-6 0.03542 " pathEditMode="relative" rAng="0" ptsTypes="AA">
                                      <p:cBhvr>
                                        <p:cTn id="89" dur="700" spd="-100000" fill="hold"/>
                                        <p:tgtEl>
                                          <p:spTgt spid="9"/>
                                        </p:tgtEl>
                                        <p:attrNameLst>
                                          <p:attrName>ppt_x</p:attrName>
                                          <p:attrName>ppt_y</p:attrName>
                                        </p:attrNameLst>
                                      </p:cBhvr>
                                      <p:rCtr x="0" y="178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16" grpId="0" animBg="1"/>
      <p:bldP spid="16" grpId="1" animBg="1"/>
      <p:bldP spid="20" grpId="0" animBg="1"/>
      <p:bldP spid="20" grpId="1" animBg="1"/>
      <p:bldP spid="3" grpId="0"/>
      <p:bldP spid="3" grpId="1"/>
      <p:bldP spid="10" grpId="0"/>
      <p:bldP spid="10" grpId="1"/>
      <p:bldP spid="13" grpId="0" animBg="1"/>
      <p:bldP spid="13" grpId="1" animBg="1"/>
      <p:bldP spid="19" grpId="0" animBg="1"/>
      <p:bldP spid="19" grpId="1" animBg="1"/>
      <p:bldP spid="22" grpId="0" animBg="1"/>
      <p:bldP spid="22" grpId="1" animBg="1"/>
      <p:bldP spid="4" grpId="0"/>
      <p:bldP spid="4" grpId="1"/>
      <p:bldP spid="11" grpId="0"/>
      <p:bldP spid="11" grpId="1"/>
      <p:bldP spid="14" grpId="0" animBg="1"/>
      <p:bldP spid="14" grpId="1" animBg="1"/>
      <p:bldP spid="25" grpId="0" animBg="1"/>
      <p:bldP spid="25" grpId="1" animBg="1"/>
      <p:bldP spid="21" grpId="0" animBg="1"/>
      <p:bldP spid="21" grpId="1" animBg="1"/>
      <p:bldP spid="6" grpId="0"/>
      <p:bldP spid="6" grpId="1"/>
      <p:bldP spid="12" grpId="0"/>
      <p:bldP spid="12" grpId="1"/>
      <p:bldP spid="8" grpId="0" animBg="1"/>
      <p:bldP spid="8" grpId="1" animBg="1"/>
      <p:bldP spid="9" grpId="0" animBg="1"/>
      <p:bldP spid="9" grpId="1"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C1E8C7-8C2D-3E18-65FF-0DB8E3C081B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2413394-F2BE-BAD2-ABE2-06D9EBF648F8}"/>
              </a:ext>
            </a:extLst>
          </p:cNvPr>
          <p:cNvSpPr>
            <a:spLocks noGrp="1"/>
          </p:cNvSpPr>
          <p:nvPr>
            <p:ph type="title"/>
          </p:nvPr>
        </p:nvSpPr>
        <p:spPr>
          <a:xfrm>
            <a:off x="585216" y="2875002"/>
            <a:ext cx="9144000" cy="1107996"/>
          </a:xfrm>
        </p:spPr>
        <p:txBody>
          <a:bodyPr/>
          <a:lstStyle/>
          <a:p>
            <a:r>
              <a:rPr lang="en-US"/>
              <a:t>Retrieval-augmented </a:t>
            </a:r>
            <a:br>
              <a:rPr lang="en-US"/>
            </a:br>
            <a:r>
              <a:rPr lang="en-US"/>
              <a:t>generation (RAG)​</a:t>
            </a:r>
          </a:p>
        </p:txBody>
      </p:sp>
    </p:spTree>
    <p:extLst>
      <p:ext uri="{BB962C8B-B14F-4D97-AF65-F5344CB8AC3E}">
        <p14:creationId xmlns:p14="http://schemas.microsoft.com/office/powerpoint/2010/main" val="2384229639"/>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0">
            <a:extLst>
              <a:ext uri="{FF2B5EF4-FFF2-40B4-BE49-F238E27FC236}">
                <a16:creationId xmlns:a16="http://schemas.microsoft.com/office/drawing/2014/main" id="{7620DB6E-E74E-0656-BD83-2DA70F90B097}"/>
              </a:ext>
            </a:extLst>
          </p:cNvPr>
          <p:cNvSpPr/>
          <p:nvPr/>
        </p:nvSpPr>
        <p:spPr bwMode="auto">
          <a:xfrm>
            <a:off x="2270456" y="2417740"/>
            <a:ext cx="6308993" cy="3887643"/>
          </a:xfrm>
          <a:prstGeom prst="roundRect">
            <a:avLst>
              <a:gd name="adj" fmla="val 7778"/>
            </a:avLst>
          </a:prstGeom>
          <a:solidFill>
            <a:schemeClr val="tx2">
              <a:lumMod val="10000"/>
            </a:schemeClr>
          </a:solidFill>
          <a:ln w="44450">
            <a:gradFill flip="none" rotWithShape="1">
              <a:gsLst>
                <a:gs pos="7000">
                  <a:srgbClr val="8DC8E8"/>
                </a:gs>
                <a:gs pos="96000">
                  <a:srgbClr val="D59DFF"/>
                </a:gs>
              </a:gsLst>
              <a:lin ang="10800000" scaled="0"/>
              <a:tileRect/>
            </a:gra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defTabSz="914400"/>
            <a:endParaRPr lang="en-US">
              <a:solidFill>
                <a:schemeClr val="bg1"/>
              </a:solidFill>
              <a:latin typeface="Segoe UI" panose="020B0502040204020203" pitchFamily="34" charset="0"/>
            </a:endParaRPr>
          </a:p>
        </p:txBody>
      </p:sp>
      <p:sp>
        <p:nvSpPr>
          <p:cNvPr id="3" name="Rounded Rectangle 18" descr="Announcing&#10;">
            <a:extLst>
              <a:ext uri="{FF2B5EF4-FFF2-40B4-BE49-F238E27FC236}">
                <a16:creationId xmlns:a16="http://schemas.microsoft.com/office/drawing/2014/main" id="{9CF00C71-09A4-7F21-93C2-652B89DF82A8}"/>
              </a:ext>
            </a:extLst>
          </p:cNvPr>
          <p:cNvSpPr>
            <a:spLocks noGrp="1"/>
          </p:cNvSpPr>
          <p:nvPr>
            <p:ph type="title" idx="4294967295"/>
          </p:nvPr>
        </p:nvSpPr>
        <p:spPr bwMode="auto">
          <a:xfrm>
            <a:off x="1658662" y="580372"/>
            <a:ext cx="8682087" cy="632944"/>
          </a:xfrm>
          <a:prstGeom prst="roundRect">
            <a:avLst>
              <a:gd name="adj" fmla="val 50000"/>
            </a:avLst>
          </a:prstGeom>
          <a:gradFill flip="none" rotWithShape="1">
            <a:gsLst>
              <a:gs pos="3358">
                <a:srgbClr val="8DC8E8"/>
              </a:gs>
              <a:gs pos="95000">
                <a:srgbClr val="D59DFF"/>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Aft>
                <a:spcPct val="0"/>
              </a:spcAft>
            </a:pPr>
            <a:r>
              <a:rPr lang="en-CA" sz="2800" spc="0">
                <a:ln>
                  <a:noFill/>
                </a:ln>
                <a:solidFill>
                  <a:srgbClr val="091F2C"/>
                </a:solidFill>
                <a:latin typeface="Segoe UI"/>
              </a:rPr>
              <a:t>Retrieval Augmented Generation (RAG)</a:t>
            </a:r>
          </a:p>
        </p:txBody>
      </p:sp>
      <p:sp>
        <p:nvSpPr>
          <p:cNvPr id="80" name="Rounded Rectangle 12">
            <a:extLst>
              <a:ext uri="{FF2B5EF4-FFF2-40B4-BE49-F238E27FC236}">
                <a16:creationId xmlns:a16="http://schemas.microsoft.com/office/drawing/2014/main" id="{8A1BC63B-5877-5511-F5FD-9215C04C6ADE}"/>
              </a:ext>
            </a:extLst>
          </p:cNvPr>
          <p:cNvSpPr/>
          <p:nvPr/>
        </p:nvSpPr>
        <p:spPr>
          <a:xfrm>
            <a:off x="4160031" y="1577299"/>
            <a:ext cx="2475566" cy="418391"/>
          </a:xfrm>
          <a:prstGeom prst="roundRect">
            <a:avLst/>
          </a:prstGeom>
          <a:solidFill>
            <a:schemeClr val="tx2">
              <a:lumMod val="10000"/>
            </a:schemeClr>
          </a:solidFill>
          <a:ln w="44450">
            <a:gradFill flip="none" rotWithShape="1">
              <a:gsLst>
                <a:gs pos="2000">
                  <a:srgbClr val="8DC8E8"/>
                </a:gs>
                <a:gs pos="95000">
                  <a:srgbClr val="D59DFF"/>
                </a:gs>
              </a:gsLst>
              <a:lin ang="10800000" scaled="0"/>
              <a:tileRect/>
            </a:gra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defTabSz="914400"/>
            <a:r>
              <a:rPr lang="en-US">
                <a:solidFill>
                  <a:schemeClr val="bg1"/>
                </a:solidFill>
                <a:latin typeface="Segoe UI" panose="020B0502040204020203" pitchFamily="34" charset="0"/>
              </a:rPr>
              <a:t>User question</a:t>
            </a:r>
          </a:p>
        </p:txBody>
      </p:sp>
      <p:sp>
        <p:nvSpPr>
          <p:cNvPr id="13" name="Rounded Rectangle 12">
            <a:extLst>
              <a:ext uri="{FF2B5EF4-FFF2-40B4-BE49-F238E27FC236}">
                <a16:creationId xmlns:a16="http://schemas.microsoft.com/office/drawing/2014/main" id="{ACE62363-1B69-FA94-0053-CA87EF3AFC45}"/>
              </a:ext>
            </a:extLst>
          </p:cNvPr>
          <p:cNvSpPr/>
          <p:nvPr/>
        </p:nvSpPr>
        <p:spPr>
          <a:xfrm>
            <a:off x="4155331" y="2925847"/>
            <a:ext cx="2480265" cy="418391"/>
          </a:xfrm>
          <a:prstGeom prst="roundRect">
            <a:avLst/>
          </a:prstGeom>
          <a:solidFill>
            <a:schemeClr val="tx2">
              <a:lumMod val="10000"/>
            </a:schemeClr>
          </a:solidFill>
          <a:ln w="44450">
            <a:gradFill flip="none" rotWithShape="1">
              <a:gsLst>
                <a:gs pos="3000">
                  <a:srgbClr val="8DC8E8"/>
                </a:gs>
                <a:gs pos="95000">
                  <a:srgbClr val="D59DFF"/>
                </a:gs>
              </a:gsLst>
              <a:lin ang="10800000" scaled="0"/>
              <a:tileRect/>
            </a:gra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chemeClr val="bg1"/>
                </a:solidFill>
                <a:effectLst/>
                <a:uLnTx/>
                <a:uFillTx/>
                <a:latin typeface="Segoe UI" panose="020B0502040204020203" pitchFamily="34" charset="0"/>
                <a:ea typeface="+mn-ea"/>
                <a:cs typeface="+mn-cs"/>
              </a:rPr>
              <a:t>R</a:t>
            </a:r>
            <a:r>
              <a:rPr kumimoji="0" lang="en-US" sz="1800" b="0" i="0" u="none" strike="noStrike" kern="1200" cap="none" spc="0" normalizeH="0" baseline="0" noProof="0">
                <a:ln>
                  <a:noFill/>
                </a:ln>
                <a:solidFill>
                  <a:schemeClr val="bg1"/>
                </a:solidFill>
                <a:effectLst/>
                <a:uLnTx/>
                <a:uFillTx/>
                <a:latin typeface="Segoe UI" panose="020B0502040204020203" pitchFamily="34" charset="0"/>
                <a:ea typeface="+mn-ea"/>
                <a:cs typeface="+mn-cs"/>
              </a:rPr>
              <a:t>etrieve </a:t>
            </a:r>
            <a:r>
              <a:rPr lang="en-US" sz="1800">
                <a:solidFill>
                  <a:schemeClr val="bg1"/>
                </a:solidFill>
                <a:latin typeface="Segoe UI" panose="020B0502040204020203" pitchFamily="34" charset="0"/>
              </a:rPr>
              <a:t>related</a:t>
            </a:r>
            <a:r>
              <a:rPr kumimoji="0" lang="en-US" sz="1800" b="0" i="0" u="none" strike="noStrike" kern="1200" cap="none" spc="0" normalizeH="0" baseline="0" noProof="0">
                <a:ln>
                  <a:noFill/>
                </a:ln>
                <a:solidFill>
                  <a:schemeClr val="bg1"/>
                </a:solidFill>
                <a:effectLst/>
                <a:uLnTx/>
                <a:uFillTx/>
                <a:latin typeface="Segoe UI" panose="020B0502040204020203" pitchFamily="34" charset="0"/>
                <a:ea typeface="+mn-ea"/>
                <a:cs typeface="+mn-cs"/>
              </a:rPr>
              <a:t> </a:t>
            </a:r>
            <a:r>
              <a:rPr lang="en-US" sz="1800">
                <a:solidFill>
                  <a:schemeClr val="bg1"/>
                </a:solidFill>
                <a:latin typeface="Segoe UI" panose="020B0502040204020203" pitchFamily="34" charset="0"/>
              </a:rPr>
              <a:t>d</a:t>
            </a:r>
            <a:r>
              <a:rPr kumimoji="0" lang="en-US" sz="1800" b="0" i="0" u="none" strike="noStrike" kern="1200" cap="none" spc="0" normalizeH="0" baseline="0" noProof="0" err="1">
                <a:ln>
                  <a:noFill/>
                </a:ln>
                <a:solidFill>
                  <a:schemeClr val="bg1"/>
                </a:solidFill>
                <a:effectLst/>
                <a:uLnTx/>
                <a:uFillTx/>
                <a:latin typeface="Segoe UI" panose="020B0502040204020203" pitchFamily="34" charset="0"/>
                <a:ea typeface="+mn-ea"/>
                <a:cs typeface="+mn-cs"/>
              </a:rPr>
              <a:t>ata</a:t>
            </a:r>
            <a:endParaRPr kumimoji="0" lang="en-US" sz="1800" b="0" i="0" u="none" strike="noStrike" kern="1200" cap="none" spc="0" normalizeH="0" baseline="0" noProof="0">
              <a:ln>
                <a:noFill/>
              </a:ln>
              <a:solidFill>
                <a:schemeClr val="bg1"/>
              </a:solidFill>
              <a:effectLst/>
              <a:uLnTx/>
              <a:uFillTx/>
              <a:latin typeface="Segoe UI" panose="020B0502040204020203" pitchFamily="34" charset="0"/>
              <a:ea typeface="+mn-ea"/>
              <a:cs typeface="+mn-cs"/>
            </a:endParaRPr>
          </a:p>
        </p:txBody>
      </p:sp>
      <p:cxnSp>
        <p:nvCxnSpPr>
          <p:cNvPr id="22" name="Straight Arrow Connector 21">
            <a:extLst>
              <a:ext uri="{FF2B5EF4-FFF2-40B4-BE49-F238E27FC236}">
                <a16:creationId xmlns:a16="http://schemas.microsoft.com/office/drawing/2014/main" id="{8267CEC3-23B2-CAB7-A25F-29F50472C0E2}"/>
              </a:ext>
            </a:extLst>
          </p:cNvPr>
          <p:cNvCxnSpPr>
            <a:cxnSpLocks/>
            <a:stCxn id="70" idx="2"/>
          </p:cNvCxnSpPr>
          <p:nvPr/>
        </p:nvCxnSpPr>
        <p:spPr>
          <a:xfrm>
            <a:off x="5410102" y="5982291"/>
            <a:ext cx="0" cy="778672"/>
          </a:xfrm>
          <a:prstGeom prst="straightConnector1">
            <a:avLst/>
          </a:prstGeom>
          <a:ln w="57150">
            <a:gradFill flip="none" rotWithShape="1">
              <a:gsLst>
                <a:gs pos="3000">
                  <a:srgbClr val="8DC8E8"/>
                </a:gs>
                <a:gs pos="95000">
                  <a:srgbClr val="D59DFF"/>
                </a:gs>
              </a:gsLst>
              <a:lin ang="10800000" scaled="0"/>
              <a:tileRect/>
            </a:gradFill>
            <a:tailEnd type="arrow"/>
          </a:ln>
        </p:spPr>
        <p:style>
          <a:lnRef idx="1">
            <a:schemeClr val="accent1"/>
          </a:lnRef>
          <a:fillRef idx="0">
            <a:schemeClr val="accent1"/>
          </a:fillRef>
          <a:effectRef idx="0">
            <a:schemeClr val="accent1"/>
          </a:effectRef>
          <a:fontRef idx="minor">
            <a:schemeClr val="tx1"/>
          </a:fontRef>
        </p:style>
      </p:cxnSp>
      <p:sp>
        <p:nvSpPr>
          <p:cNvPr id="105" name="Rectangle: Rounded Corners 104">
            <a:extLst>
              <a:ext uri="{FF2B5EF4-FFF2-40B4-BE49-F238E27FC236}">
                <a16:creationId xmlns:a16="http://schemas.microsoft.com/office/drawing/2014/main" id="{E8701078-253A-D6A8-25CA-D0255A2381BC}"/>
              </a:ext>
            </a:extLst>
          </p:cNvPr>
          <p:cNvSpPr/>
          <p:nvPr/>
        </p:nvSpPr>
        <p:spPr>
          <a:xfrm>
            <a:off x="9191242" y="2862696"/>
            <a:ext cx="2156461" cy="544830"/>
          </a:xfrm>
          <a:prstGeom prst="roundRect">
            <a:avLst/>
          </a:prstGeom>
          <a:gradFill flip="none" rotWithShape="1">
            <a:gsLst>
              <a:gs pos="3358">
                <a:srgbClr val="8DC8E8"/>
              </a:gs>
              <a:gs pos="95000">
                <a:srgbClr val="D59DFF"/>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932472" fontAlgn="base">
              <a:spcBef>
                <a:spcPct val="0"/>
              </a:spcBef>
              <a:spcAft>
                <a:spcPct val="0"/>
              </a:spcAft>
            </a:pPr>
            <a:r>
              <a:rPr lang="en-US" sz="1600">
                <a:solidFill>
                  <a:srgbClr val="091F2C"/>
                </a:solidFill>
                <a:latin typeface="Segoe UI"/>
              </a:rPr>
              <a:t>Retriever over Knowledge Base</a:t>
            </a:r>
          </a:p>
        </p:txBody>
      </p:sp>
      <p:sp>
        <p:nvSpPr>
          <p:cNvPr id="31" name="Rounded Rectangle 12">
            <a:extLst>
              <a:ext uri="{FF2B5EF4-FFF2-40B4-BE49-F238E27FC236}">
                <a16:creationId xmlns:a16="http://schemas.microsoft.com/office/drawing/2014/main" id="{0DA7F974-4376-EE72-D87C-527F37FE32B9}"/>
              </a:ext>
            </a:extLst>
          </p:cNvPr>
          <p:cNvSpPr/>
          <p:nvPr/>
        </p:nvSpPr>
        <p:spPr>
          <a:xfrm>
            <a:off x="4155331" y="4032286"/>
            <a:ext cx="2494903" cy="418392"/>
          </a:xfrm>
          <a:prstGeom prst="roundRect">
            <a:avLst/>
          </a:prstGeom>
          <a:solidFill>
            <a:schemeClr val="tx2">
              <a:lumMod val="10000"/>
            </a:schemeClr>
          </a:solidFill>
          <a:ln w="44450">
            <a:gradFill flip="none" rotWithShape="1">
              <a:gsLst>
                <a:gs pos="3000">
                  <a:srgbClr val="8DC8E8"/>
                </a:gs>
                <a:gs pos="95000">
                  <a:srgbClr val="D59DFF"/>
                </a:gs>
              </a:gsLst>
              <a:lin ang="10800000" scaled="0"/>
              <a:tileRect/>
            </a:gra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chemeClr val="bg1"/>
                </a:solidFill>
                <a:effectLst/>
                <a:uLnTx/>
                <a:uFillTx/>
                <a:latin typeface="Segoe UI" panose="020B0502040204020203" pitchFamily="34" charset="0"/>
                <a:ea typeface="+mn-ea"/>
                <a:cs typeface="+mn-cs"/>
              </a:rPr>
              <a:t>A</a:t>
            </a:r>
            <a:r>
              <a:rPr kumimoji="0" lang="en-US" sz="1800" b="0" i="0" u="none" strike="noStrike" kern="1200" cap="none" spc="0" normalizeH="0" baseline="0" noProof="0">
                <a:ln>
                  <a:noFill/>
                </a:ln>
                <a:solidFill>
                  <a:schemeClr val="bg1"/>
                </a:solidFill>
                <a:effectLst/>
                <a:uLnTx/>
                <a:uFillTx/>
                <a:latin typeface="Segoe UI" panose="020B0502040204020203" pitchFamily="34" charset="0"/>
                <a:ea typeface="+mn-ea"/>
                <a:cs typeface="+mn-cs"/>
              </a:rPr>
              <a:t>ugment</a:t>
            </a:r>
            <a:r>
              <a:rPr kumimoji="0" lang="en-US" sz="1800" b="0" i="0" u="none" strike="noStrike" kern="1200" cap="none" spc="0" normalizeH="0" noProof="0">
                <a:ln>
                  <a:noFill/>
                </a:ln>
                <a:solidFill>
                  <a:schemeClr val="bg1"/>
                </a:solidFill>
                <a:effectLst/>
                <a:uLnTx/>
                <a:uFillTx/>
                <a:latin typeface="Segoe UI" panose="020B0502040204020203" pitchFamily="34" charset="0"/>
                <a:ea typeface="+mn-ea"/>
                <a:cs typeface="+mn-cs"/>
              </a:rPr>
              <a:t> the p</a:t>
            </a:r>
            <a:r>
              <a:rPr kumimoji="0" lang="en-US" sz="1800" b="0" i="0" u="none" strike="noStrike" kern="1200" cap="none" spc="0" normalizeH="0" baseline="0" noProof="0">
                <a:ln>
                  <a:noFill/>
                </a:ln>
                <a:solidFill>
                  <a:schemeClr val="bg1"/>
                </a:solidFill>
                <a:effectLst/>
                <a:uLnTx/>
                <a:uFillTx/>
                <a:latin typeface="Segoe UI" panose="020B0502040204020203" pitchFamily="34" charset="0"/>
                <a:ea typeface="+mn-ea"/>
                <a:cs typeface="+mn-cs"/>
              </a:rPr>
              <a:t>rompt</a:t>
            </a:r>
          </a:p>
        </p:txBody>
      </p:sp>
      <p:cxnSp>
        <p:nvCxnSpPr>
          <p:cNvPr id="37" name="Connector: Elbow 36">
            <a:extLst>
              <a:ext uri="{FF2B5EF4-FFF2-40B4-BE49-F238E27FC236}">
                <a16:creationId xmlns:a16="http://schemas.microsoft.com/office/drawing/2014/main" id="{91065B15-EA9B-84DD-23A0-92C20308E489}"/>
              </a:ext>
              <a:ext uri="{C183D7F6-B498-43B3-948B-1728B52AA6E4}">
                <adec:decorative xmlns:adec="http://schemas.microsoft.com/office/drawing/2017/decorative" val="1"/>
              </a:ext>
            </a:extLst>
          </p:cNvPr>
          <p:cNvCxnSpPr>
            <a:cxnSpLocks/>
            <a:stCxn id="13" idx="3"/>
            <a:endCxn id="105" idx="1"/>
          </p:cNvCxnSpPr>
          <p:nvPr/>
        </p:nvCxnSpPr>
        <p:spPr>
          <a:xfrm>
            <a:off x="6635596" y="3135043"/>
            <a:ext cx="2555646" cy="68"/>
          </a:xfrm>
          <a:prstGeom prst="bentConnector3">
            <a:avLst>
              <a:gd name="adj1" fmla="val 50000"/>
            </a:avLst>
          </a:prstGeom>
          <a:solidFill>
            <a:schemeClr val="tx2">
              <a:lumMod val="10000"/>
            </a:schemeClr>
          </a:solidFill>
          <a:ln w="44450">
            <a:gradFill flip="none" rotWithShape="1">
              <a:gsLst>
                <a:gs pos="3000">
                  <a:srgbClr val="8DC8E8"/>
                </a:gs>
                <a:gs pos="95000">
                  <a:srgbClr val="D59DFF"/>
                </a:gs>
              </a:gsLst>
              <a:lin ang="10800000" scaled="0"/>
              <a:tileRect/>
            </a:gradFill>
            <a:tailEnd type="arrow"/>
          </a:ln>
        </p:spPr>
        <p:style>
          <a:lnRef idx="1">
            <a:schemeClr val="accent1"/>
          </a:lnRef>
          <a:fillRef idx="0">
            <a:schemeClr val="accent1"/>
          </a:fillRef>
          <a:effectRef idx="0">
            <a:schemeClr val="accent1"/>
          </a:effectRef>
          <a:fontRef idx="minor">
            <a:schemeClr val="tx1"/>
          </a:fontRef>
        </p:style>
      </p:cxnSp>
      <p:cxnSp>
        <p:nvCxnSpPr>
          <p:cNvPr id="39" name="Connector: Elbow 38">
            <a:extLst>
              <a:ext uri="{FF2B5EF4-FFF2-40B4-BE49-F238E27FC236}">
                <a16:creationId xmlns:a16="http://schemas.microsoft.com/office/drawing/2014/main" id="{81861EC3-F94F-E938-8BAD-8FA72244DD33}"/>
              </a:ext>
              <a:ext uri="{C183D7F6-B498-43B3-948B-1728B52AA6E4}">
                <adec:decorative xmlns:adec="http://schemas.microsoft.com/office/drawing/2017/decorative" val="1"/>
              </a:ext>
            </a:extLst>
          </p:cNvPr>
          <p:cNvCxnSpPr>
            <a:cxnSpLocks/>
            <a:stCxn id="105" idx="2"/>
            <a:endCxn id="31" idx="0"/>
          </p:cNvCxnSpPr>
          <p:nvPr/>
        </p:nvCxnSpPr>
        <p:spPr>
          <a:xfrm rot="5400000">
            <a:off x="7523748" y="1286561"/>
            <a:ext cx="624760" cy="4866690"/>
          </a:xfrm>
          <a:prstGeom prst="bentConnector3">
            <a:avLst>
              <a:gd name="adj1" fmla="val 50000"/>
            </a:avLst>
          </a:prstGeom>
          <a:ln w="57150">
            <a:gradFill flip="none" rotWithShape="1">
              <a:gsLst>
                <a:gs pos="3000">
                  <a:srgbClr val="8DC8E8"/>
                </a:gs>
                <a:gs pos="95000">
                  <a:srgbClr val="D59DFF"/>
                </a:gs>
              </a:gsLst>
              <a:lin ang="10800000" scaled="0"/>
              <a:tileRect/>
            </a:gradFill>
            <a:headEnd type="none" w="lg" len="med"/>
            <a:tailEnd type="arrow"/>
          </a:ln>
        </p:spPr>
        <p:style>
          <a:lnRef idx="1">
            <a:schemeClr val="accent1"/>
          </a:lnRef>
          <a:fillRef idx="0">
            <a:schemeClr val="accent1"/>
          </a:fillRef>
          <a:effectRef idx="0">
            <a:schemeClr val="accent1"/>
          </a:effectRef>
          <a:fontRef idx="minor">
            <a:schemeClr val="tx1"/>
          </a:fontRef>
        </p:style>
      </p:cxnSp>
      <p:cxnSp>
        <p:nvCxnSpPr>
          <p:cNvPr id="45" name="Connector: Elbow 44">
            <a:extLst>
              <a:ext uri="{FF2B5EF4-FFF2-40B4-BE49-F238E27FC236}">
                <a16:creationId xmlns:a16="http://schemas.microsoft.com/office/drawing/2014/main" id="{9D83E9F1-53A7-DC43-B739-8DB5506CF89B}"/>
              </a:ext>
              <a:ext uri="{C183D7F6-B498-43B3-948B-1728B52AA6E4}">
                <adec:decorative xmlns:adec="http://schemas.microsoft.com/office/drawing/2017/decorative" val="1"/>
              </a:ext>
            </a:extLst>
          </p:cNvPr>
          <p:cNvCxnSpPr>
            <a:cxnSpLocks/>
            <a:stCxn id="31" idx="2"/>
            <a:endCxn id="69" idx="0"/>
          </p:cNvCxnSpPr>
          <p:nvPr/>
        </p:nvCxnSpPr>
        <p:spPr>
          <a:xfrm rot="16200000" flipH="1">
            <a:off x="5183380" y="4670080"/>
            <a:ext cx="441154" cy="2349"/>
          </a:xfrm>
          <a:prstGeom prst="bentConnector3">
            <a:avLst>
              <a:gd name="adj1" fmla="val 50000"/>
            </a:avLst>
          </a:prstGeom>
          <a:ln w="57150">
            <a:gradFill flip="none" rotWithShape="1">
              <a:gsLst>
                <a:gs pos="3000">
                  <a:srgbClr val="8DC8E8"/>
                </a:gs>
                <a:gs pos="95000">
                  <a:srgbClr val="D59DFF"/>
                </a:gs>
              </a:gsLst>
              <a:lin ang="10800000" scaled="0"/>
              <a:tileRect/>
            </a:gradFill>
            <a:headEnd type="none" w="lg" len="med"/>
            <a:tailEnd type="arrow"/>
          </a:ln>
        </p:spPr>
        <p:style>
          <a:lnRef idx="1">
            <a:schemeClr val="accent1"/>
          </a:lnRef>
          <a:fillRef idx="0">
            <a:schemeClr val="accent1"/>
          </a:fillRef>
          <a:effectRef idx="0">
            <a:schemeClr val="accent1"/>
          </a:effectRef>
          <a:fontRef idx="minor">
            <a:schemeClr val="tx1"/>
          </a:fontRef>
        </p:style>
      </p:cxnSp>
      <p:sp>
        <p:nvSpPr>
          <p:cNvPr id="69" name="Rounded Rectangle 12">
            <a:extLst>
              <a:ext uri="{FF2B5EF4-FFF2-40B4-BE49-F238E27FC236}">
                <a16:creationId xmlns:a16="http://schemas.microsoft.com/office/drawing/2014/main" id="{9D870D4C-9345-6392-E414-18BA23120A49}"/>
              </a:ext>
            </a:extLst>
          </p:cNvPr>
          <p:cNvSpPr/>
          <p:nvPr/>
        </p:nvSpPr>
        <p:spPr>
          <a:xfrm>
            <a:off x="4160030" y="4891832"/>
            <a:ext cx="2490204" cy="418392"/>
          </a:xfrm>
          <a:prstGeom prst="roundRect">
            <a:avLst/>
          </a:prstGeom>
          <a:solidFill>
            <a:schemeClr val="tx2">
              <a:lumMod val="10000"/>
            </a:schemeClr>
          </a:solidFill>
          <a:ln w="44450">
            <a:gradFill flip="none" rotWithShape="1">
              <a:gsLst>
                <a:gs pos="3000">
                  <a:srgbClr val="8DC8E8"/>
                </a:gs>
                <a:gs pos="95000">
                  <a:srgbClr val="D59DFF"/>
                </a:gs>
              </a:gsLst>
              <a:lin ang="10800000" scaled="0"/>
              <a:tileRect/>
            </a:gra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a:solidFill>
                  <a:schemeClr val="bg1"/>
                </a:solidFill>
                <a:latin typeface="Segoe UI" panose="020B0502040204020203" pitchFamily="34" charset="0"/>
              </a:rPr>
              <a:t>G</a:t>
            </a:r>
            <a:r>
              <a:rPr lang="en-US">
                <a:solidFill>
                  <a:schemeClr val="bg1"/>
                </a:solidFill>
                <a:latin typeface="Segoe UI" panose="020B0502040204020203" pitchFamily="34" charset="0"/>
              </a:rPr>
              <a:t>enerate response</a:t>
            </a:r>
            <a:endParaRPr kumimoji="0" lang="en-US" sz="1800" b="0" i="0" u="none" strike="noStrike" kern="1200" cap="none" spc="0" normalizeH="0" baseline="0" noProof="0">
              <a:ln>
                <a:noFill/>
              </a:ln>
              <a:solidFill>
                <a:schemeClr val="bg1"/>
              </a:solidFill>
              <a:effectLst/>
              <a:uLnTx/>
              <a:uFillTx/>
              <a:latin typeface="Segoe UI" panose="020B0502040204020203" pitchFamily="34" charset="0"/>
            </a:endParaRPr>
          </a:p>
        </p:txBody>
      </p:sp>
      <p:sp>
        <p:nvSpPr>
          <p:cNvPr id="42" name="Rectangle: Rounded Corners 41">
            <a:extLst>
              <a:ext uri="{FF2B5EF4-FFF2-40B4-BE49-F238E27FC236}">
                <a16:creationId xmlns:a16="http://schemas.microsoft.com/office/drawing/2014/main" id="{2DCEDD7E-4572-1154-736D-776EDB8318A4}"/>
              </a:ext>
            </a:extLst>
          </p:cNvPr>
          <p:cNvSpPr/>
          <p:nvPr/>
        </p:nvSpPr>
        <p:spPr>
          <a:xfrm>
            <a:off x="9410613" y="4819469"/>
            <a:ext cx="1860271" cy="544830"/>
          </a:xfrm>
          <a:prstGeom prst="roundRect">
            <a:avLst/>
          </a:prstGeom>
          <a:gradFill flip="none" rotWithShape="1">
            <a:gsLst>
              <a:gs pos="3358">
                <a:srgbClr val="8DC8E8"/>
              </a:gs>
              <a:gs pos="95000">
                <a:srgbClr val="D59DFF"/>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932472" fontAlgn="base">
              <a:spcBef>
                <a:spcPct val="0"/>
              </a:spcBef>
              <a:spcAft>
                <a:spcPct val="0"/>
              </a:spcAft>
            </a:pPr>
            <a:r>
              <a:rPr lang="en-US" sz="1600">
                <a:solidFill>
                  <a:srgbClr val="091F2C"/>
                </a:solidFill>
                <a:latin typeface="Segoe UI"/>
              </a:rPr>
              <a:t>Large Language Model</a:t>
            </a:r>
          </a:p>
        </p:txBody>
      </p:sp>
      <p:sp>
        <p:nvSpPr>
          <p:cNvPr id="70" name="Rounded Rectangle 12">
            <a:extLst>
              <a:ext uri="{FF2B5EF4-FFF2-40B4-BE49-F238E27FC236}">
                <a16:creationId xmlns:a16="http://schemas.microsoft.com/office/drawing/2014/main" id="{B5961945-B8A1-A9DB-0491-B37220079A4D}"/>
              </a:ext>
            </a:extLst>
          </p:cNvPr>
          <p:cNvSpPr/>
          <p:nvPr/>
        </p:nvSpPr>
        <p:spPr>
          <a:xfrm>
            <a:off x="4169969" y="5563899"/>
            <a:ext cx="2480265" cy="418392"/>
          </a:xfrm>
          <a:prstGeom prst="roundRect">
            <a:avLst/>
          </a:prstGeom>
          <a:solidFill>
            <a:schemeClr val="tx2">
              <a:lumMod val="10000"/>
            </a:schemeClr>
          </a:solidFill>
          <a:ln w="44450">
            <a:gradFill flip="none" rotWithShape="1">
              <a:gsLst>
                <a:gs pos="3000">
                  <a:srgbClr val="8DC8E8"/>
                </a:gs>
                <a:gs pos="95000">
                  <a:srgbClr val="D59DFF"/>
                </a:gs>
              </a:gsLst>
              <a:lin ang="10800000" scaled="0"/>
              <a:tileRect/>
            </a:gra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chemeClr val="bg1"/>
                </a:solidFill>
                <a:effectLst/>
                <a:uLnTx/>
                <a:uFillTx/>
                <a:latin typeface="Segoe UI" panose="020B0502040204020203" pitchFamily="34" charset="0"/>
                <a:ea typeface="+mn-ea"/>
                <a:cs typeface="+mn-cs"/>
              </a:rPr>
              <a:t>Send </a:t>
            </a:r>
            <a:r>
              <a:rPr lang="en-US">
                <a:solidFill>
                  <a:schemeClr val="bg1"/>
                </a:solidFill>
                <a:latin typeface="Segoe UI" panose="020B0502040204020203" pitchFamily="34" charset="0"/>
              </a:rPr>
              <a:t>Results</a:t>
            </a:r>
            <a:endParaRPr kumimoji="0" lang="en-US" sz="1800" b="0" i="0" u="none" strike="noStrike" kern="1200" cap="none" spc="0" normalizeH="0" baseline="0" noProof="0">
              <a:ln>
                <a:noFill/>
              </a:ln>
              <a:solidFill>
                <a:schemeClr val="bg1"/>
              </a:solidFill>
              <a:effectLst/>
              <a:uLnTx/>
              <a:uFillTx/>
              <a:latin typeface="Segoe UI" panose="020B0502040204020203" pitchFamily="34" charset="0"/>
            </a:endParaRPr>
          </a:p>
        </p:txBody>
      </p:sp>
      <p:cxnSp>
        <p:nvCxnSpPr>
          <p:cNvPr id="72" name="Connector: Elbow 71">
            <a:extLst>
              <a:ext uri="{FF2B5EF4-FFF2-40B4-BE49-F238E27FC236}">
                <a16:creationId xmlns:a16="http://schemas.microsoft.com/office/drawing/2014/main" id="{BBA1C57D-223B-4FF9-5920-B2ECD535F914}"/>
              </a:ext>
              <a:ext uri="{C183D7F6-B498-43B3-948B-1728B52AA6E4}">
                <adec:decorative xmlns:adec="http://schemas.microsoft.com/office/drawing/2017/decorative" val="1"/>
              </a:ext>
            </a:extLst>
          </p:cNvPr>
          <p:cNvCxnSpPr>
            <a:cxnSpLocks/>
            <a:stCxn id="42" idx="2"/>
            <a:endCxn id="70" idx="3"/>
          </p:cNvCxnSpPr>
          <p:nvPr/>
        </p:nvCxnSpPr>
        <p:spPr>
          <a:xfrm rot="5400000">
            <a:off x="8291094" y="3723440"/>
            <a:ext cx="408796" cy="3690515"/>
          </a:xfrm>
          <a:prstGeom prst="bentConnector2">
            <a:avLst/>
          </a:prstGeom>
          <a:ln w="57150">
            <a:gradFill flip="none" rotWithShape="1">
              <a:gsLst>
                <a:gs pos="3000">
                  <a:srgbClr val="8DC8E8"/>
                </a:gs>
                <a:gs pos="95000">
                  <a:srgbClr val="D59DFF"/>
                </a:gs>
              </a:gsLst>
              <a:lin ang="10800000" scaled="0"/>
              <a:tileRect/>
            </a:gradFill>
            <a:headEnd type="none" w="lg" len="med"/>
            <a:tailEnd type="arrow"/>
          </a:ln>
        </p:spPr>
        <p:style>
          <a:lnRef idx="1">
            <a:schemeClr val="accent1"/>
          </a:lnRef>
          <a:fillRef idx="0">
            <a:schemeClr val="accent1"/>
          </a:fillRef>
          <a:effectRef idx="0">
            <a:schemeClr val="accent1"/>
          </a:effectRef>
          <a:fontRef idx="minor">
            <a:schemeClr val="tx1"/>
          </a:fontRef>
        </p:style>
      </p:cxnSp>
      <p:cxnSp>
        <p:nvCxnSpPr>
          <p:cNvPr id="82" name="Connector: Elbow 81">
            <a:extLst>
              <a:ext uri="{FF2B5EF4-FFF2-40B4-BE49-F238E27FC236}">
                <a16:creationId xmlns:a16="http://schemas.microsoft.com/office/drawing/2014/main" id="{D47655A8-2265-270D-970C-D15FC1AFD20C}"/>
              </a:ext>
              <a:ext uri="{C183D7F6-B498-43B3-948B-1728B52AA6E4}">
                <adec:decorative xmlns:adec="http://schemas.microsoft.com/office/drawing/2017/decorative" val="1"/>
              </a:ext>
            </a:extLst>
          </p:cNvPr>
          <p:cNvCxnSpPr>
            <a:cxnSpLocks/>
          </p:cNvCxnSpPr>
          <p:nvPr/>
        </p:nvCxnSpPr>
        <p:spPr>
          <a:xfrm rot="5400000">
            <a:off x="4958068" y="2463050"/>
            <a:ext cx="874794" cy="1"/>
          </a:xfrm>
          <a:prstGeom prst="bentConnector3">
            <a:avLst>
              <a:gd name="adj1" fmla="val 50000"/>
            </a:avLst>
          </a:prstGeom>
          <a:ln w="57150">
            <a:gradFill flip="none" rotWithShape="1">
              <a:gsLst>
                <a:gs pos="3000">
                  <a:srgbClr val="8DC8E8"/>
                </a:gs>
                <a:gs pos="95000">
                  <a:srgbClr val="D59DFF"/>
                </a:gs>
              </a:gsLst>
              <a:lin ang="10800000" scaled="0"/>
              <a:tileRect/>
            </a:gradFill>
            <a:headEnd type="none" w="lg" len="med"/>
            <a:tailEnd type="arrow"/>
          </a:ln>
        </p:spPr>
        <p:style>
          <a:lnRef idx="1">
            <a:schemeClr val="accent1"/>
          </a:lnRef>
          <a:fillRef idx="0">
            <a:schemeClr val="accent1"/>
          </a:fillRef>
          <a:effectRef idx="0">
            <a:schemeClr val="accent1"/>
          </a:effectRef>
          <a:fontRef idx="minor">
            <a:schemeClr val="tx1"/>
          </a:fontRef>
        </p:style>
      </p:cxnSp>
      <p:cxnSp>
        <p:nvCxnSpPr>
          <p:cNvPr id="96" name="Connector: Elbow 95">
            <a:extLst>
              <a:ext uri="{FF2B5EF4-FFF2-40B4-BE49-F238E27FC236}">
                <a16:creationId xmlns:a16="http://schemas.microsoft.com/office/drawing/2014/main" id="{76130C2E-6835-7BA8-33CA-91D96D83235A}"/>
              </a:ext>
              <a:ext uri="{C183D7F6-B498-43B3-948B-1728B52AA6E4}">
                <adec:decorative xmlns:adec="http://schemas.microsoft.com/office/drawing/2017/decorative" val="1"/>
              </a:ext>
            </a:extLst>
          </p:cNvPr>
          <p:cNvCxnSpPr>
            <a:cxnSpLocks/>
            <a:stCxn id="69" idx="3"/>
            <a:endCxn id="42" idx="1"/>
          </p:cNvCxnSpPr>
          <p:nvPr/>
        </p:nvCxnSpPr>
        <p:spPr>
          <a:xfrm flipV="1">
            <a:off x="6650234" y="5091884"/>
            <a:ext cx="2760379" cy="9144"/>
          </a:xfrm>
          <a:prstGeom prst="bentConnector3">
            <a:avLst>
              <a:gd name="adj1" fmla="val 50000"/>
            </a:avLst>
          </a:prstGeom>
          <a:ln w="57150">
            <a:gradFill flip="none" rotWithShape="1">
              <a:gsLst>
                <a:gs pos="3000">
                  <a:srgbClr val="8DC8E8"/>
                </a:gs>
                <a:gs pos="95000">
                  <a:srgbClr val="D59DFF"/>
                </a:gs>
              </a:gsLst>
              <a:lin ang="10800000" scaled="0"/>
              <a:tileRect/>
            </a:gradFill>
            <a:headEnd type="none" w="lg" len="med"/>
            <a:tailEnd type="arrow"/>
          </a:ln>
        </p:spPr>
        <p:style>
          <a:lnRef idx="1">
            <a:schemeClr val="accent1"/>
          </a:lnRef>
          <a:fillRef idx="0">
            <a:schemeClr val="accent1"/>
          </a:fillRef>
          <a:effectRef idx="0">
            <a:schemeClr val="accent1"/>
          </a:effectRef>
          <a:fontRef idx="minor">
            <a:schemeClr val="tx1"/>
          </a:fontRef>
        </p:style>
      </p:cxnSp>
      <p:sp>
        <p:nvSpPr>
          <p:cNvPr id="4" name="Rounded Rectangle 3">
            <a:extLst>
              <a:ext uri="{FF2B5EF4-FFF2-40B4-BE49-F238E27FC236}">
                <a16:creationId xmlns:a16="http://schemas.microsoft.com/office/drawing/2014/main" id="{25D8A8AF-1BC7-30A4-E6F9-2B8499B99C8E}"/>
              </a:ext>
            </a:extLst>
          </p:cNvPr>
          <p:cNvSpPr/>
          <p:nvPr/>
        </p:nvSpPr>
        <p:spPr bwMode="auto">
          <a:xfrm>
            <a:off x="1658662" y="2192740"/>
            <a:ext cx="1935239" cy="450000"/>
          </a:xfrm>
          <a:prstGeom prst="roundRect">
            <a:avLst>
              <a:gd name="adj" fmla="val 50000"/>
            </a:avLst>
          </a:prstGeom>
          <a:solidFill>
            <a:schemeClr val="tx2">
              <a:lumMod val="10000"/>
            </a:schemeClr>
          </a:solidFill>
          <a:ln w="44450">
            <a:gradFill flip="none" rotWithShape="1">
              <a:gsLst>
                <a:gs pos="2000">
                  <a:srgbClr val="8DC8E8"/>
                </a:gs>
                <a:gs pos="95000">
                  <a:srgbClr val="D59DFF"/>
                </a:gs>
              </a:gsLst>
              <a:lin ang="10800000" scaled="0"/>
              <a:tileRect/>
            </a:gra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defTabSz="914400"/>
            <a:r>
              <a:rPr lang="en-US">
                <a:solidFill>
                  <a:schemeClr val="bg1"/>
                </a:solidFill>
                <a:latin typeface="Segoe UI" panose="020B0502040204020203" pitchFamily="34" charset="0"/>
              </a:rPr>
              <a:t>Workflow</a:t>
            </a:r>
          </a:p>
        </p:txBody>
      </p:sp>
    </p:spTree>
    <p:extLst>
      <p:ext uri="{BB962C8B-B14F-4D97-AF65-F5344CB8AC3E}">
        <p14:creationId xmlns:p14="http://schemas.microsoft.com/office/powerpoint/2010/main" val="405538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2"/>
                                        </p:tgtEl>
                                        <p:attrNameLst>
                                          <p:attrName>style.visibility</p:attrName>
                                        </p:attrNameLst>
                                      </p:cBhvr>
                                      <p:to>
                                        <p:strVal val="visible"/>
                                      </p:to>
                                    </p:set>
                                    <p:animEffect transition="in" filter="fade">
                                      <p:cBhvr>
                                        <p:cTn id="7" dur="500"/>
                                        <p:tgtEl>
                                          <p:spTgt spid="8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10" presetClass="entr" presetSubtype="0" fill="hold" nodeType="withEffect">
                                  <p:stCondLst>
                                    <p:cond delay="0"/>
                                  </p:stCondLst>
                                  <p:childTnLst>
                                    <p:set>
                                      <p:cBhvr>
                                        <p:cTn id="12" dur="1" fill="hold">
                                          <p:stCondLst>
                                            <p:cond delay="0"/>
                                          </p:stCondLst>
                                        </p:cTn>
                                        <p:tgtEl>
                                          <p:spTgt spid="37"/>
                                        </p:tgtEl>
                                        <p:attrNameLst>
                                          <p:attrName>style.visibility</p:attrName>
                                        </p:attrNameLst>
                                      </p:cBhvr>
                                      <p:to>
                                        <p:strVal val="visible"/>
                                      </p:to>
                                    </p:set>
                                    <p:animEffect transition="in" filter="fade">
                                      <p:cBhvr>
                                        <p:cTn id="13" dur="500"/>
                                        <p:tgtEl>
                                          <p:spTgt spid="3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5"/>
                                        </p:tgtEl>
                                        <p:attrNameLst>
                                          <p:attrName>style.visibility</p:attrName>
                                        </p:attrNameLst>
                                      </p:cBhvr>
                                      <p:to>
                                        <p:strVal val="visible"/>
                                      </p:to>
                                    </p:set>
                                    <p:animEffect transition="in" filter="fade">
                                      <p:cBhvr>
                                        <p:cTn id="19" dur="500"/>
                                        <p:tgtEl>
                                          <p:spTgt spid="105"/>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39"/>
                                        </p:tgtEl>
                                        <p:attrNameLst>
                                          <p:attrName>style.visibility</p:attrName>
                                        </p:attrNameLst>
                                      </p:cBhvr>
                                      <p:to>
                                        <p:strVal val="visible"/>
                                      </p:to>
                                    </p:set>
                                    <p:animEffect transition="in" filter="fade">
                                      <p:cBhvr>
                                        <p:cTn id="24" dur="500"/>
                                        <p:tgtEl>
                                          <p:spTgt spid="39"/>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1"/>
                                        </p:tgtEl>
                                        <p:attrNameLst>
                                          <p:attrName>style.visibility</p:attrName>
                                        </p:attrNameLst>
                                      </p:cBhvr>
                                      <p:to>
                                        <p:strVal val="visible"/>
                                      </p:to>
                                    </p:set>
                                    <p:animEffect transition="in" filter="fade">
                                      <p:cBhvr>
                                        <p:cTn id="27" dur="500"/>
                                        <p:tgtEl>
                                          <p:spTgt spid="3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5"/>
                                        </p:tgtEl>
                                        <p:attrNameLst>
                                          <p:attrName>style.visibility</p:attrName>
                                        </p:attrNameLst>
                                      </p:cBhvr>
                                      <p:to>
                                        <p:strVal val="visible"/>
                                      </p:to>
                                    </p:set>
                                    <p:animEffect transition="in" filter="fade">
                                      <p:cBhvr>
                                        <p:cTn id="32" dur="500"/>
                                        <p:tgtEl>
                                          <p:spTgt spid="45"/>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69"/>
                                        </p:tgtEl>
                                        <p:attrNameLst>
                                          <p:attrName>style.visibility</p:attrName>
                                        </p:attrNameLst>
                                      </p:cBhvr>
                                      <p:to>
                                        <p:strVal val="visible"/>
                                      </p:to>
                                    </p:set>
                                    <p:animEffect transition="in" filter="fade">
                                      <p:cBhvr>
                                        <p:cTn id="35" dur="500"/>
                                        <p:tgtEl>
                                          <p:spTgt spid="69"/>
                                        </p:tgtEl>
                                      </p:cBhvr>
                                    </p:animEffect>
                                  </p:childTnLst>
                                </p:cTn>
                              </p:par>
                              <p:par>
                                <p:cTn id="36" presetID="10" presetClass="entr" presetSubtype="0" fill="hold" nodeType="withEffect">
                                  <p:stCondLst>
                                    <p:cond delay="0"/>
                                  </p:stCondLst>
                                  <p:childTnLst>
                                    <p:set>
                                      <p:cBhvr>
                                        <p:cTn id="37" dur="1" fill="hold">
                                          <p:stCondLst>
                                            <p:cond delay="0"/>
                                          </p:stCondLst>
                                        </p:cTn>
                                        <p:tgtEl>
                                          <p:spTgt spid="96"/>
                                        </p:tgtEl>
                                        <p:attrNameLst>
                                          <p:attrName>style.visibility</p:attrName>
                                        </p:attrNameLst>
                                      </p:cBhvr>
                                      <p:to>
                                        <p:strVal val="visible"/>
                                      </p:to>
                                    </p:set>
                                    <p:animEffect transition="in" filter="fade">
                                      <p:cBhvr>
                                        <p:cTn id="38" dur="500"/>
                                        <p:tgtEl>
                                          <p:spTgt spid="96"/>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42"/>
                                        </p:tgtEl>
                                        <p:attrNameLst>
                                          <p:attrName>style.visibility</p:attrName>
                                        </p:attrNameLst>
                                      </p:cBhvr>
                                      <p:to>
                                        <p:strVal val="visible"/>
                                      </p:to>
                                    </p:set>
                                    <p:animEffect transition="in" filter="fade">
                                      <p:cBhvr>
                                        <p:cTn id="41" dur="500"/>
                                        <p:tgtEl>
                                          <p:spTgt spid="42"/>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72"/>
                                        </p:tgtEl>
                                        <p:attrNameLst>
                                          <p:attrName>style.visibility</p:attrName>
                                        </p:attrNameLst>
                                      </p:cBhvr>
                                      <p:to>
                                        <p:strVal val="visible"/>
                                      </p:to>
                                    </p:set>
                                    <p:animEffect transition="in" filter="fade">
                                      <p:cBhvr>
                                        <p:cTn id="46" dur="500"/>
                                        <p:tgtEl>
                                          <p:spTgt spid="72"/>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70"/>
                                        </p:tgtEl>
                                        <p:attrNameLst>
                                          <p:attrName>style.visibility</p:attrName>
                                        </p:attrNameLst>
                                      </p:cBhvr>
                                      <p:to>
                                        <p:strVal val="visible"/>
                                      </p:to>
                                    </p:set>
                                    <p:animEffect transition="in" filter="fade">
                                      <p:cBhvr>
                                        <p:cTn id="49" dur="500"/>
                                        <p:tgtEl>
                                          <p:spTgt spid="70"/>
                                        </p:tgtEl>
                                      </p:cBhvr>
                                    </p:animEffect>
                                  </p:childTnLst>
                                </p:cTn>
                              </p:par>
                              <p:par>
                                <p:cTn id="50" presetID="10" presetClass="entr" presetSubtype="0" fill="hold" nodeType="withEffect">
                                  <p:stCondLst>
                                    <p:cond delay="0"/>
                                  </p:stCondLst>
                                  <p:childTnLst>
                                    <p:set>
                                      <p:cBhvr>
                                        <p:cTn id="51" dur="1" fill="hold">
                                          <p:stCondLst>
                                            <p:cond delay="0"/>
                                          </p:stCondLst>
                                        </p:cTn>
                                        <p:tgtEl>
                                          <p:spTgt spid="22"/>
                                        </p:tgtEl>
                                        <p:attrNameLst>
                                          <p:attrName>style.visibility</p:attrName>
                                        </p:attrNameLst>
                                      </p:cBhvr>
                                      <p:to>
                                        <p:strVal val="visible"/>
                                      </p:to>
                                    </p:set>
                                    <p:animEffect transition="in" filter="fade">
                                      <p:cBhvr>
                                        <p:cTn id="5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05" grpId="0" animBg="1"/>
      <p:bldP spid="31" grpId="0" animBg="1"/>
      <p:bldP spid="69" grpId="0" animBg="1"/>
      <p:bldP spid="42" grpId="0" animBg="1"/>
      <p:bldP spid="70" grpId="0" animBg="1"/>
      <p:bldP spid="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175992" cy="553998"/>
          </a:xfrm>
        </p:spPr>
        <p:txBody>
          <a:bodyPr/>
          <a:lstStyle/>
          <a:p>
            <a:r>
              <a:rPr lang="en-US">
                <a:cs typeface="Segoe UI"/>
              </a:rPr>
              <a:t>RAG: </a:t>
            </a:r>
            <a:r>
              <a:rPr lang="en-US">
                <a:gradFill>
                  <a:gsLst>
                    <a:gs pos="0">
                      <a:srgbClr val="0078D4"/>
                    </a:gs>
                    <a:gs pos="80000">
                      <a:srgbClr val="399A91"/>
                    </a:gs>
                  </a:gsLst>
                  <a:path path="circle">
                    <a:fillToRect l="100000" t="100000"/>
                  </a:path>
                </a:gradFill>
                <a:cs typeface="Segoe UI"/>
              </a:rPr>
              <a:t>R</a:t>
            </a:r>
            <a:r>
              <a:rPr lang="en-US">
                <a:cs typeface="Segoe UI"/>
              </a:rPr>
              <a:t>etrieval </a:t>
            </a:r>
            <a:r>
              <a:rPr lang="en-US">
                <a:gradFill>
                  <a:gsLst>
                    <a:gs pos="0">
                      <a:srgbClr val="C03BC4"/>
                    </a:gs>
                    <a:gs pos="80000">
                      <a:srgbClr val="0078D4"/>
                    </a:gs>
                  </a:gsLst>
                  <a:path path="circle">
                    <a:fillToRect l="100000" t="100000"/>
                  </a:path>
                </a:gradFill>
                <a:cs typeface="Segoe UI"/>
              </a:rPr>
              <a:t>A</a:t>
            </a:r>
            <a:r>
              <a:rPr lang="en-US">
                <a:cs typeface="Segoe UI"/>
              </a:rPr>
              <a:t>ugmented </a:t>
            </a:r>
            <a:r>
              <a:rPr lang="en-US">
                <a:gradFill>
                  <a:gsLst>
                    <a:gs pos="0">
                      <a:srgbClr val="FF5C39"/>
                    </a:gs>
                    <a:gs pos="80000">
                      <a:srgbClr val="C03BC4"/>
                    </a:gs>
                  </a:gsLst>
                  <a:path path="circle">
                    <a:fillToRect l="100000" t="100000"/>
                  </a:path>
                </a:gradFill>
                <a:cs typeface="Segoe UI"/>
              </a:rPr>
              <a:t>G</a:t>
            </a:r>
            <a:r>
              <a:rPr lang="en-US">
                <a:cs typeface="Segoe UI"/>
              </a:rPr>
              <a:t>eneration</a:t>
            </a:r>
            <a:endParaRPr lang="en-US"/>
          </a:p>
        </p:txBody>
      </p:sp>
      <p:grpSp>
        <p:nvGrpSpPr>
          <p:cNvPr id="7" name="Group 6" descr="What’s the best shoe for hiking?">
            <a:extLst>
              <a:ext uri="{FF2B5EF4-FFF2-40B4-BE49-F238E27FC236}">
                <a16:creationId xmlns:a16="http://schemas.microsoft.com/office/drawing/2014/main" id="{A1D4F6EF-836F-645D-E355-F3125ECB8AD0}"/>
              </a:ext>
            </a:extLst>
          </p:cNvPr>
          <p:cNvGrpSpPr/>
          <p:nvPr/>
        </p:nvGrpSpPr>
        <p:grpSpPr>
          <a:xfrm>
            <a:off x="599808" y="1978178"/>
            <a:ext cx="1898415" cy="1175481"/>
            <a:chOff x="3449886" y="1978178"/>
            <a:chExt cx="1898415" cy="1175481"/>
          </a:xfrm>
        </p:grpSpPr>
        <p:sp>
          <p:nvSpPr>
            <p:cNvPr id="6" name="Freeform 5">
              <a:extLst>
                <a:ext uri="{FF2B5EF4-FFF2-40B4-BE49-F238E27FC236}">
                  <a16:creationId xmlns:a16="http://schemas.microsoft.com/office/drawing/2014/main" id="{6E5C9A12-892F-976E-EC90-44C0D58B7587}"/>
                </a:ext>
                <a:ext uri="{C183D7F6-B498-43B3-948B-1728B52AA6E4}">
                  <adec:decorative xmlns:adec="http://schemas.microsoft.com/office/drawing/2017/decorative" val="1"/>
                </a:ext>
              </a:extLst>
            </p:cNvPr>
            <p:cNvSpPr/>
            <p:nvPr/>
          </p:nvSpPr>
          <p:spPr bwMode="auto">
            <a:xfrm>
              <a:off x="3449886" y="1978178"/>
              <a:ext cx="1898415" cy="1175481"/>
            </a:xfrm>
            <a:custGeom>
              <a:avLst/>
              <a:gdLst>
                <a:gd name="connsiteX0" fmla="*/ 152403 w 1898415"/>
                <a:gd name="connsiteY0" fmla="*/ 0 h 1175481"/>
                <a:gd name="connsiteX1" fmla="*/ 1746012 w 1898415"/>
                <a:gd name="connsiteY1" fmla="*/ 0 h 1175481"/>
                <a:gd name="connsiteX2" fmla="*/ 1898415 w 1898415"/>
                <a:gd name="connsiteY2" fmla="*/ 152403 h 1175481"/>
                <a:gd name="connsiteX3" fmla="*/ 1898415 w 1898415"/>
                <a:gd name="connsiteY3" fmla="*/ 761997 h 1175481"/>
                <a:gd name="connsiteX4" fmla="*/ 1746012 w 1898415"/>
                <a:gd name="connsiteY4" fmla="*/ 914400 h 1175481"/>
                <a:gd name="connsiteX5" fmla="*/ 952123 w 1898415"/>
                <a:gd name="connsiteY5" fmla="*/ 914400 h 1175481"/>
                <a:gd name="connsiteX6" fmla="*/ 691042 w 1898415"/>
                <a:gd name="connsiteY6" fmla="*/ 1175481 h 1175481"/>
                <a:gd name="connsiteX7" fmla="*/ 691042 w 1898415"/>
                <a:gd name="connsiteY7" fmla="*/ 914400 h 1175481"/>
                <a:gd name="connsiteX8" fmla="*/ 152403 w 1898415"/>
                <a:gd name="connsiteY8" fmla="*/ 914400 h 1175481"/>
                <a:gd name="connsiteX9" fmla="*/ 0 w 1898415"/>
                <a:gd name="connsiteY9" fmla="*/ 761997 h 1175481"/>
                <a:gd name="connsiteX10" fmla="*/ 0 w 1898415"/>
                <a:gd name="connsiteY10" fmla="*/ 152403 h 1175481"/>
                <a:gd name="connsiteX11" fmla="*/ 152403 w 1898415"/>
                <a:gd name="connsiteY11" fmla="*/ 0 h 1175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98415" h="1175481">
                  <a:moveTo>
                    <a:pt x="152403" y="0"/>
                  </a:moveTo>
                  <a:lnTo>
                    <a:pt x="1746012" y="0"/>
                  </a:lnTo>
                  <a:cubicBezTo>
                    <a:pt x="1830182" y="0"/>
                    <a:pt x="1898415" y="68233"/>
                    <a:pt x="1898415" y="152403"/>
                  </a:cubicBezTo>
                  <a:lnTo>
                    <a:pt x="1898415" y="761997"/>
                  </a:lnTo>
                  <a:cubicBezTo>
                    <a:pt x="1898415" y="846167"/>
                    <a:pt x="1830182" y="914400"/>
                    <a:pt x="1746012" y="914400"/>
                  </a:cubicBezTo>
                  <a:lnTo>
                    <a:pt x="952123" y="914400"/>
                  </a:lnTo>
                  <a:lnTo>
                    <a:pt x="691042" y="1175481"/>
                  </a:lnTo>
                  <a:lnTo>
                    <a:pt x="691042" y="914400"/>
                  </a:lnTo>
                  <a:lnTo>
                    <a:pt x="152403" y="914400"/>
                  </a:lnTo>
                  <a:cubicBezTo>
                    <a:pt x="68233" y="914400"/>
                    <a:pt x="0" y="846167"/>
                    <a:pt x="0" y="761997"/>
                  </a:cubicBezTo>
                  <a:lnTo>
                    <a:pt x="0" y="152403"/>
                  </a:lnTo>
                  <a:cubicBezTo>
                    <a:pt x="0" y="68233"/>
                    <a:pt x="68233" y="0"/>
                    <a:pt x="152403" y="0"/>
                  </a:cubicBezTo>
                  <a:close/>
                </a:path>
              </a:pathLst>
            </a:cu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32449">
                <a:spcBef>
                  <a:spcPts val="600"/>
                </a:spcBef>
              </a:pPr>
              <a:endParaRPr lang="en-US" sz="1600" err="1">
                <a:gradFill>
                  <a:gsLst>
                    <a:gs pos="1399">
                      <a:srgbClr val="FFFFFF"/>
                    </a:gs>
                    <a:gs pos="17000">
                      <a:srgbClr val="FFFFFF"/>
                    </a:gs>
                  </a:gsLst>
                  <a:path path="circle">
                    <a:fillToRect l="100000" t="100000"/>
                  </a:path>
                </a:gradFill>
                <a:latin typeface="+mj-lt"/>
                <a:cs typeface="Segoe UI" panose="020B0502040204020203" pitchFamily="34" charset="0"/>
              </a:endParaRPr>
            </a:p>
          </p:txBody>
        </p:sp>
        <p:sp>
          <p:nvSpPr>
            <p:cNvPr id="5" name="Text Placeholder 5">
              <a:extLst>
                <a:ext uri="{FF2B5EF4-FFF2-40B4-BE49-F238E27FC236}">
                  <a16:creationId xmlns:a16="http://schemas.microsoft.com/office/drawing/2014/main" id="{326A322F-E421-6E32-596D-EC276450AB81}"/>
                </a:ext>
                <a:ext uri="{C183D7F6-B498-43B3-948B-1728B52AA6E4}">
                  <adec:decorative xmlns:adec="http://schemas.microsoft.com/office/drawing/2017/decorative" val="1"/>
                </a:ext>
              </a:extLst>
            </p:cNvPr>
            <p:cNvSpPr txBox="1">
              <a:spLocks/>
            </p:cNvSpPr>
            <p:nvPr/>
          </p:nvSpPr>
          <p:spPr>
            <a:xfrm>
              <a:off x="3484560" y="2092067"/>
              <a:ext cx="1829067" cy="686622"/>
            </a:xfrm>
            <a:prstGeom prst="rect">
              <a:avLst/>
            </a:prstGeom>
          </p:spPr>
          <p:txBody>
            <a:bodyPr lIns="91440" tIns="45720" rIns="91440" bIns="45720" anchor="ctr"/>
            <a:lstStyle>
              <a:defPPr>
                <a:defRPr lang="en-US"/>
              </a:defPPr>
              <a:lvl1pPr marL="0" algn="l" defTabSz="3657965" rtl="0" eaLnBrk="1" latinLnBrk="0" hangingPunct="1">
                <a:defRPr sz="7200" kern="1200">
                  <a:solidFill>
                    <a:schemeClr val="tx1"/>
                  </a:solidFill>
                  <a:latin typeface="+mn-lt"/>
                  <a:ea typeface="+mn-ea"/>
                  <a:cs typeface="+mn-cs"/>
                </a:defRPr>
              </a:lvl1pPr>
              <a:lvl2pPr marL="1828983" algn="l" defTabSz="3657965" rtl="0" eaLnBrk="1" latinLnBrk="0" hangingPunct="1">
                <a:defRPr sz="7200" kern="1200">
                  <a:solidFill>
                    <a:schemeClr val="tx1"/>
                  </a:solidFill>
                  <a:latin typeface="+mn-lt"/>
                  <a:ea typeface="+mn-ea"/>
                  <a:cs typeface="+mn-cs"/>
                </a:defRPr>
              </a:lvl2pPr>
              <a:lvl3pPr marL="3657965" algn="l" defTabSz="3657965" rtl="0" eaLnBrk="1" latinLnBrk="0" hangingPunct="1">
                <a:defRPr sz="7200" kern="1200">
                  <a:solidFill>
                    <a:schemeClr val="tx1"/>
                  </a:solidFill>
                  <a:latin typeface="+mn-lt"/>
                  <a:ea typeface="+mn-ea"/>
                  <a:cs typeface="+mn-cs"/>
                </a:defRPr>
              </a:lvl3pPr>
              <a:lvl4pPr marL="5486948" algn="l" defTabSz="3657965" rtl="0" eaLnBrk="1" latinLnBrk="0" hangingPunct="1">
                <a:defRPr sz="7200" kern="1200">
                  <a:solidFill>
                    <a:schemeClr val="tx1"/>
                  </a:solidFill>
                  <a:latin typeface="+mn-lt"/>
                  <a:ea typeface="+mn-ea"/>
                  <a:cs typeface="+mn-cs"/>
                </a:defRPr>
              </a:lvl4pPr>
              <a:lvl5pPr marL="7315932" algn="l" defTabSz="3657965" rtl="0" eaLnBrk="1" latinLnBrk="0" hangingPunct="1">
                <a:defRPr sz="7200" kern="1200">
                  <a:solidFill>
                    <a:schemeClr val="tx1"/>
                  </a:solidFill>
                  <a:latin typeface="+mn-lt"/>
                  <a:ea typeface="+mn-ea"/>
                  <a:cs typeface="+mn-cs"/>
                </a:defRPr>
              </a:lvl5pPr>
              <a:lvl6pPr marL="9144915" algn="l" defTabSz="3657965" rtl="0" eaLnBrk="1" latinLnBrk="0" hangingPunct="1">
                <a:defRPr sz="7200" kern="1200">
                  <a:solidFill>
                    <a:schemeClr val="tx1"/>
                  </a:solidFill>
                  <a:latin typeface="+mn-lt"/>
                  <a:ea typeface="+mn-ea"/>
                  <a:cs typeface="+mn-cs"/>
                </a:defRPr>
              </a:lvl6pPr>
              <a:lvl7pPr marL="10973897" algn="l" defTabSz="3657965" rtl="0" eaLnBrk="1" latinLnBrk="0" hangingPunct="1">
                <a:defRPr sz="7200" kern="1200">
                  <a:solidFill>
                    <a:schemeClr val="tx1"/>
                  </a:solidFill>
                  <a:latin typeface="+mn-lt"/>
                  <a:ea typeface="+mn-ea"/>
                  <a:cs typeface="+mn-cs"/>
                </a:defRPr>
              </a:lvl7pPr>
              <a:lvl8pPr marL="12802880" algn="l" defTabSz="3657965" rtl="0" eaLnBrk="1" latinLnBrk="0" hangingPunct="1">
                <a:defRPr sz="7200" kern="1200">
                  <a:solidFill>
                    <a:schemeClr val="tx1"/>
                  </a:solidFill>
                  <a:latin typeface="+mn-lt"/>
                  <a:ea typeface="+mn-ea"/>
                  <a:cs typeface="+mn-cs"/>
                </a:defRPr>
              </a:lvl8pPr>
              <a:lvl9pPr marL="14631864" algn="l" defTabSz="3657965" rtl="0" eaLnBrk="1" latinLnBrk="0" hangingPunct="1">
                <a:defRPr sz="7200" kern="1200">
                  <a:solidFill>
                    <a:schemeClr val="tx1"/>
                  </a:solidFill>
                  <a:latin typeface="+mn-lt"/>
                  <a:ea typeface="+mn-ea"/>
                  <a:cs typeface="+mn-cs"/>
                </a:defRPr>
              </a:lvl9pPr>
            </a:lstStyle>
            <a:p>
              <a:pPr marL="0" indent="0" algn="ctr" defTabSz="1865484">
                <a:buNone/>
                <a:defRPr/>
              </a:pPr>
              <a:r>
                <a:rPr lang="en-US" sz="1400">
                  <a:solidFill>
                    <a:schemeClr val="bg1"/>
                  </a:solidFill>
                  <a:latin typeface="Segoe UI"/>
                  <a:cs typeface="Segoe UI Semilight"/>
                </a:rPr>
                <a:t>What's the best </a:t>
              </a:r>
              <a:br>
                <a:rPr lang="en-US" sz="1400">
                  <a:solidFill>
                    <a:schemeClr val="bg1"/>
                  </a:solidFill>
                  <a:latin typeface="Segoe UI"/>
                  <a:cs typeface="Segoe UI Semilight"/>
                </a:rPr>
              </a:br>
              <a:r>
                <a:rPr lang="en-US" sz="1400">
                  <a:solidFill>
                    <a:schemeClr val="bg1"/>
                  </a:solidFill>
                  <a:latin typeface="Segoe UI"/>
                  <a:cs typeface="Segoe UI Semilight"/>
                </a:rPr>
                <a:t>shoe for hiking?</a:t>
              </a:r>
              <a:endParaRPr lang="en-US" sz="1400">
                <a:solidFill>
                  <a:schemeClr val="bg1"/>
                </a:solidFill>
                <a:latin typeface="Segoe UI"/>
                <a:cs typeface="Segoe UI"/>
              </a:endParaRPr>
            </a:p>
          </p:txBody>
        </p:sp>
      </p:grpSp>
      <p:sp>
        <p:nvSpPr>
          <p:cNvPr id="41" name="Rounded Rectangle 5">
            <a:extLst>
              <a:ext uri="{FF2B5EF4-FFF2-40B4-BE49-F238E27FC236}">
                <a16:creationId xmlns:a16="http://schemas.microsoft.com/office/drawing/2014/main" id="{3BCA042F-0A84-147C-ED4B-93A2052B3F13}"/>
              </a:ext>
              <a:ext uri="{C183D7F6-B498-43B3-948B-1728B52AA6E4}">
                <adec:decorative xmlns:adec="http://schemas.microsoft.com/office/drawing/2017/decorative" val="1"/>
              </a:ext>
            </a:extLst>
          </p:cNvPr>
          <p:cNvSpPr/>
          <p:nvPr/>
        </p:nvSpPr>
        <p:spPr bwMode="auto">
          <a:xfrm>
            <a:off x="599815" y="3815013"/>
            <a:ext cx="1898415" cy="2123423"/>
          </a:xfrm>
          <a:prstGeom prst="roundRect">
            <a:avLst>
              <a:gd name="adj" fmla="val 5895"/>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algn="ctr" defTabSz="811670">
              <a:spcBef>
                <a:spcPts val="174"/>
              </a:spcBef>
            </a:pPr>
            <a:endParaRPr lang="en-US" sz="2400">
              <a:gradFill>
                <a:gsLst>
                  <a:gs pos="41958">
                    <a:srgbClr val="FFFFFF"/>
                  </a:gs>
                  <a:gs pos="63000">
                    <a:srgbClr val="FFFFFF"/>
                  </a:gs>
                </a:gsLst>
                <a:lin ang="0" scaled="0"/>
              </a:gradFill>
              <a:latin typeface="Segoe UI"/>
              <a:cs typeface="Segoe UI" panose="020B0502040204020203" pitchFamily="34" charset="0"/>
            </a:endParaRPr>
          </a:p>
        </p:txBody>
      </p:sp>
      <p:sp>
        <p:nvSpPr>
          <p:cNvPr id="33" name="Graphic 31" descr="Person with chat bubble icon">
            <a:extLst>
              <a:ext uri="{FF2B5EF4-FFF2-40B4-BE49-F238E27FC236}">
                <a16:creationId xmlns:a16="http://schemas.microsoft.com/office/drawing/2014/main" id="{305D067F-46C1-B981-BD1C-BCB4C3CCFA57}"/>
              </a:ext>
            </a:extLst>
          </p:cNvPr>
          <p:cNvSpPr/>
          <p:nvPr/>
        </p:nvSpPr>
        <p:spPr>
          <a:xfrm>
            <a:off x="1290850" y="4199030"/>
            <a:ext cx="516344" cy="570744"/>
          </a:xfrm>
          <a:custGeom>
            <a:avLst/>
            <a:gdLst>
              <a:gd name="connsiteX0" fmla="*/ 190150 w 516344"/>
              <a:gd name="connsiteY0" fmla="*/ 421201 h 570744"/>
              <a:gd name="connsiteX1" fmla="*/ 217924 w 516344"/>
              <a:gd name="connsiteY1" fmla="*/ 326058 h 570744"/>
              <a:gd name="connsiteX2" fmla="*/ 61146 w 516344"/>
              <a:gd name="connsiteY2" fmla="*/ 326058 h 570744"/>
              <a:gd name="connsiteX3" fmla="*/ 0 w 516344"/>
              <a:gd name="connsiteY3" fmla="*/ 387204 h 570744"/>
              <a:gd name="connsiteX4" fmla="*/ 0 w 516344"/>
              <a:gd name="connsiteY4" fmla="*/ 412206 h 570744"/>
              <a:gd name="connsiteX5" fmla="*/ 13860 w 516344"/>
              <a:gd name="connsiteY5" fmla="*/ 455578 h 570744"/>
              <a:gd name="connsiteX6" fmla="*/ 192678 w 516344"/>
              <a:gd name="connsiteY6" fmla="*/ 542813 h 570744"/>
              <a:gd name="connsiteX7" fmla="*/ 206864 w 516344"/>
              <a:gd name="connsiteY7" fmla="*/ 496261 h 570744"/>
              <a:gd name="connsiteX8" fmla="*/ 190150 w 516344"/>
              <a:gd name="connsiteY8" fmla="*/ 421201 h 570744"/>
              <a:gd name="connsiteX9" fmla="*/ 217354 w 516344"/>
              <a:gd name="connsiteY9" fmla="*/ 0 h 570744"/>
              <a:gd name="connsiteX10" fmla="*/ 353261 w 516344"/>
              <a:gd name="connsiteY10" fmla="*/ 135907 h 570744"/>
              <a:gd name="connsiteX11" fmla="*/ 217354 w 516344"/>
              <a:gd name="connsiteY11" fmla="*/ 271814 h 570744"/>
              <a:gd name="connsiteX12" fmla="*/ 81446 w 516344"/>
              <a:gd name="connsiteY12" fmla="*/ 135907 h 570744"/>
              <a:gd name="connsiteX13" fmla="*/ 217354 w 516344"/>
              <a:gd name="connsiteY13" fmla="*/ 0 h 570744"/>
              <a:gd name="connsiteX14" fmla="*/ 516344 w 516344"/>
              <a:gd name="connsiteY14" fmla="*/ 421201 h 570744"/>
              <a:gd name="connsiteX15" fmla="*/ 366898 w 516344"/>
              <a:gd name="connsiteY15" fmla="*/ 570745 h 570744"/>
              <a:gd name="connsiteX16" fmla="*/ 294370 w 516344"/>
              <a:gd name="connsiteY16" fmla="*/ 551999 h 570744"/>
              <a:gd name="connsiteX17" fmla="*/ 234937 w 516344"/>
              <a:gd name="connsiteY17" fmla="*/ 570071 h 570744"/>
              <a:gd name="connsiteX18" fmla="*/ 217979 w 516344"/>
              <a:gd name="connsiteY18" fmla="*/ 561032 h 570744"/>
              <a:gd name="connsiteX19" fmla="*/ 217979 w 516344"/>
              <a:gd name="connsiteY19" fmla="*/ 553113 h 570744"/>
              <a:gd name="connsiteX20" fmla="*/ 236078 w 516344"/>
              <a:gd name="connsiteY20" fmla="*/ 493679 h 570744"/>
              <a:gd name="connsiteX21" fmla="*/ 294408 w 516344"/>
              <a:gd name="connsiteY21" fmla="*/ 290468 h 570744"/>
              <a:gd name="connsiteX22" fmla="*/ 497620 w 516344"/>
              <a:gd name="connsiteY22" fmla="*/ 348796 h 570744"/>
              <a:gd name="connsiteX23" fmla="*/ 516344 w 516344"/>
              <a:gd name="connsiteY23" fmla="*/ 421174 h 570744"/>
              <a:gd name="connsiteX24" fmla="*/ 312470 w 516344"/>
              <a:gd name="connsiteY24" fmla="*/ 380437 h 570744"/>
              <a:gd name="connsiteX25" fmla="*/ 298882 w 516344"/>
              <a:gd name="connsiteY25" fmla="*/ 394025 h 570744"/>
              <a:gd name="connsiteX26" fmla="*/ 312470 w 516344"/>
              <a:gd name="connsiteY26" fmla="*/ 407613 h 570744"/>
              <a:gd name="connsiteX27" fmla="*/ 421228 w 516344"/>
              <a:gd name="connsiteY27" fmla="*/ 407613 h 570744"/>
              <a:gd name="connsiteX28" fmla="*/ 434816 w 516344"/>
              <a:gd name="connsiteY28" fmla="*/ 394025 h 570744"/>
              <a:gd name="connsiteX29" fmla="*/ 421228 w 516344"/>
              <a:gd name="connsiteY29" fmla="*/ 380437 h 570744"/>
              <a:gd name="connsiteX30" fmla="*/ 312524 w 516344"/>
              <a:gd name="connsiteY30" fmla="*/ 380437 h 570744"/>
              <a:gd name="connsiteX31" fmla="*/ 298882 w 516344"/>
              <a:gd name="connsiteY31" fmla="*/ 448377 h 570744"/>
              <a:gd name="connsiteX32" fmla="*/ 312470 w 516344"/>
              <a:gd name="connsiteY32" fmla="*/ 461965 h 570744"/>
              <a:gd name="connsiteX33" fmla="*/ 366822 w 516344"/>
              <a:gd name="connsiteY33" fmla="*/ 461965 h 570744"/>
              <a:gd name="connsiteX34" fmla="*/ 380410 w 516344"/>
              <a:gd name="connsiteY34" fmla="*/ 448377 h 570744"/>
              <a:gd name="connsiteX35" fmla="*/ 366822 w 516344"/>
              <a:gd name="connsiteY35" fmla="*/ 434789 h 570744"/>
              <a:gd name="connsiteX36" fmla="*/ 312470 w 516344"/>
              <a:gd name="connsiteY36" fmla="*/ 434789 h 570744"/>
              <a:gd name="connsiteX37" fmla="*/ 298882 w 516344"/>
              <a:gd name="connsiteY37" fmla="*/ 448377 h 570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16344" h="570744">
                <a:moveTo>
                  <a:pt x="190150" y="421201"/>
                </a:moveTo>
                <a:cubicBezTo>
                  <a:pt x="190150" y="386144"/>
                  <a:pt x="200341" y="353533"/>
                  <a:pt x="217924" y="326058"/>
                </a:cubicBezTo>
                <a:lnTo>
                  <a:pt x="61146" y="326058"/>
                </a:lnTo>
                <a:cubicBezTo>
                  <a:pt x="27376" y="326058"/>
                  <a:pt x="0" y="353435"/>
                  <a:pt x="0" y="387204"/>
                </a:cubicBezTo>
                <a:lnTo>
                  <a:pt x="0" y="412206"/>
                </a:lnTo>
                <a:cubicBezTo>
                  <a:pt x="0" y="427750"/>
                  <a:pt x="4837" y="442914"/>
                  <a:pt x="13860" y="455578"/>
                </a:cubicBezTo>
                <a:cubicBezTo>
                  <a:pt x="51988" y="509061"/>
                  <a:pt x="112155" y="538030"/>
                  <a:pt x="192678" y="542813"/>
                </a:cubicBezTo>
                <a:lnTo>
                  <a:pt x="206864" y="496261"/>
                </a:lnTo>
                <a:cubicBezTo>
                  <a:pt x="195830" y="472778"/>
                  <a:pt x="190123" y="447146"/>
                  <a:pt x="190150" y="421201"/>
                </a:cubicBezTo>
                <a:close/>
                <a:moveTo>
                  <a:pt x="217354" y="0"/>
                </a:moveTo>
                <a:cubicBezTo>
                  <a:pt x="292414" y="0"/>
                  <a:pt x="353261" y="60848"/>
                  <a:pt x="353261" y="135907"/>
                </a:cubicBezTo>
                <a:cubicBezTo>
                  <a:pt x="353261" y="210967"/>
                  <a:pt x="292414" y="271814"/>
                  <a:pt x="217354" y="271814"/>
                </a:cubicBezTo>
                <a:cubicBezTo>
                  <a:pt x="142294" y="271814"/>
                  <a:pt x="81446" y="210967"/>
                  <a:pt x="81446" y="135907"/>
                </a:cubicBezTo>
                <a:cubicBezTo>
                  <a:pt x="81446" y="60848"/>
                  <a:pt x="142294" y="0"/>
                  <a:pt x="217354" y="0"/>
                </a:cubicBezTo>
                <a:close/>
                <a:moveTo>
                  <a:pt x="516344" y="421201"/>
                </a:moveTo>
                <a:cubicBezTo>
                  <a:pt x="516371" y="503764"/>
                  <a:pt x="449461" y="570718"/>
                  <a:pt x="366898" y="570745"/>
                </a:cubicBezTo>
                <a:cubicBezTo>
                  <a:pt x="341521" y="570753"/>
                  <a:pt x="316562" y="564302"/>
                  <a:pt x="294370" y="551999"/>
                </a:cubicBezTo>
                <a:lnTo>
                  <a:pt x="234937" y="570071"/>
                </a:lnTo>
                <a:cubicBezTo>
                  <a:pt x="227757" y="572259"/>
                  <a:pt x="220166" y="568212"/>
                  <a:pt x="217979" y="561032"/>
                </a:cubicBezTo>
                <a:cubicBezTo>
                  <a:pt x="217193" y="558451"/>
                  <a:pt x="217193" y="555695"/>
                  <a:pt x="217979" y="553113"/>
                </a:cubicBezTo>
                <a:lnTo>
                  <a:pt x="236078" y="493679"/>
                </a:lnTo>
                <a:cubicBezTo>
                  <a:pt x="196069" y="421456"/>
                  <a:pt x="222186" y="330476"/>
                  <a:pt x="294408" y="290468"/>
                </a:cubicBezTo>
                <a:cubicBezTo>
                  <a:pt x="366631" y="250459"/>
                  <a:pt x="457611" y="276573"/>
                  <a:pt x="497620" y="348796"/>
                </a:cubicBezTo>
                <a:cubicBezTo>
                  <a:pt x="509890" y="370947"/>
                  <a:pt x="516333" y="395851"/>
                  <a:pt x="516344" y="421174"/>
                </a:cubicBezTo>
                <a:close/>
                <a:moveTo>
                  <a:pt x="312470" y="380437"/>
                </a:moveTo>
                <a:cubicBezTo>
                  <a:pt x="304966" y="380437"/>
                  <a:pt x="298882" y="386522"/>
                  <a:pt x="298882" y="394025"/>
                </a:cubicBezTo>
                <a:cubicBezTo>
                  <a:pt x="298882" y="401528"/>
                  <a:pt x="304966" y="407613"/>
                  <a:pt x="312470" y="407613"/>
                </a:cubicBezTo>
                <a:lnTo>
                  <a:pt x="421228" y="407613"/>
                </a:lnTo>
                <a:cubicBezTo>
                  <a:pt x="428731" y="407613"/>
                  <a:pt x="434816" y="401528"/>
                  <a:pt x="434816" y="394025"/>
                </a:cubicBezTo>
                <a:cubicBezTo>
                  <a:pt x="434816" y="386522"/>
                  <a:pt x="428731" y="380437"/>
                  <a:pt x="421228" y="380437"/>
                </a:cubicBezTo>
                <a:lnTo>
                  <a:pt x="312524" y="380437"/>
                </a:lnTo>
                <a:close/>
                <a:moveTo>
                  <a:pt x="298882" y="448377"/>
                </a:moveTo>
                <a:cubicBezTo>
                  <a:pt x="298882" y="455880"/>
                  <a:pt x="304966" y="461965"/>
                  <a:pt x="312470" y="461965"/>
                </a:cubicBezTo>
                <a:lnTo>
                  <a:pt x="366822" y="461965"/>
                </a:lnTo>
                <a:cubicBezTo>
                  <a:pt x="374325" y="461965"/>
                  <a:pt x="380410" y="455880"/>
                  <a:pt x="380410" y="448377"/>
                </a:cubicBezTo>
                <a:cubicBezTo>
                  <a:pt x="380410" y="440874"/>
                  <a:pt x="374325" y="434789"/>
                  <a:pt x="366822" y="434789"/>
                </a:cubicBezTo>
                <a:lnTo>
                  <a:pt x="312470" y="434789"/>
                </a:lnTo>
                <a:cubicBezTo>
                  <a:pt x="304966" y="434789"/>
                  <a:pt x="298882" y="440874"/>
                  <a:pt x="298882" y="448377"/>
                </a:cubicBezTo>
                <a:close/>
              </a:path>
            </a:pathLst>
          </a:cu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32449">
              <a:spcBef>
                <a:spcPts val="600"/>
              </a:spcBef>
            </a:pPr>
            <a:endParaRPr lang="en-US" sz="1600">
              <a:gradFill>
                <a:gsLst>
                  <a:gs pos="1399">
                    <a:srgbClr val="FFFFFF"/>
                  </a:gs>
                  <a:gs pos="17000">
                    <a:srgbClr val="FFFFFF"/>
                  </a:gs>
                </a:gsLst>
                <a:path path="circle">
                  <a:fillToRect l="100000" t="100000"/>
                </a:path>
              </a:gradFill>
              <a:latin typeface="+mj-lt"/>
              <a:cs typeface="Segoe UI" panose="020B0502040204020203" pitchFamily="34" charset="0"/>
            </a:endParaRPr>
          </a:p>
        </p:txBody>
      </p:sp>
      <p:sp>
        <p:nvSpPr>
          <p:cNvPr id="77" name="Text Placeholder 5">
            <a:extLst>
              <a:ext uri="{FF2B5EF4-FFF2-40B4-BE49-F238E27FC236}">
                <a16:creationId xmlns:a16="http://schemas.microsoft.com/office/drawing/2014/main" id="{D9978F87-A17E-3000-4E2A-CAD8D348F98E}"/>
              </a:ext>
            </a:extLst>
          </p:cNvPr>
          <p:cNvSpPr txBox="1">
            <a:spLocks/>
          </p:cNvSpPr>
          <p:nvPr/>
        </p:nvSpPr>
        <p:spPr>
          <a:xfrm>
            <a:off x="909811" y="4963813"/>
            <a:ext cx="1278422" cy="758335"/>
          </a:xfrm>
          <a:prstGeom prst="rect">
            <a:avLst/>
          </a:prstGeom>
        </p:spPr>
        <p:txBody>
          <a:bodyPr lIns="91440" tIns="45720" rIns="91440" bIns="45720" anchor="ctr"/>
          <a:lstStyle>
            <a:defPPr>
              <a:defRPr lang="en-US"/>
            </a:defPPr>
            <a:lvl1pPr marL="0" algn="l" defTabSz="3657965" rtl="0" eaLnBrk="1" latinLnBrk="0" hangingPunct="1">
              <a:defRPr sz="7200" kern="1200">
                <a:solidFill>
                  <a:schemeClr val="tx1"/>
                </a:solidFill>
                <a:latin typeface="+mn-lt"/>
                <a:ea typeface="+mn-ea"/>
                <a:cs typeface="+mn-cs"/>
              </a:defRPr>
            </a:lvl1pPr>
            <a:lvl2pPr marL="1828983" algn="l" defTabSz="3657965" rtl="0" eaLnBrk="1" latinLnBrk="0" hangingPunct="1">
              <a:defRPr sz="7200" kern="1200">
                <a:solidFill>
                  <a:schemeClr val="tx1"/>
                </a:solidFill>
                <a:latin typeface="+mn-lt"/>
                <a:ea typeface="+mn-ea"/>
                <a:cs typeface="+mn-cs"/>
              </a:defRPr>
            </a:lvl2pPr>
            <a:lvl3pPr marL="3657965" algn="l" defTabSz="3657965" rtl="0" eaLnBrk="1" latinLnBrk="0" hangingPunct="1">
              <a:defRPr sz="7200" kern="1200">
                <a:solidFill>
                  <a:schemeClr val="tx1"/>
                </a:solidFill>
                <a:latin typeface="+mn-lt"/>
                <a:ea typeface="+mn-ea"/>
                <a:cs typeface="+mn-cs"/>
              </a:defRPr>
            </a:lvl3pPr>
            <a:lvl4pPr marL="5486948" algn="l" defTabSz="3657965" rtl="0" eaLnBrk="1" latinLnBrk="0" hangingPunct="1">
              <a:defRPr sz="7200" kern="1200">
                <a:solidFill>
                  <a:schemeClr val="tx1"/>
                </a:solidFill>
                <a:latin typeface="+mn-lt"/>
                <a:ea typeface="+mn-ea"/>
                <a:cs typeface="+mn-cs"/>
              </a:defRPr>
            </a:lvl4pPr>
            <a:lvl5pPr marL="7315932" algn="l" defTabSz="3657965" rtl="0" eaLnBrk="1" latinLnBrk="0" hangingPunct="1">
              <a:defRPr sz="7200" kern="1200">
                <a:solidFill>
                  <a:schemeClr val="tx1"/>
                </a:solidFill>
                <a:latin typeface="+mn-lt"/>
                <a:ea typeface="+mn-ea"/>
                <a:cs typeface="+mn-cs"/>
              </a:defRPr>
            </a:lvl5pPr>
            <a:lvl6pPr marL="9144915" algn="l" defTabSz="3657965" rtl="0" eaLnBrk="1" latinLnBrk="0" hangingPunct="1">
              <a:defRPr sz="7200" kern="1200">
                <a:solidFill>
                  <a:schemeClr val="tx1"/>
                </a:solidFill>
                <a:latin typeface="+mn-lt"/>
                <a:ea typeface="+mn-ea"/>
                <a:cs typeface="+mn-cs"/>
              </a:defRPr>
            </a:lvl6pPr>
            <a:lvl7pPr marL="10973897" algn="l" defTabSz="3657965" rtl="0" eaLnBrk="1" latinLnBrk="0" hangingPunct="1">
              <a:defRPr sz="7200" kern="1200">
                <a:solidFill>
                  <a:schemeClr val="tx1"/>
                </a:solidFill>
                <a:latin typeface="+mn-lt"/>
                <a:ea typeface="+mn-ea"/>
                <a:cs typeface="+mn-cs"/>
              </a:defRPr>
            </a:lvl7pPr>
            <a:lvl8pPr marL="12802880" algn="l" defTabSz="3657965" rtl="0" eaLnBrk="1" latinLnBrk="0" hangingPunct="1">
              <a:defRPr sz="7200" kern="1200">
                <a:solidFill>
                  <a:schemeClr val="tx1"/>
                </a:solidFill>
                <a:latin typeface="+mn-lt"/>
                <a:ea typeface="+mn-ea"/>
                <a:cs typeface="+mn-cs"/>
              </a:defRPr>
            </a:lvl8pPr>
            <a:lvl9pPr marL="14631864" algn="l" defTabSz="3657965" rtl="0" eaLnBrk="1" latinLnBrk="0" hangingPunct="1">
              <a:defRPr sz="7200" kern="1200">
                <a:solidFill>
                  <a:schemeClr val="tx1"/>
                </a:solidFill>
                <a:latin typeface="+mn-lt"/>
                <a:ea typeface="+mn-ea"/>
                <a:cs typeface="+mn-cs"/>
              </a:defRPr>
            </a:lvl9pPr>
          </a:lstStyle>
          <a:p>
            <a:pPr algn="ctr" defTabSz="1865484">
              <a:defRPr/>
            </a:pPr>
            <a:r>
              <a:rPr lang="en-US" sz="1800">
                <a:latin typeface="+mj-lt"/>
                <a:cs typeface="Segoe UI Semilight"/>
              </a:rPr>
              <a:t>User</a:t>
            </a:r>
            <a:endParaRPr lang="en-US" sz="1800"/>
          </a:p>
          <a:p>
            <a:pPr marL="0" indent="0" algn="ctr" defTabSz="1865484">
              <a:buNone/>
              <a:defRPr/>
            </a:pPr>
            <a:r>
              <a:rPr lang="en-US" sz="1800">
                <a:latin typeface="+mj-lt"/>
                <a:cs typeface="Segoe UI Semilight"/>
              </a:rPr>
              <a:t>Question</a:t>
            </a:r>
            <a:endParaRPr lang="en-US" sz="1800">
              <a:cs typeface="Segoe UI Semilight"/>
            </a:endParaRPr>
          </a:p>
        </p:txBody>
      </p:sp>
      <p:sp>
        <p:nvSpPr>
          <p:cNvPr id="42" name="Rounded Rectangle 5">
            <a:extLst>
              <a:ext uri="{FF2B5EF4-FFF2-40B4-BE49-F238E27FC236}">
                <a16:creationId xmlns:a16="http://schemas.microsoft.com/office/drawing/2014/main" id="{0FA17A57-BB75-64DC-0737-EB7A4746E12A}"/>
              </a:ext>
              <a:ext uri="{C183D7F6-B498-43B3-948B-1728B52AA6E4}">
                <adec:decorative xmlns:adec="http://schemas.microsoft.com/office/drawing/2017/decorative" val="1"/>
              </a:ext>
            </a:extLst>
          </p:cNvPr>
          <p:cNvSpPr/>
          <p:nvPr/>
        </p:nvSpPr>
        <p:spPr bwMode="auto">
          <a:xfrm>
            <a:off x="3068652" y="3815013"/>
            <a:ext cx="3755862" cy="2123423"/>
          </a:xfrm>
          <a:prstGeom prst="roundRect">
            <a:avLst>
              <a:gd name="adj" fmla="val 5895"/>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algn="ctr" defTabSz="811670">
              <a:spcBef>
                <a:spcPts val="174"/>
              </a:spcBef>
            </a:pPr>
            <a:endParaRPr lang="en-US" sz="2400">
              <a:gradFill>
                <a:gsLst>
                  <a:gs pos="41958">
                    <a:srgbClr val="FFFFFF"/>
                  </a:gs>
                  <a:gs pos="63000">
                    <a:srgbClr val="FFFFFF"/>
                  </a:gs>
                </a:gsLst>
                <a:lin ang="0" scaled="0"/>
              </a:gradFill>
              <a:latin typeface="Segoe UI"/>
              <a:cs typeface="Segoe UI" panose="020B0502040204020203" pitchFamily="34" charset="0"/>
            </a:endParaRPr>
          </a:p>
        </p:txBody>
      </p:sp>
      <p:sp>
        <p:nvSpPr>
          <p:cNvPr id="34" name="Graphic 29" descr="Database with magnifying glass icon">
            <a:extLst>
              <a:ext uri="{FF2B5EF4-FFF2-40B4-BE49-F238E27FC236}">
                <a16:creationId xmlns:a16="http://schemas.microsoft.com/office/drawing/2014/main" id="{51B870E1-96A5-FB67-8A14-4ACA41E02B2C}"/>
              </a:ext>
            </a:extLst>
          </p:cNvPr>
          <p:cNvSpPr/>
          <p:nvPr/>
        </p:nvSpPr>
        <p:spPr>
          <a:xfrm>
            <a:off x="3677130" y="4198800"/>
            <a:ext cx="516852" cy="571204"/>
          </a:xfrm>
          <a:custGeom>
            <a:avLst/>
            <a:gdLst>
              <a:gd name="connsiteX0" fmla="*/ 217408 w 516852"/>
              <a:gd name="connsiteY0" fmla="*/ 217408 h 571204"/>
              <a:gd name="connsiteX1" fmla="*/ 434816 w 516852"/>
              <a:gd name="connsiteY1" fmla="*/ 108704 h 571204"/>
              <a:gd name="connsiteX2" fmla="*/ 217408 w 516852"/>
              <a:gd name="connsiteY2" fmla="*/ 0 h 571204"/>
              <a:gd name="connsiteX3" fmla="*/ 0 w 516852"/>
              <a:gd name="connsiteY3" fmla="*/ 108704 h 571204"/>
              <a:gd name="connsiteX4" fmla="*/ 217408 w 516852"/>
              <a:gd name="connsiteY4" fmla="*/ 217408 h 571204"/>
              <a:gd name="connsiteX5" fmla="*/ 389378 w 516852"/>
              <a:gd name="connsiteY5" fmla="*/ 222028 h 571204"/>
              <a:gd name="connsiteX6" fmla="*/ 434816 w 516852"/>
              <a:gd name="connsiteY6" fmla="*/ 191672 h 571204"/>
              <a:gd name="connsiteX7" fmla="*/ 434816 w 516852"/>
              <a:gd name="connsiteY7" fmla="*/ 278744 h 571204"/>
              <a:gd name="connsiteX8" fmla="*/ 325568 w 516852"/>
              <a:gd name="connsiteY8" fmla="*/ 245236 h 571204"/>
              <a:gd name="connsiteX9" fmla="*/ 389378 w 516852"/>
              <a:gd name="connsiteY9" fmla="*/ 222028 h 571204"/>
              <a:gd name="connsiteX10" fmla="*/ 190232 w 516852"/>
              <a:gd name="connsiteY10" fmla="*/ 394052 h 571204"/>
              <a:gd name="connsiteX11" fmla="*/ 294343 w 516852"/>
              <a:gd name="connsiteY11" fmla="*/ 536509 h 571204"/>
              <a:gd name="connsiteX12" fmla="*/ 217408 w 516852"/>
              <a:gd name="connsiteY12" fmla="*/ 543520 h 571204"/>
              <a:gd name="connsiteX13" fmla="*/ 0 w 516852"/>
              <a:gd name="connsiteY13" fmla="*/ 434816 h 571204"/>
              <a:gd name="connsiteX14" fmla="*/ 0 w 516852"/>
              <a:gd name="connsiteY14" fmla="*/ 191672 h 571204"/>
              <a:gd name="connsiteX15" fmla="*/ 45438 w 516852"/>
              <a:gd name="connsiteY15" fmla="*/ 222028 h 571204"/>
              <a:gd name="connsiteX16" fmla="*/ 217408 w 516852"/>
              <a:gd name="connsiteY16" fmla="*/ 258172 h 571204"/>
              <a:gd name="connsiteX17" fmla="*/ 292876 w 516852"/>
              <a:gd name="connsiteY17" fmla="*/ 252057 h 571204"/>
              <a:gd name="connsiteX18" fmla="*/ 190232 w 516852"/>
              <a:gd name="connsiteY18" fmla="*/ 394052 h 571204"/>
              <a:gd name="connsiteX19" fmla="*/ 339700 w 516852"/>
              <a:gd name="connsiteY19" fmla="*/ 516344 h 571204"/>
              <a:gd name="connsiteX20" fmla="*/ 410548 w 516852"/>
              <a:gd name="connsiteY20" fmla="*/ 493734 h 571204"/>
              <a:gd name="connsiteX21" fmla="*/ 481559 w 516852"/>
              <a:gd name="connsiteY21" fmla="*/ 564717 h 571204"/>
              <a:gd name="connsiteX22" fmla="*/ 510365 w 516852"/>
              <a:gd name="connsiteY22" fmla="*/ 565734 h 571204"/>
              <a:gd name="connsiteX23" fmla="*/ 511382 w 516852"/>
              <a:gd name="connsiteY23" fmla="*/ 536927 h 571204"/>
              <a:gd name="connsiteX24" fmla="*/ 510365 w 516852"/>
              <a:gd name="connsiteY24" fmla="*/ 535911 h 571204"/>
              <a:gd name="connsiteX25" fmla="*/ 439382 w 516852"/>
              <a:gd name="connsiteY25" fmla="*/ 464900 h 571204"/>
              <a:gd name="connsiteX26" fmla="*/ 410551 w 516852"/>
              <a:gd name="connsiteY26" fmla="*/ 294373 h 571204"/>
              <a:gd name="connsiteX27" fmla="*/ 240024 w 516852"/>
              <a:gd name="connsiteY27" fmla="*/ 323204 h 571204"/>
              <a:gd name="connsiteX28" fmla="*/ 268855 w 516852"/>
              <a:gd name="connsiteY28" fmla="*/ 493731 h 571204"/>
              <a:gd name="connsiteX29" fmla="*/ 339700 w 516852"/>
              <a:gd name="connsiteY29" fmla="*/ 516344 h 571204"/>
              <a:gd name="connsiteX30" fmla="*/ 339700 w 516852"/>
              <a:gd name="connsiteY30" fmla="*/ 475580 h 571204"/>
              <a:gd name="connsiteX31" fmla="*/ 258172 w 516852"/>
              <a:gd name="connsiteY31" fmla="*/ 394052 h 571204"/>
              <a:gd name="connsiteX32" fmla="*/ 339700 w 516852"/>
              <a:gd name="connsiteY32" fmla="*/ 312524 h 571204"/>
              <a:gd name="connsiteX33" fmla="*/ 421228 w 516852"/>
              <a:gd name="connsiteY33" fmla="*/ 394052 h 571204"/>
              <a:gd name="connsiteX34" fmla="*/ 339700 w 516852"/>
              <a:gd name="connsiteY34" fmla="*/ 475580 h 571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16852" h="571204">
                <a:moveTo>
                  <a:pt x="217408" y="217408"/>
                </a:moveTo>
                <a:cubicBezTo>
                  <a:pt x="337472" y="217408"/>
                  <a:pt x="434816" y="168763"/>
                  <a:pt x="434816" y="108704"/>
                </a:cubicBezTo>
                <a:cubicBezTo>
                  <a:pt x="434816" y="48645"/>
                  <a:pt x="337472" y="0"/>
                  <a:pt x="217408" y="0"/>
                </a:cubicBezTo>
                <a:cubicBezTo>
                  <a:pt x="97344" y="0"/>
                  <a:pt x="0" y="48645"/>
                  <a:pt x="0" y="108704"/>
                </a:cubicBezTo>
                <a:cubicBezTo>
                  <a:pt x="0" y="168763"/>
                  <a:pt x="97344" y="217408"/>
                  <a:pt x="217408" y="217408"/>
                </a:cubicBezTo>
                <a:close/>
                <a:moveTo>
                  <a:pt x="389378" y="222028"/>
                </a:moveTo>
                <a:cubicBezTo>
                  <a:pt x="405800" y="213964"/>
                  <a:pt x="421079" y="203756"/>
                  <a:pt x="434816" y="191672"/>
                </a:cubicBezTo>
                <a:lnTo>
                  <a:pt x="434816" y="278744"/>
                </a:lnTo>
                <a:cubicBezTo>
                  <a:pt x="404308" y="253484"/>
                  <a:pt x="364993" y="241426"/>
                  <a:pt x="325568" y="245236"/>
                </a:cubicBezTo>
                <a:cubicBezTo>
                  <a:pt x="347605" y="239804"/>
                  <a:pt x="368998" y="232023"/>
                  <a:pt x="389378" y="222028"/>
                </a:cubicBezTo>
                <a:close/>
                <a:moveTo>
                  <a:pt x="190232" y="394052"/>
                </a:moveTo>
                <a:cubicBezTo>
                  <a:pt x="190232" y="459136"/>
                  <a:pt x="232333" y="516744"/>
                  <a:pt x="294343" y="536509"/>
                </a:cubicBezTo>
                <a:cubicBezTo>
                  <a:pt x="270428" y="541047"/>
                  <a:pt x="244502" y="543520"/>
                  <a:pt x="217408" y="543520"/>
                </a:cubicBezTo>
                <a:cubicBezTo>
                  <a:pt x="97344" y="543520"/>
                  <a:pt x="0" y="494875"/>
                  <a:pt x="0" y="434816"/>
                </a:cubicBezTo>
                <a:lnTo>
                  <a:pt x="0" y="191672"/>
                </a:lnTo>
                <a:cubicBezTo>
                  <a:pt x="13737" y="203756"/>
                  <a:pt x="29016" y="213964"/>
                  <a:pt x="45438" y="222028"/>
                </a:cubicBezTo>
                <a:cubicBezTo>
                  <a:pt x="91583" y="245073"/>
                  <a:pt x="152403" y="258172"/>
                  <a:pt x="217408" y="258172"/>
                </a:cubicBezTo>
                <a:cubicBezTo>
                  <a:pt x="243443" y="258172"/>
                  <a:pt x="268825" y="256079"/>
                  <a:pt x="292876" y="252057"/>
                </a:cubicBezTo>
                <a:cubicBezTo>
                  <a:pt x="231610" y="272285"/>
                  <a:pt x="190227" y="329531"/>
                  <a:pt x="190232" y="394052"/>
                </a:cubicBezTo>
                <a:close/>
                <a:moveTo>
                  <a:pt x="339700" y="516344"/>
                </a:moveTo>
                <a:cubicBezTo>
                  <a:pt x="365096" y="516382"/>
                  <a:pt x="389867" y="508474"/>
                  <a:pt x="410548" y="493734"/>
                </a:cubicBezTo>
                <a:lnTo>
                  <a:pt x="481559" y="564717"/>
                </a:lnTo>
                <a:cubicBezTo>
                  <a:pt x="489233" y="572952"/>
                  <a:pt x="502131" y="573408"/>
                  <a:pt x="510365" y="565734"/>
                </a:cubicBezTo>
                <a:cubicBezTo>
                  <a:pt x="518600" y="558059"/>
                  <a:pt x="519056" y="545164"/>
                  <a:pt x="511382" y="536927"/>
                </a:cubicBezTo>
                <a:cubicBezTo>
                  <a:pt x="511056" y="536577"/>
                  <a:pt x="510716" y="536237"/>
                  <a:pt x="510365" y="535911"/>
                </a:cubicBezTo>
                <a:lnTo>
                  <a:pt x="439382" y="464900"/>
                </a:lnTo>
                <a:cubicBezTo>
                  <a:pt x="478510" y="409849"/>
                  <a:pt x="465601" y="333501"/>
                  <a:pt x="410551" y="294373"/>
                </a:cubicBezTo>
                <a:cubicBezTo>
                  <a:pt x="355500" y="255245"/>
                  <a:pt x="279152" y="268154"/>
                  <a:pt x="240024" y="323204"/>
                </a:cubicBezTo>
                <a:cubicBezTo>
                  <a:pt x="200896" y="378255"/>
                  <a:pt x="213804" y="454603"/>
                  <a:pt x="268855" y="493731"/>
                </a:cubicBezTo>
                <a:cubicBezTo>
                  <a:pt x="289549" y="508441"/>
                  <a:pt x="314309" y="516344"/>
                  <a:pt x="339700" y="516344"/>
                </a:cubicBezTo>
                <a:close/>
                <a:moveTo>
                  <a:pt x="339700" y="475580"/>
                </a:moveTo>
                <a:cubicBezTo>
                  <a:pt x="294672" y="475580"/>
                  <a:pt x="258172" y="439080"/>
                  <a:pt x="258172" y="394052"/>
                </a:cubicBezTo>
                <a:cubicBezTo>
                  <a:pt x="258172" y="349024"/>
                  <a:pt x="294672" y="312524"/>
                  <a:pt x="339700" y="312524"/>
                </a:cubicBezTo>
                <a:cubicBezTo>
                  <a:pt x="384728" y="312524"/>
                  <a:pt x="421228" y="349024"/>
                  <a:pt x="421228" y="394052"/>
                </a:cubicBezTo>
                <a:cubicBezTo>
                  <a:pt x="421228" y="439080"/>
                  <a:pt x="384728" y="475580"/>
                  <a:pt x="339700" y="475580"/>
                </a:cubicBezTo>
                <a:close/>
              </a:path>
            </a:pathLst>
          </a:cu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32449">
              <a:spcBef>
                <a:spcPts val="600"/>
              </a:spcBef>
            </a:pPr>
            <a:endParaRPr lang="en-US" sz="1600">
              <a:gradFill>
                <a:gsLst>
                  <a:gs pos="1399">
                    <a:srgbClr val="FFFFFF"/>
                  </a:gs>
                  <a:gs pos="17000">
                    <a:srgbClr val="FFFFFF"/>
                  </a:gs>
                </a:gsLst>
                <a:path path="circle">
                  <a:fillToRect l="100000" t="100000"/>
                </a:path>
              </a:gradFill>
              <a:latin typeface="+mj-lt"/>
              <a:cs typeface="Segoe UI" panose="020B0502040204020203" pitchFamily="34" charset="0"/>
            </a:endParaRPr>
          </a:p>
        </p:txBody>
      </p:sp>
      <p:sp>
        <p:nvSpPr>
          <p:cNvPr id="47" name="Text Placeholder 5">
            <a:extLst>
              <a:ext uri="{FF2B5EF4-FFF2-40B4-BE49-F238E27FC236}">
                <a16:creationId xmlns:a16="http://schemas.microsoft.com/office/drawing/2014/main" id="{DD8F7215-A614-85E4-EC3E-48D4218FCEC1}"/>
              </a:ext>
            </a:extLst>
          </p:cNvPr>
          <p:cNvSpPr txBox="1">
            <a:spLocks/>
          </p:cNvSpPr>
          <p:nvPr/>
        </p:nvSpPr>
        <p:spPr>
          <a:xfrm>
            <a:off x="3296345" y="5007300"/>
            <a:ext cx="1278422" cy="758335"/>
          </a:xfrm>
          <a:prstGeom prst="rect">
            <a:avLst/>
          </a:prstGeom>
        </p:spPr>
        <p:txBody>
          <a:bodyPr lIns="91440" tIns="45720" rIns="91440" bIns="45720" anchor="ctr"/>
          <a:lstStyle>
            <a:defPPr>
              <a:defRPr lang="en-US"/>
            </a:defPPr>
            <a:lvl1pPr marL="0" algn="l" defTabSz="3657965" rtl="0" eaLnBrk="1" latinLnBrk="0" hangingPunct="1">
              <a:defRPr sz="7200" kern="1200">
                <a:solidFill>
                  <a:schemeClr val="tx1"/>
                </a:solidFill>
                <a:latin typeface="+mn-lt"/>
                <a:ea typeface="+mn-ea"/>
                <a:cs typeface="+mn-cs"/>
              </a:defRPr>
            </a:lvl1pPr>
            <a:lvl2pPr marL="1828983" algn="l" defTabSz="3657965" rtl="0" eaLnBrk="1" latinLnBrk="0" hangingPunct="1">
              <a:defRPr sz="7200" kern="1200">
                <a:solidFill>
                  <a:schemeClr val="tx1"/>
                </a:solidFill>
                <a:latin typeface="+mn-lt"/>
                <a:ea typeface="+mn-ea"/>
                <a:cs typeface="+mn-cs"/>
              </a:defRPr>
            </a:lvl2pPr>
            <a:lvl3pPr marL="3657965" algn="l" defTabSz="3657965" rtl="0" eaLnBrk="1" latinLnBrk="0" hangingPunct="1">
              <a:defRPr sz="7200" kern="1200">
                <a:solidFill>
                  <a:schemeClr val="tx1"/>
                </a:solidFill>
                <a:latin typeface="+mn-lt"/>
                <a:ea typeface="+mn-ea"/>
                <a:cs typeface="+mn-cs"/>
              </a:defRPr>
            </a:lvl3pPr>
            <a:lvl4pPr marL="5486948" algn="l" defTabSz="3657965" rtl="0" eaLnBrk="1" latinLnBrk="0" hangingPunct="1">
              <a:defRPr sz="7200" kern="1200">
                <a:solidFill>
                  <a:schemeClr val="tx1"/>
                </a:solidFill>
                <a:latin typeface="+mn-lt"/>
                <a:ea typeface="+mn-ea"/>
                <a:cs typeface="+mn-cs"/>
              </a:defRPr>
            </a:lvl4pPr>
            <a:lvl5pPr marL="7315932" algn="l" defTabSz="3657965" rtl="0" eaLnBrk="1" latinLnBrk="0" hangingPunct="1">
              <a:defRPr sz="7200" kern="1200">
                <a:solidFill>
                  <a:schemeClr val="tx1"/>
                </a:solidFill>
                <a:latin typeface="+mn-lt"/>
                <a:ea typeface="+mn-ea"/>
                <a:cs typeface="+mn-cs"/>
              </a:defRPr>
            </a:lvl5pPr>
            <a:lvl6pPr marL="9144915" algn="l" defTabSz="3657965" rtl="0" eaLnBrk="1" latinLnBrk="0" hangingPunct="1">
              <a:defRPr sz="7200" kern="1200">
                <a:solidFill>
                  <a:schemeClr val="tx1"/>
                </a:solidFill>
                <a:latin typeface="+mn-lt"/>
                <a:ea typeface="+mn-ea"/>
                <a:cs typeface="+mn-cs"/>
              </a:defRPr>
            </a:lvl6pPr>
            <a:lvl7pPr marL="10973897" algn="l" defTabSz="3657965" rtl="0" eaLnBrk="1" latinLnBrk="0" hangingPunct="1">
              <a:defRPr sz="7200" kern="1200">
                <a:solidFill>
                  <a:schemeClr val="tx1"/>
                </a:solidFill>
                <a:latin typeface="+mn-lt"/>
                <a:ea typeface="+mn-ea"/>
                <a:cs typeface="+mn-cs"/>
              </a:defRPr>
            </a:lvl7pPr>
            <a:lvl8pPr marL="12802880" algn="l" defTabSz="3657965" rtl="0" eaLnBrk="1" latinLnBrk="0" hangingPunct="1">
              <a:defRPr sz="7200" kern="1200">
                <a:solidFill>
                  <a:schemeClr val="tx1"/>
                </a:solidFill>
                <a:latin typeface="+mn-lt"/>
                <a:ea typeface="+mn-ea"/>
                <a:cs typeface="+mn-cs"/>
              </a:defRPr>
            </a:lvl8pPr>
            <a:lvl9pPr marL="14631864" algn="l" defTabSz="3657965" rtl="0" eaLnBrk="1" latinLnBrk="0" hangingPunct="1">
              <a:defRPr sz="7200" kern="1200">
                <a:solidFill>
                  <a:schemeClr val="tx1"/>
                </a:solidFill>
                <a:latin typeface="+mn-lt"/>
                <a:ea typeface="+mn-ea"/>
                <a:cs typeface="+mn-cs"/>
              </a:defRPr>
            </a:lvl9pPr>
          </a:lstStyle>
          <a:p>
            <a:pPr algn="ctr" defTabSz="1865484">
              <a:defRPr/>
            </a:pPr>
            <a:r>
              <a:rPr lang="en-US" sz="1800">
                <a:latin typeface="+mj-lt"/>
                <a:cs typeface="Segoe UI Semilight"/>
              </a:rPr>
              <a:t>Search</a:t>
            </a:r>
            <a:endParaRPr lang="en-US" sz="1800">
              <a:cs typeface="Segoe UI Semilight"/>
            </a:endParaRPr>
          </a:p>
        </p:txBody>
      </p:sp>
      <p:sp>
        <p:nvSpPr>
          <p:cNvPr id="52" name="TextBox 7">
            <a:extLst>
              <a:ext uri="{FF2B5EF4-FFF2-40B4-BE49-F238E27FC236}">
                <a16:creationId xmlns:a16="http://schemas.microsoft.com/office/drawing/2014/main" id="{95AFEA5B-B156-02D5-8F18-D6805C99BF68}"/>
              </a:ext>
            </a:extLst>
          </p:cNvPr>
          <p:cNvSpPr txBox="1"/>
          <p:nvPr/>
        </p:nvSpPr>
        <p:spPr>
          <a:xfrm>
            <a:off x="4667076" y="4184227"/>
            <a:ext cx="2031662" cy="1384995"/>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3657965" rtl="0" eaLnBrk="1" latinLnBrk="0" hangingPunct="1">
              <a:defRPr sz="7200" kern="1200">
                <a:solidFill>
                  <a:schemeClr val="dk1"/>
                </a:solidFill>
                <a:latin typeface="+mn-lt"/>
                <a:ea typeface="+mn-ea"/>
                <a:cs typeface="+mn-cs"/>
              </a:defRPr>
            </a:lvl1pPr>
            <a:lvl2pPr marL="1828983" algn="l" defTabSz="3657965" rtl="0" eaLnBrk="1" latinLnBrk="0" hangingPunct="1">
              <a:defRPr sz="7200" kern="1200">
                <a:solidFill>
                  <a:schemeClr val="dk1"/>
                </a:solidFill>
                <a:latin typeface="+mn-lt"/>
                <a:ea typeface="+mn-ea"/>
                <a:cs typeface="+mn-cs"/>
              </a:defRPr>
            </a:lvl2pPr>
            <a:lvl3pPr marL="3657965" algn="l" defTabSz="3657965" rtl="0" eaLnBrk="1" latinLnBrk="0" hangingPunct="1">
              <a:defRPr sz="7200" kern="1200">
                <a:solidFill>
                  <a:schemeClr val="dk1"/>
                </a:solidFill>
                <a:latin typeface="+mn-lt"/>
                <a:ea typeface="+mn-ea"/>
                <a:cs typeface="+mn-cs"/>
              </a:defRPr>
            </a:lvl3pPr>
            <a:lvl4pPr marL="5486948" algn="l" defTabSz="3657965" rtl="0" eaLnBrk="1" latinLnBrk="0" hangingPunct="1">
              <a:defRPr sz="7200" kern="1200">
                <a:solidFill>
                  <a:schemeClr val="dk1"/>
                </a:solidFill>
                <a:latin typeface="+mn-lt"/>
                <a:ea typeface="+mn-ea"/>
                <a:cs typeface="+mn-cs"/>
              </a:defRPr>
            </a:lvl4pPr>
            <a:lvl5pPr marL="7315932" algn="l" defTabSz="3657965" rtl="0" eaLnBrk="1" latinLnBrk="0" hangingPunct="1">
              <a:defRPr sz="7200" kern="1200">
                <a:solidFill>
                  <a:schemeClr val="dk1"/>
                </a:solidFill>
                <a:latin typeface="+mn-lt"/>
                <a:ea typeface="+mn-ea"/>
                <a:cs typeface="+mn-cs"/>
              </a:defRPr>
            </a:lvl5pPr>
            <a:lvl6pPr marL="9144915" algn="l" defTabSz="3657965" rtl="0" eaLnBrk="1" latinLnBrk="0" hangingPunct="1">
              <a:defRPr sz="7200" kern="1200">
                <a:solidFill>
                  <a:schemeClr val="dk1"/>
                </a:solidFill>
                <a:latin typeface="+mn-lt"/>
                <a:ea typeface="+mn-ea"/>
                <a:cs typeface="+mn-cs"/>
              </a:defRPr>
            </a:lvl6pPr>
            <a:lvl7pPr marL="10973897" algn="l" defTabSz="3657965" rtl="0" eaLnBrk="1" latinLnBrk="0" hangingPunct="1">
              <a:defRPr sz="7200" kern="1200">
                <a:solidFill>
                  <a:schemeClr val="dk1"/>
                </a:solidFill>
                <a:latin typeface="+mn-lt"/>
                <a:ea typeface="+mn-ea"/>
                <a:cs typeface="+mn-cs"/>
              </a:defRPr>
            </a:lvl7pPr>
            <a:lvl8pPr marL="12802880" algn="l" defTabSz="3657965" rtl="0" eaLnBrk="1" latinLnBrk="0" hangingPunct="1">
              <a:defRPr sz="7200" kern="1200">
                <a:solidFill>
                  <a:schemeClr val="dk1"/>
                </a:solidFill>
                <a:latin typeface="+mn-lt"/>
                <a:ea typeface="+mn-ea"/>
                <a:cs typeface="+mn-cs"/>
              </a:defRPr>
            </a:lvl8pPr>
            <a:lvl9pPr marL="14631864" algn="l" defTabSz="3657965" rtl="0" eaLnBrk="1" latinLnBrk="0" hangingPunct="1">
              <a:defRPr sz="7200" kern="1200">
                <a:solidFill>
                  <a:schemeClr val="dk1"/>
                </a:solidFill>
                <a:latin typeface="+mn-lt"/>
                <a:ea typeface="+mn-ea"/>
                <a:cs typeface="+mn-cs"/>
              </a:defRPr>
            </a:lvl9pPr>
          </a:lstStyle>
          <a:p>
            <a:r>
              <a:rPr lang="en-US" sz="1000">
                <a:solidFill>
                  <a:schemeClr val="tx1"/>
                </a:solidFill>
                <a:ea typeface="+mn-lt"/>
                <a:cs typeface="+mn-lt"/>
              </a:rPr>
              <a:t>[101]: </a:t>
            </a:r>
          </a:p>
          <a:p>
            <a:r>
              <a:rPr lang="en-US" sz="1000">
                <a:solidFill>
                  <a:schemeClr val="tx1"/>
                </a:solidFill>
                <a:ea typeface="+mn-lt"/>
                <a:cs typeface="+mn-lt"/>
              </a:rPr>
              <a:t>Name: </a:t>
            </a:r>
            <a:r>
              <a:rPr lang="en-US" sz="1000" err="1">
                <a:solidFill>
                  <a:schemeClr val="tx1"/>
                </a:solidFill>
                <a:ea typeface="+mn-lt"/>
                <a:cs typeface="+mn-lt"/>
              </a:rPr>
              <a:t>TrekExtreme</a:t>
            </a:r>
            <a:r>
              <a:rPr lang="en-US" sz="1000">
                <a:solidFill>
                  <a:schemeClr val="tx1"/>
                </a:solidFill>
                <a:ea typeface="+mn-lt"/>
                <a:cs typeface="+mn-lt"/>
              </a:rPr>
              <a:t> Hiking Shoes</a:t>
            </a:r>
            <a:br>
              <a:rPr lang="en-US" sz="1000">
                <a:solidFill>
                  <a:schemeClr val="tx1"/>
                </a:solidFill>
                <a:ea typeface="+mn-lt"/>
                <a:cs typeface="+mn-lt"/>
              </a:rPr>
            </a:br>
            <a:r>
              <a:rPr lang="en-US" sz="1000">
                <a:solidFill>
                  <a:schemeClr val="tx1"/>
                </a:solidFill>
                <a:ea typeface="+mn-lt"/>
                <a:cs typeface="+mn-lt"/>
              </a:rPr>
              <a:t>Price: 135.99</a:t>
            </a:r>
          </a:p>
          <a:p>
            <a:r>
              <a:rPr lang="en-US" sz="1000">
                <a:solidFill>
                  <a:schemeClr val="tx1"/>
                </a:solidFill>
                <a:ea typeface="+mn-lt"/>
                <a:cs typeface="+mn-lt"/>
              </a:rPr>
              <a:t>Brand: Raptor Elite</a:t>
            </a:r>
          </a:p>
          <a:p>
            <a:r>
              <a:rPr lang="en-US" sz="1000">
                <a:solidFill>
                  <a:schemeClr val="tx1"/>
                </a:solidFill>
                <a:ea typeface="+mn-lt"/>
                <a:cs typeface="+mn-lt"/>
              </a:rPr>
              <a:t>Type: Footwear</a:t>
            </a:r>
          </a:p>
          <a:p>
            <a:r>
              <a:rPr lang="en-US" sz="1000">
                <a:solidFill>
                  <a:schemeClr val="tx1"/>
                </a:solidFill>
                <a:ea typeface="+mn-lt"/>
                <a:cs typeface="+mn-lt"/>
              </a:rPr>
              <a:t>Description: The Trek Extreme hiking shoes by Raptor Elite are built to ensure any trail.</a:t>
            </a:r>
          </a:p>
          <a:p>
            <a:r>
              <a:rPr lang="en-US" sz="1000">
                <a:solidFill>
                  <a:schemeClr val="tx1"/>
                </a:solidFill>
                <a:ea typeface="+mn-lt"/>
                <a:cs typeface="+mn-lt"/>
              </a:rPr>
              <a:t>…</a:t>
            </a:r>
          </a:p>
        </p:txBody>
      </p:sp>
      <p:sp>
        <p:nvSpPr>
          <p:cNvPr id="43" name="Rounded Rectangle 5">
            <a:extLst>
              <a:ext uri="{FF2B5EF4-FFF2-40B4-BE49-F238E27FC236}">
                <a16:creationId xmlns:a16="http://schemas.microsoft.com/office/drawing/2014/main" id="{8D00D928-A235-4B5E-4404-9598731F3E86}"/>
              </a:ext>
              <a:ext uri="{C183D7F6-B498-43B3-948B-1728B52AA6E4}">
                <adec:decorative xmlns:adec="http://schemas.microsoft.com/office/drawing/2017/decorative" val="1"/>
              </a:ext>
            </a:extLst>
          </p:cNvPr>
          <p:cNvSpPr/>
          <p:nvPr/>
        </p:nvSpPr>
        <p:spPr bwMode="auto">
          <a:xfrm>
            <a:off x="7380213" y="2518358"/>
            <a:ext cx="1898415" cy="3420078"/>
          </a:xfrm>
          <a:prstGeom prst="roundRect">
            <a:avLst>
              <a:gd name="adj" fmla="val 5895"/>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algn="ctr" defTabSz="811670">
              <a:spcBef>
                <a:spcPts val="174"/>
              </a:spcBef>
            </a:pPr>
            <a:endParaRPr lang="en-US" sz="2400">
              <a:gradFill>
                <a:gsLst>
                  <a:gs pos="41958">
                    <a:srgbClr val="FFFFFF"/>
                  </a:gs>
                  <a:gs pos="63000">
                    <a:srgbClr val="FFFFFF"/>
                  </a:gs>
                </a:gsLst>
                <a:lin ang="0" scaled="0"/>
              </a:gradFill>
              <a:latin typeface="Segoe UI"/>
              <a:cs typeface="Segoe UI" panose="020B0502040204020203" pitchFamily="34" charset="0"/>
            </a:endParaRPr>
          </a:p>
        </p:txBody>
      </p:sp>
      <p:sp>
        <p:nvSpPr>
          <p:cNvPr id="35" name="Graphic 22" descr="Large Language Model icon">
            <a:extLst>
              <a:ext uri="{FF2B5EF4-FFF2-40B4-BE49-F238E27FC236}">
                <a16:creationId xmlns:a16="http://schemas.microsoft.com/office/drawing/2014/main" id="{556DE26A-42F6-6DD8-C107-651B9C6506AE}"/>
              </a:ext>
            </a:extLst>
          </p:cNvPr>
          <p:cNvSpPr/>
          <p:nvPr/>
        </p:nvSpPr>
        <p:spPr>
          <a:xfrm>
            <a:off x="7931544" y="3084121"/>
            <a:ext cx="795753" cy="796201"/>
          </a:xfrm>
          <a:custGeom>
            <a:avLst/>
            <a:gdLst>
              <a:gd name="connsiteX0" fmla="*/ 461978 w 543510"/>
              <a:gd name="connsiteY0" fmla="*/ 67910 h 543815"/>
              <a:gd name="connsiteX1" fmla="*/ 394065 w 543510"/>
              <a:gd name="connsiteY1" fmla="*/ 135877 h 543815"/>
              <a:gd name="connsiteX2" fmla="*/ 380124 w 543510"/>
              <a:gd name="connsiteY2" fmla="*/ 134437 h 543815"/>
              <a:gd name="connsiteX3" fmla="*/ 345338 w 543510"/>
              <a:gd name="connsiteY3" fmla="*/ 191995 h 543815"/>
              <a:gd name="connsiteX4" fmla="*/ 380450 w 543510"/>
              <a:gd name="connsiteY4" fmla="*/ 271974 h 543815"/>
              <a:gd name="connsiteX5" fmla="*/ 380450 w 543510"/>
              <a:gd name="connsiteY5" fmla="*/ 273551 h 543815"/>
              <a:gd name="connsiteX6" fmla="*/ 415670 w 543510"/>
              <a:gd name="connsiteY6" fmla="*/ 280644 h 543815"/>
              <a:gd name="connsiteX7" fmla="*/ 507639 w 543510"/>
              <a:gd name="connsiteY7" fmla="*/ 252837 h 543815"/>
              <a:gd name="connsiteX8" fmla="*/ 535445 w 543510"/>
              <a:gd name="connsiteY8" fmla="*/ 344809 h 543815"/>
              <a:gd name="connsiteX9" fmla="*/ 443476 w 543510"/>
              <a:gd name="connsiteY9" fmla="*/ 372613 h 543815"/>
              <a:gd name="connsiteX10" fmla="*/ 408088 w 543510"/>
              <a:gd name="connsiteY10" fmla="*/ 320701 h 543815"/>
              <a:gd name="connsiteX11" fmla="*/ 372215 w 543510"/>
              <a:gd name="connsiteY11" fmla="*/ 313499 h 543815"/>
              <a:gd name="connsiteX12" fmla="*/ 324875 w 543510"/>
              <a:gd name="connsiteY12" fmla="*/ 366846 h 543815"/>
              <a:gd name="connsiteX13" fmla="*/ 338327 w 543510"/>
              <a:gd name="connsiteY13" fmla="*/ 407936 h 543815"/>
              <a:gd name="connsiteX14" fmla="*/ 339686 w 543510"/>
              <a:gd name="connsiteY14" fmla="*/ 407936 h 543815"/>
              <a:gd name="connsiteX15" fmla="*/ 407577 w 543510"/>
              <a:gd name="connsiteY15" fmla="*/ 475925 h 543815"/>
              <a:gd name="connsiteX16" fmla="*/ 339588 w 543510"/>
              <a:gd name="connsiteY16" fmla="*/ 543816 h 543815"/>
              <a:gd name="connsiteX17" fmla="*/ 271697 w 543510"/>
              <a:gd name="connsiteY17" fmla="*/ 475827 h 543815"/>
              <a:gd name="connsiteX18" fmla="*/ 299683 w 543510"/>
              <a:gd name="connsiteY18" fmla="*/ 420926 h 543815"/>
              <a:gd name="connsiteX19" fmla="*/ 286203 w 543510"/>
              <a:gd name="connsiteY19" fmla="*/ 379727 h 543815"/>
              <a:gd name="connsiteX20" fmla="*/ 184239 w 543510"/>
              <a:gd name="connsiteY20" fmla="*/ 336436 h 543815"/>
              <a:gd name="connsiteX21" fmla="*/ 135458 w 543510"/>
              <a:gd name="connsiteY21" fmla="*/ 359481 h 543815"/>
              <a:gd name="connsiteX22" fmla="*/ 75560 w 543510"/>
              <a:gd name="connsiteY22" fmla="*/ 434606 h 543815"/>
              <a:gd name="connsiteX23" fmla="*/ 434 w 543510"/>
              <a:gd name="connsiteY23" fmla="*/ 374711 h 543815"/>
              <a:gd name="connsiteX24" fmla="*/ 60332 w 543510"/>
              <a:gd name="connsiteY24" fmla="*/ 299582 h 543815"/>
              <a:gd name="connsiteX25" fmla="*/ 118935 w 543510"/>
              <a:gd name="connsiteY25" fmla="*/ 322196 h 543815"/>
              <a:gd name="connsiteX26" fmla="*/ 166602 w 543510"/>
              <a:gd name="connsiteY26" fmla="*/ 299694 h 543815"/>
              <a:gd name="connsiteX27" fmla="*/ 187908 w 543510"/>
              <a:gd name="connsiteY27" fmla="*/ 202757 h 543815"/>
              <a:gd name="connsiteX28" fmla="*/ 160976 w 543510"/>
              <a:gd name="connsiteY28" fmla="*/ 172048 h 543815"/>
              <a:gd name="connsiteX29" fmla="*/ 72738 w 543510"/>
              <a:gd name="connsiteY29" fmla="*/ 134026 h 543815"/>
              <a:gd name="connsiteX30" fmla="*/ 110761 w 543510"/>
              <a:gd name="connsiteY30" fmla="*/ 45788 h 543815"/>
              <a:gd name="connsiteX31" fmla="*/ 198999 w 543510"/>
              <a:gd name="connsiteY31" fmla="*/ 83810 h 543815"/>
              <a:gd name="connsiteX32" fmla="*/ 192609 w 543510"/>
              <a:gd name="connsiteY32" fmla="*/ 146285 h 543815"/>
              <a:gd name="connsiteX33" fmla="*/ 219323 w 543510"/>
              <a:gd name="connsiteY33" fmla="*/ 176722 h 543815"/>
              <a:gd name="connsiteX34" fmla="*/ 271746 w 543510"/>
              <a:gd name="connsiteY34" fmla="*/ 163270 h 543815"/>
              <a:gd name="connsiteX35" fmla="*/ 310716 w 543510"/>
              <a:gd name="connsiteY35" fmla="*/ 170472 h 543815"/>
              <a:gd name="connsiteX36" fmla="*/ 344550 w 543510"/>
              <a:gd name="connsiteY36" fmla="*/ 114489 h 543815"/>
              <a:gd name="connsiteX37" fmla="*/ 347488 w 543510"/>
              <a:gd name="connsiteY37" fmla="*/ 18453 h 543815"/>
              <a:gd name="connsiteX38" fmla="*/ 443525 w 543510"/>
              <a:gd name="connsiteY38" fmla="*/ 21391 h 543815"/>
              <a:gd name="connsiteX39" fmla="*/ 461978 w 543510"/>
              <a:gd name="connsiteY39" fmla="*/ 67937 h 543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543510" h="543815">
                <a:moveTo>
                  <a:pt x="461978" y="67910"/>
                </a:moveTo>
                <a:cubicBezTo>
                  <a:pt x="461991" y="105432"/>
                  <a:pt x="431587" y="135862"/>
                  <a:pt x="394065" y="135877"/>
                </a:cubicBezTo>
                <a:cubicBezTo>
                  <a:pt x="389380" y="135879"/>
                  <a:pt x="384708" y="135396"/>
                  <a:pt x="380124" y="134437"/>
                </a:cubicBezTo>
                <a:lnTo>
                  <a:pt x="345338" y="191995"/>
                </a:lnTo>
                <a:cubicBezTo>
                  <a:pt x="367737" y="212554"/>
                  <a:pt x="380477" y="241573"/>
                  <a:pt x="380450" y="271974"/>
                </a:cubicBezTo>
                <a:lnTo>
                  <a:pt x="380450" y="273551"/>
                </a:lnTo>
                <a:lnTo>
                  <a:pt x="415670" y="280644"/>
                </a:lnTo>
                <a:cubicBezTo>
                  <a:pt x="433389" y="247568"/>
                  <a:pt x="474566" y="235118"/>
                  <a:pt x="507639" y="252837"/>
                </a:cubicBezTo>
                <a:cubicBezTo>
                  <a:pt x="540715" y="270556"/>
                  <a:pt x="553164" y="311733"/>
                  <a:pt x="535445" y="344809"/>
                </a:cubicBezTo>
                <a:cubicBezTo>
                  <a:pt x="517727" y="377882"/>
                  <a:pt x="476552" y="390331"/>
                  <a:pt x="443476" y="372613"/>
                </a:cubicBezTo>
                <a:cubicBezTo>
                  <a:pt x="423907" y="362131"/>
                  <a:pt x="410694" y="342749"/>
                  <a:pt x="408088" y="320701"/>
                </a:cubicBezTo>
                <a:lnTo>
                  <a:pt x="372215" y="313499"/>
                </a:lnTo>
                <a:cubicBezTo>
                  <a:pt x="362856" y="336083"/>
                  <a:pt x="346186" y="354869"/>
                  <a:pt x="324875" y="366846"/>
                </a:cubicBezTo>
                <a:lnTo>
                  <a:pt x="338327" y="407936"/>
                </a:lnTo>
                <a:lnTo>
                  <a:pt x="339686" y="407936"/>
                </a:lnTo>
                <a:cubicBezTo>
                  <a:pt x="377208" y="407963"/>
                  <a:pt x="407604" y="438403"/>
                  <a:pt x="407577" y="475925"/>
                </a:cubicBezTo>
                <a:cubicBezTo>
                  <a:pt x="407550" y="513447"/>
                  <a:pt x="377110" y="543843"/>
                  <a:pt x="339588" y="543816"/>
                </a:cubicBezTo>
                <a:cubicBezTo>
                  <a:pt x="302066" y="543789"/>
                  <a:pt x="271670" y="513349"/>
                  <a:pt x="271697" y="475827"/>
                </a:cubicBezTo>
                <a:cubicBezTo>
                  <a:pt x="271713" y="454105"/>
                  <a:pt x="282113" y="433701"/>
                  <a:pt x="299683" y="420926"/>
                </a:cubicBezTo>
                <a:lnTo>
                  <a:pt x="286203" y="379727"/>
                </a:lnTo>
                <a:cubicBezTo>
                  <a:pt x="246855" y="385032"/>
                  <a:pt x="207751" y="368430"/>
                  <a:pt x="184239" y="336436"/>
                </a:cubicBezTo>
                <a:lnTo>
                  <a:pt x="135458" y="359481"/>
                </a:lnTo>
                <a:cubicBezTo>
                  <a:pt x="139663" y="396767"/>
                  <a:pt x="112846" y="430402"/>
                  <a:pt x="75560" y="434606"/>
                </a:cubicBezTo>
                <a:cubicBezTo>
                  <a:pt x="38274" y="438813"/>
                  <a:pt x="4639" y="411996"/>
                  <a:pt x="434" y="374711"/>
                </a:cubicBezTo>
                <a:cubicBezTo>
                  <a:pt x="-3771" y="337422"/>
                  <a:pt x="23046" y="303789"/>
                  <a:pt x="60332" y="299582"/>
                </a:cubicBezTo>
                <a:cubicBezTo>
                  <a:pt x="82387" y="297096"/>
                  <a:pt x="104267" y="305539"/>
                  <a:pt x="118935" y="322196"/>
                </a:cubicBezTo>
                <a:lnTo>
                  <a:pt x="166602" y="299694"/>
                </a:lnTo>
                <a:cubicBezTo>
                  <a:pt x="157705" y="265835"/>
                  <a:pt x="165633" y="229765"/>
                  <a:pt x="187908" y="202757"/>
                </a:cubicBezTo>
                <a:lnTo>
                  <a:pt x="160976" y="172048"/>
                </a:lnTo>
                <a:cubicBezTo>
                  <a:pt x="126110" y="185915"/>
                  <a:pt x="86605" y="168892"/>
                  <a:pt x="72738" y="134026"/>
                </a:cubicBezTo>
                <a:cubicBezTo>
                  <a:pt x="58872" y="99160"/>
                  <a:pt x="75895" y="59654"/>
                  <a:pt x="110761" y="45788"/>
                </a:cubicBezTo>
                <a:cubicBezTo>
                  <a:pt x="145627" y="31921"/>
                  <a:pt x="185132" y="48944"/>
                  <a:pt x="198999" y="83810"/>
                </a:cubicBezTo>
                <a:cubicBezTo>
                  <a:pt x="207199" y="104429"/>
                  <a:pt x="204814" y="127753"/>
                  <a:pt x="192609" y="146285"/>
                </a:cubicBezTo>
                <a:lnTo>
                  <a:pt x="219323" y="176722"/>
                </a:lnTo>
                <a:cubicBezTo>
                  <a:pt x="235376" y="167871"/>
                  <a:pt x="253416" y="163242"/>
                  <a:pt x="271746" y="163270"/>
                </a:cubicBezTo>
                <a:cubicBezTo>
                  <a:pt x="285470" y="163270"/>
                  <a:pt x="298650" y="165825"/>
                  <a:pt x="310716" y="170472"/>
                </a:cubicBezTo>
                <a:lnTo>
                  <a:pt x="344550" y="114489"/>
                </a:lnTo>
                <a:cubicBezTo>
                  <a:pt x="318842" y="87158"/>
                  <a:pt x="320157" y="44161"/>
                  <a:pt x="347488" y="18453"/>
                </a:cubicBezTo>
                <a:cubicBezTo>
                  <a:pt x="374819" y="-7256"/>
                  <a:pt x="417817" y="-5940"/>
                  <a:pt x="443525" y="21391"/>
                </a:cubicBezTo>
                <a:cubicBezTo>
                  <a:pt x="455377" y="33991"/>
                  <a:pt x="461978" y="50638"/>
                  <a:pt x="461978" y="67937"/>
                </a:cubicBezTo>
                <a:close/>
              </a:path>
            </a:pathLst>
          </a:cu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32449">
              <a:spcBef>
                <a:spcPts val="600"/>
              </a:spcBef>
            </a:pPr>
            <a:endParaRPr lang="en-US" sz="1600">
              <a:gradFill>
                <a:gsLst>
                  <a:gs pos="1399">
                    <a:srgbClr val="FFFFFF"/>
                  </a:gs>
                  <a:gs pos="17000">
                    <a:srgbClr val="FFFFFF"/>
                  </a:gs>
                </a:gsLst>
                <a:path path="circle">
                  <a:fillToRect l="100000" t="100000"/>
                </a:path>
              </a:gradFill>
              <a:latin typeface="+mj-lt"/>
              <a:cs typeface="Segoe UI" panose="020B0502040204020203" pitchFamily="34" charset="0"/>
            </a:endParaRPr>
          </a:p>
        </p:txBody>
      </p:sp>
      <p:sp>
        <p:nvSpPr>
          <p:cNvPr id="54" name="Text Placeholder 5">
            <a:extLst>
              <a:ext uri="{FF2B5EF4-FFF2-40B4-BE49-F238E27FC236}">
                <a16:creationId xmlns:a16="http://schemas.microsoft.com/office/drawing/2014/main" id="{D701FF38-F1BA-EE45-6291-A1CFE7800716}"/>
              </a:ext>
            </a:extLst>
          </p:cNvPr>
          <p:cNvSpPr txBox="1">
            <a:spLocks/>
          </p:cNvSpPr>
          <p:nvPr/>
        </p:nvSpPr>
        <p:spPr>
          <a:xfrm>
            <a:off x="7690209" y="4105234"/>
            <a:ext cx="1278422" cy="758335"/>
          </a:xfrm>
          <a:prstGeom prst="rect">
            <a:avLst/>
          </a:prstGeom>
        </p:spPr>
        <p:txBody>
          <a:bodyPr lIns="91440" tIns="45720" rIns="91440" bIns="45720" anchor="ctr"/>
          <a:lstStyle>
            <a:defPPr>
              <a:defRPr lang="en-US"/>
            </a:defPPr>
            <a:lvl1pPr marL="0" algn="l" defTabSz="3657965" rtl="0" eaLnBrk="1" latinLnBrk="0" hangingPunct="1">
              <a:defRPr sz="7200" kern="1200">
                <a:solidFill>
                  <a:schemeClr val="tx1"/>
                </a:solidFill>
                <a:latin typeface="+mn-lt"/>
                <a:ea typeface="+mn-ea"/>
                <a:cs typeface="+mn-cs"/>
              </a:defRPr>
            </a:lvl1pPr>
            <a:lvl2pPr marL="1828983" algn="l" defTabSz="3657965" rtl="0" eaLnBrk="1" latinLnBrk="0" hangingPunct="1">
              <a:defRPr sz="7200" kern="1200">
                <a:solidFill>
                  <a:schemeClr val="tx1"/>
                </a:solidFill>
                <a:latin typeface="+mn-lt"/>
                <a:ea typeface="+mn-ea"/>
                <a:cs typeface="+mn-cs"/>
              </a:defRPr>
            </a:lvl2pPr>
            <a:lvl3pPr marL="3657965" algn="l" defTabSz="3657965" rtl="0" eaLnBrk="1" latinLnBrk="0" hangingPunct="1">
              <a:defRPr sz="7200" kern="1200">
                <a:solidFill>
                  <a:schemeClr val="tx1"/>
                </a:solidFill>
                <a:latin typeface="+mn-lt"/>
                <a:ea typeface="+mn-ea"/>
                <a:cs typeface="+mn-cs"/>
              </a:defRPr>
            </a:lvl3pPr>
            <a:lvl4pPr marL="5486948" algn="l" defTabSz="3657965" rtl="0" eaLnBrk="1" latinLnBrk="0" hangingPunct="1">
              <a:defRPr sz="7200" kern="1200">
                <a:solidFill>
                  <a:schemeClr val="tx1"/>
                </a:solidFill>
                <a:latin typeface="+mn-lt"/>
                <a:ea typeface="+mn-ea"/>
                <a:cs typeface="+mn-cs"/>
              </a:defRPr>
            </a:lvl4pPr>
            <a:lvl5pPr marL="7315932" algn="l" defTabSz="3657965" rtl="0" eaLnBrk="1" latinLnBrk="0" hangingPunct="1">
              <a:defRPr sz="7200" kern="1200">
                <a:solidFill>
                  <a:schemeClr val="tx1"/>
                </a:solidFill>
                <a:latin typeface="+mn-lt"/>
                <a:ea typeface="+mn-ea"/>
                <a:cs typeface="+mn-cs"/>
              </a:defRPr>
            </a:lvl5pPr>
            <a:lvl6pPr marL="9144915" algn="l" defTabSz="3657965" rtl="0" eaLnBrk="1" latinLnBrk="0" hangingPunct="1">
              <a:defRPr sz="7200" kern="1200">
                <a:solidFill>
                  <a:schemeClr val="tx1"/>
                </a:solidFill>
                <a:latin typeface="+mn-lt"/>
                <a:ea typeface="+mn-ea"/>
                <a:cs typeface="+mn-cs"/>
              </a:defRPr>
            </a:lvl6pPr>
            <a:lvl7pPr marL="10973897" algn="l" defTabSz="3657965" rtl="0" eaLnBrk="1" latinLnBrk="0" hangingPunct="1">
              <a:defRPr sz="7200" kern="1200">
                <a:solidFill>
                  <a:schemeClr val="tx1"/>
                </a:solidFill>
                <a:latin typeface="+mn-lt"/>
                <a:ea typeface="+mn-ea"/>
                <a:cs typeface="+mn-cs"/>
              </a:defRPr>
            </a:lvl7pPr>
            <a:lvl8pPr marL="12802880" algn="l" defTabSz="3657965" rtl="0" eaLnBrk="1" latinLnBrk="0" hangingPunct="1">
              <a:defRPr sz="7200" kern="1200">
                <a:solidFill>
                  <a:schemeClr val="tx1"/>
                </a:solidFill>
                <a:latin typeface="+mn-lt"/>
                <a:ea typeface="+mn-ea"/>
                <a:cs typeface="+mn-cs"/>
              </a:defRPr>
            </a:lvl8pPr>
            <a:lvl9pPr marL="14631864" algn="l" defTabSz="3657965" rtl="0" eaLnBrk="1" latinLnBrk="0" hangingPunct="1">
              <a:defRPr sz="7200" kern="1200">
                <a:solidFill>
                  <a:schemeClr val="tx1"/>
                </a:solidFill>
                <a:latin typeface="+mn-lt"/>
                <a:ea typeface="+mn-ea"/>
                <a:cs typeface="+mn-cs"/>
              </a:defRPr>
            </a:lvl9pPr>
          </a:lstStyle>
          <a:p>
            <a:pPr algn="ctr" defTabSz="1865484">
              <a:defRPr/>
            </a:pPr>
            <a:r>
              <a:rPr lang="en-US" sz="1800">
                <a:latin typeface="+mj-lt"/>
                <a:cs typeface="Segoe UI Semilight"/>
              </a:rPr>
              <a:t>Large Language Model</a:t>
            </a:r>
          </a:p>
        </p:txBody>
      </p:sp>
      <p:grpSp>
        <p:nvGrpSpPr>
          <p:cNvPr id="14" name="Group 13" descr="For great hiking shoes, consider the TrekExtreme Hiking Shoes1  or the Trailblaze Steel-Blue Hiking Shoes2&#10;">
            <a:extLst>
              <a:ext uri="{FF2B5EF4-FFF2-40B4-BE49-F238E27FC236}">
                <a16:creationId xmlns:a16="http://schemas.microsoft.com/office/drawing/2014/main" id="{4BF689E4-12B2-A58D-8C07-D073C3EB1D0C}"/>
              </a:ext>
            </a:extLst>
          </p:cNvPr>
          <p:cNvGrpSpPr/>
          <p:nvPr/>
        </p:nvGrpSpPr>
        <p:grpSpPr>
          <a:xfrm>
            <a:off x="9018953" y="1205162"/>
            <a:ext cx="2948076" cy="1413927"/>
            <a:chOff x="9018953" y="-789893"/>
            <a:chExt cx="2948076" cy="1413927"/>
          </a:xfrm>
        </p:grpSpPr>
        <p:sp>
          <p:nvSpPr>
            <p:cNvPr id="13" name="Freeform 12">
              <a:extLst>
                <a:ext uri="{FF2B5EF4-FFF2-40B4-BE49-F238E27FC236}">
                  <a16:creationId xmlns:a16="http://schemas.microsoft.com/office/drawing/2014/main" id="{BD6B2EDF-FBF3-68F5-E70B-3E4CBF4B0D18}"/>
                </a:ext>
                <a:ext uri="{C183D7F6-B498-43B3-948B-1728B52AA6E4}">
                  <adec:decorative xmlns:adec="http://schemas.microsoft.com/office/drawing/2017/decorative" val="1"/>
                </a:ext>
              </a:extLst>
            </p:cNvPr>
            <p:cNvSpPr/>
            <p:nvPr/>
          </p:nvSpPr>
          <p:spPr bwMode="auto">
            <a:xfrm>
              <a:off x="9018953" y="-789893"/>
              <a:ext cx="2948076" cy="1413927"/>
            </a:xfrm>
            <a:custGeom>
              <a:avLst/>
              <a:gdLst>
                <a:gd name="connsiteX0" fmla="*/ 192145 w 2948076"/>
                <a:gd name="connsiteY0" fmla="*/ 0 h 1413927"/>
                <a:gd name="connsiteX1" fmla="*/ 2755931 w 2948076"/>
                <a:gd name="connsiteY1" fmla="*/ 0 h 1413927"/>
                <a:gd name="connsiteX2" fmla="*/ 2948076 w 2948076"/>
                <a:gd name="connsiteY2" fmla="*/ 192145 h 1413927"/>
                <a:gd name="connsiteX3" fmla="*/ 2948076 w 2948076"/>
                <a:gd name="connsiteY3" fmla="*/ 960701 h 1413927"/>
                <a:gd name="connsiteX4" fmla="*/ 2755931 w 2948076"/>
                <a:gd name="connsiteY4" fmla="*/ 1152846 h 1413927"/>
                <a:gd name="connsiteX5" fmla="*/ 1814482 w 2948076"/>
                <a:gd name="connsiteY5" fmla="*/ 1152846 h 1413927"/>
                <a:gd name="connsiteX6" fmla="*/ 1814482 w 2948076"/>
                <a:gd name="connsiteY6" fmla="*/ 1413927 h 1413927"/>
                <a:gd name="connsiteX7" fmla="*/ 1553401 w 2948076"/>
                <a:gd name="connsiteY7" fmla="*/ 1152846 h 1413927"/>
                <a:gd name="connsiteX8" fmla="*/ 192145 w 2948076"/>
                <a:gd name="connsiteY8" fmla="*/ 1152846 h 1413927"/>
                <a:gd name="connsiteX9" fmla="*/ 0 w 2948076"/>
                <a:gd name="connsiteY9" fmla="*/ 960701 h 1413927"/>
                <a:gd name="connsiteX10" fmla="*/ 0 w 2948076"/>
                <a:gd name="connsiteY10" fmla="*/ 192145 h 1413927"/>
                <a:gd name="connsiteX11" fmla="*/ 192145 w 2948076"/>
                <a:gd name="connsiteY11" fmla="*/ 0 h 1413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48076" h="1413927">
                  <a:moveTo>
                    <a:pt x="192145" y="0"/>
                  </a:moveTo>
                  <a:lnTo>
                    <a:pt x="2755931" y="0"/>
                  </a:lnTo>
                  <a:cubicBezTo>
                    <a:pt x="2862050" y="0"/>
                    <a:pt x="2948076" y="86026"/>
                    <a:pt x="2948076" y="192145"/>
                  </a:cubicBezTo>
                  <a:lnTo>
                    <a:pt x="2948076" y="960701"/>
                  </a:lnTo>
                  <a:cubicBezTo>
                    <a:pt x="2948076" y="1066820"/>
                    <a:pt x="2862050" y="1152846"/>
                    <a:pt x="2755931" y="1152846"/>
                  </a:cubicBezTo>
                  <a:lnTo>
                    <a:pt x="1814482" y="1152846"/>
                  </a:lnTo>
                  <a:lnTo>
                    <a:pt x="1814482" y="1413927"/>
                  </a:lnTo>
                  <a:lnTo>
                    <a:pt x="1553401" y="1152846"/>
                  </a:lnTo>
                  <a:lnTo>
                    <a:pt x="192145" y="1152846"/>
                  </a:lnTo>
                  <a:cubicBezTo>
                    <a:pt x="86026" y="1152846"/>
                    <a:pt x="0" y="1066820"/>
                    <a:pt x="0" y="960701"/>
                  </a:cubicBezTo>
                  <a:lnTo>
                    <a:pt x="0" y="192145"/>
                  </a:lnTo>
                  <a:cubicBezTo>
                    <a:pt x="0" y="86026"/>
                    <a:pt x="86026" y="0"/>
                    <a:pt x="192145" y="0"/>
                  </a:cubicBezTo>
                  <a:close/>
                </a:path>
              </a:pathLst>
            </a:cu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32449">
                <a:spcBef>
                  <a:spcPts val="600"/>
                </a:spcBef>
              </a:pPr>
              <a:endParaRPr lang="en-US" sz="1600" err="1">
                <a:gradFill>
                  <a:gsLst>
                    <a:gs pos="1399">
                      <a:srgbClr val="FFFFFF"/>
                    </a:gs>
                    <a:gs pos="17000">
                      <a:srgbClr val="FFFFFF"/>
                    </a:gs>
                  </a:gsLst>
                  <a:path path="circle">
                    <a:fillToRect l="100000" t="100000"/>
                  </a:path>
                </a:gradFill>
                <a:latin typeface="+mj-lt"/>
                <a:cs typeface="Segoe UI" panose="020B0502040204020203" pitchFamily="34" charset="0"/>
              </a:endParaRPr>
            </a:p>
          </p:txBody>
        </p:sp>
        <p:sp>
          <p:nvSpPr>
            <p:cNvPr id="10" name="Text Placeholder 5">
              <a:extLst>
                <a:ext uri="{FF2B5EF4-FFF2-40B4-BE49-F238E27FC236}">
                  <a16:creationId xmlns:a16="http://schemas.microsoft.com/office/drawing/2014/main" id="{EFE70F22-A9C6-F80D-9A1E-4602581F8AF0}"/>
                </a:ext>
                <a:ext uri="{C183D7F6-B498-43B3-948B-1728B52AA6E4}">
                  <adec:decorative xmlns:adec="http://schemas.microsoft.com/office/drawing/2017/decorative" val="1"/>
                </a:ext>
              </a:extLst>
            </p:cNvPr>
            <p:cNvSpPr txBox="1">
              <a:spLocks/>
            </p:cNvSpPr>
            <p:nvPr/>
          </p:nvSpPr>
          <p:spPr>
            <a:xfrm>
              <a:off x="9127811" y="-690523"/>
              <a:ext cx="2730360" cy="954107"/>
            </a:xfrm>
            <a:prstGeom prst="rect">
              <a:avLst/>
            </a:prstGeom>
          </p:spPr>
          <p:txBody>
            <a:bodyPr lIns="91440" tIns="45720" rIns="91440" bIns="45720" anchor="ctr">
              <a:spAutoFit/>
            </a:bodyPr>
            <a:lstStyle>
              <a:defPPr>
                <a:defRPr lang="en-US"/>
              </a:defPPr>
              <a:lvl1pPr marL="0" algn="l" defTabSz="3657965" rtl="0" eaLnBrk="1" latinLnBrk="0" hangingPunct="1">
                <a:defRPr sz="7200" kern="1200">
                  <a:solidFill>
                    <a:schemeClr val="tx1"/>
                  </a:solidFill>
                  <a:latin typeface="+mn-lt"/>
                  <a:ea typeface="+mn-ea"/>
                  <a:cs typeface="+mn-cs"/>
                </a:defRPr>
              </a:lvl1pPr>
              <a:lvl2pPr marL="1828983" algn="l" defTabSz="3657965" rtl="0" eaLnBrk="1" latinLnBrk="0" hangingPunct="1">
                <a:defRPr sz="7200" kern="1200">
                  <a:solidFill>
                    <a:schemeClr val="tx1"/>
                  </a:solidFill>
                  <a:latin typeface="+mn-lt"/>
                  <a:ea typeface="+mn-ea"/>
                  <a:cs typeface="+mn-cs"/>
                </a:defRPr>
              </a:lvl2pPr>
              <a:lvl3pPr marL="3657965" algn="l" defTabSz="3657965" rtl="0" eaLnBrk="1" latinLnBrk="0" hangingPunct="1">
                <a:defRPr sz="7200" kern="1200">
                  <a:solidFill>
                    <a:schemeClr val="tx1"/>
                  </a:solidFill>
                  <a:latin typeface="+mn-lt"/>
                  <a:ea typeface="+mn-ea"/>
                  <a:cs typeface="+mn-cs"/>
                </a:defRPr>
              </a:lvl3pPr>
              <a:lvl4pPr marL="5486948" algn="l" defTabSz="3657965" rtl="0" eaLnBrk="1" latinLnBrk="0" hangingPunct="1">
                <a:defRPr sz="7200" kern="1200">
                  <a:solidFill>
                    <a:schemeClr val="tx1"/>
                  </a:solidFill>
                  <a:latin typeface="+mn-lt"/>
                  <a:ea typeface="+mn-ea"/>
                  <a:cs typeface="+mn-cs"/>
                </a:defRPr>
              </a:lvl4pPr>
              <a:lvl5pPr marL="7315932" algn="l" defTabSz="3657965" rtl="0" eaLnBrk="1" latinLnBrk="0" hangingPunct="1">
                <a:defRPr sz="7200" kern="1200">
                  <a:solidFill>
                    <a:schemeClr val="tx1"/>
                  </a:solidFill>
                  <a:latin typeface="+mn-lt"/>
                  <a:ea typeface="+mn-ea"/>
                  <a:cs typeface="+mn-cs"/>
                </a:defRPr>
              </a:lvl5pPr>
              <a:lvl6pPr marL="9144915" algn="l" defTabSz="3657965" rtl="0" eaLnBrk="1" latinLnBrk="0" hangingPunct="1">
                <a:defRPr sz="7200" kern="1200">
                  <a:solidFill>
                    <a:schemeClr val="tx1"/>
                  </a:solidFill>
                  <a:latin typeface="+mn-lt"/>
                  <a:ea typeface="+mn-ea"/>
                  <a:cs typeface="+mn-cs"/>
                </a:defRPr>
              </a:lvl6pPr>
              <a:lvl7pPr marL="10973897" algn="l" defTabSz="3657965" rtl="0" eaLnBrk="1" latinLnBrk="0" hangingPunct="1">
                <a:defRPr sz="7200" kern="1200">
                  <a:solidFill>
                    <a:schemeClr val="tx1"/>
                  </a:solidFill>
                  <a:latin typeface="+mn-lt"/>
                  <a:ea typeface="+mn-ea"/>
                  <a:cs typeface="+mn-cs"/>
                </a:defRPr>
              </a:lvl7pPr>
              <a:lvl8pPr marL="12802880" algn="l" defTabSz="3657965" rtl="0" eaLnBrk="1" latinLnBrk="0" hangingPunct="1">
                <a:defRPr sz="7200" kern="1200">
                  <a:solidFill>
                    <a:schemeClr val="tx1"/>
                  </a:solidFill>
                  <a:latin typeface="+mn-lt"/>
                  <a:ea typeface="+mn-ea"/>
                  <a:cs typeface="+mn-cs"/>
                </a:defRPr>
              </a:lvl8pPr>
              <a:lvl9pPr marL="14631864" algn="l" defTabSz="3657965" rtl="0" eaLnBrk="1" latinLnBrk="0" hangingPunct="1">
                <a:defRPr sz="7200" kern="1200">
                  <a:solidFill>
                    <a:schemeClr val="tx1"/>
                  </a:solidFill>
                  <a:latin typeface="+mn-lt"/>
                  <a:ea typeface="+mn-ea"/>
                  <a:cs typeface="+mn-cs"/>
                </a:defRPr>
              </a:lvl9pPr>
            </a:lstStyle>
            <a:p>
              <a:pPr marL="0" indent="0" algn="ctr" defTabSz="1865484">
                <a:buNone/>
                <a:defRPr/>
              </a:pPr>
              <a:r>
                <a:rPr lang="en-US" sz="1400">
                  <a:solidFill>
                    <a:schemeClr val="bg1"/>
                  </a:solidFill>
                  <a:latin typeface="Segoe UI"/>
                  <a:cs typeface="Segoe UI Semilight"/>
                </a:rPr>
                <a:t>For great hiking shoes, consider the </a:t>
              </a:r>
              <a:r>
                <a:rPr lang="en-US" sz="1400" err="1">
                  <a:solidFill>
                    <a:schemeClr val="bg1"/>
                  </a:solidFill>
                  <a:latin typeface="Segoe UI"/>
                  <a:cs typeface="Segoe UI Semilight"/>
                </a:rPr>
                <a:t>TrekExtreme</a:t>
              </a:r>
              <a:r>
                <a:rPr lang="en-US" sz="1400">
                  <a:solidFill>
                    <a:schemeClr val="bg1"/>
                  </a:solidFill>
                  <a:latin typeface="Segoe UI"/>
                  <a:cs typeface="Segoe UI Semilight"/>
                </a:rPr>
                <a:t> Hiking Shoes</a:t>
              </a:r>
              <a:r>
                <a:rPr lang="en-US" sz="1400" baseline="30000">
                  <a:solidFill>
                    <a:schemeClr val="bg1"/>
                  </a:solidFill>
                  <a:latin typeface="Segoe UI"/>
                  <a:cs typeface="Segoe UI Semilight"/>
                </a:rPr>
                <a:t>1</a:t>
              </a:r>
              <a:r>
                <a:rPr lang="en-US" sz="1400">
                  <a:solidFill>
                    <a:schemeClr val="bg1"/>
                  </a:solidFill>
                  <a:latin typeface="Segoe UI"/>
                  <a:cs typeface="Segoe UI Semilight"/>
                </a:rPr>
                <a:t>  or the Trailblaze Steel-Blue Hiking Shoes</a:t>
              </a:r>
              <a:r>
                <a:rPr lang="en-US" sz="1400" baseline="30000">
                  <a:solidFill>
                    <a:schemeClr val="bg1"/>
                  </a:solidFill>
                  <a:latin typeface="Segoe UI"/>
                  <a:cs typeface="Segoe UI Semilight"/>
                </a:rPr>
                <a:t>2</a:t>
              </a:r>
            </a:p>
          </p:txBody>
        </p:sp>
      </p:grpSp>
      <p:grpSp>
        <p:nvGrpSpPr>
          <p:cNvPr id="82" name="Group 81">
            <a:extLst>
              <a:ext uri="{FF2B5EF4-FFF2-40B4-BE49-F238E27FC236}">
                <a16:creationId xmlns:a16="http://schemas.microsoft.com/office/drawing/2014/main" id="{436D6F88-12BD-684E-027D-0D511DC0DBCA}"/>
              </a:ext>
              <a:ext uri="{C183D7F6-B498-43B3-948B-1728B52AA6E4}">
                <adec:decorative xmlns:adec="http://schemas.microsoft.com/office/drawing/2017/decorative" val="1"/>
              </a:ext>
            </a:extLst>
          </p:cNvPr>
          <p:cNvGrpSpPr/>
          <p:nvPr/>
        </p:nvGrpSpPr>
        <p:grpSpPr>
          <a:xfrm>
            <a:off x="9280038" y="3377891"/>
            <a:ext cx="674005" cy="219834"/>
            <a:chOff x="9280038" y="3377891"/>
            <a:chExt cx="674005" cy="219834"/>
          </a:xfrm>
        </p:grpSpPr>
        <p:cxnSp>
          <p:nvCxnSpPr>
            <p:cNvPr id="55" name="Straight Connector 54">
              <a:extLst>
                <a:ext uri="{FF2B5EF4-FFF2-40B4-BE49-F238E27FC236}">
                  <a16:creationId xmlns:a16="http://schemas.microsoft.com/office/drawing/2014/main" id="{48175A78-CC51-6659-8C5D-A058BF6DEBFB}"/>
                </a:ext>
                <a:ext uri="{C183D7F6-B498-43B3-948B-1728B52AA6E4}">
                  <adec:decorative xmlns:adec="http://schemas.microsoft.com/office/drawing/2017/decorative" val="1"/>
                </a:ext>
              </a:extLst>
            </p:cNvPr>
            <p:cNvCxnSpPr>
              <a:cxnSpLocks/>
            </p:cNvCxnSpPr>
            <p:nvPr/>
          </p:nvCxnSpPr>
          <p:spPr>
            <a:xfrm>
              <a:off x="9280038" y="3487808"/>
              <a:ext cx="570422" cy="0"/>
            </a:xfrm>
            <a:prstGeom prst="line">
              <a:avLst/>
            </a:prstGeom>
            <a:noFill/>
            <a:ln w="15875">
              <a:gradFill>
                <a:gsLst>
                  <a:gs pos="0">
                    <a:srgbClr val="F4364C"/>
                  </a:gs>
                  <a:gs pos="100000">
                    <a:srgbClr val="49C5B1"/>
                  </a:gs>
                  <a:gs pos="80000">
                    <a:srgbClr val="0078D4"/>
                  </a:gs>
                  <a:gs pos="26000">
                    <a:srgbClr val="C03BC4"/>
                  </a:gs>
                </a:gsLst>
                <a:lin ang="10800000" scaled="0"/>
              </a:gradFill>
              <a:headEnd type="oval" w="med" len="med"/>
              <a:tailEnd type="oval" w="lg" len="lg"/>
            </a:ln>
            <a:effectLst/>
          </p:spPr>
          <p:style>
            <a:lnRef idx="1">
              <a:schemeClr val="accent2"/>
            </a:lnRef>
            <a:fillRef idx="3">
              <a:schemeClr val="accent2"/>
            </a:fillRef>
            <a:effectRef idx="2">
              <a:schemeClr val="accent2"/>
            </a:effectRef>
            <a:fontRef idx="minor">
              <a:schemeClr val="lt1"/>
            </a:fontRef>
          </p:style>
        </p:cxnSp>
        <p:grpSp>
          <p:nvGrpSpPr>
            <p:cNvPr id="56" name="Group 55">
              <a:extLst>
                <a:ext uri="{FF2B5EF4-FFF2-40B4-BE49-F238E27FC236}">
                  <a16:creationId xmlns:a16="http://schemas.microsoft.com/office/drawing/2014/main" id="{D0464E0B-D697-7168-38C2-81439E0C5863}"/>
                </a:ext>
              </a:extLst>
            </p:cNvPr>
            <p:cNvGrpSpPr/>
            <p:nvPr/>
          </p:nvGrpSpPr>
          <p:grpSpPr>
            <a:xfrm>
              <a:off x="9734208" y="3377891"/>
              <a:ext cx="219835" cy="219834"/>
              <a:chOff x="1613419" y="2537559"/>
              <a:chExt cx="339399" cy="339399"/>
            </a:xfrm>
          </p:grpSpPr>
          <p:sp>
            <p:nvSpPr>
              <p:cNvPr id="57" name="Oval 56">
                <a:extLst>
                  <a:ext uri="{FF2B5EF4-FFF2-40B4-BE49-F238E27FC236}">
                    <a16:creationId xmlns:a16="http://schemas.microsoft.com/office/drawing/2014/main" id="{EB8F7753-758C-CBE6-698C-53C63E89B15F}"/>
                  </a:ext>
                  <a:ext uri="{C183D7F6-B498-43B3-948B-1728B52AA6E4}">
                    <adec:decorative xmlns:adec="http://schemas.microsoft.com/office/drawing/2017/decorative" val="1"/>
                  </a:ext>
                </a:extLst>
              </p:cNvPr>
              <p:cNvSpPr/>
              <p:nvPr/>
            </p:nvSpPr>
            <p:spPr bwMode="auto">
              <a:xfrm>
                <a:off x="1613419" y="2537559"/>
                <a:ext cx="339399" cy="339399"/>
              </a:xfrm>
              <a:prstGeom prst="ellipse">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algn="ctr" defTabSz="811670">
                  <a:spcBef>
                    <a:spcPts val="174"/>
                  </a:spcBef>
                </a:pPr>
                <a:endParaRPr lang="en-US" sz="2400">
                  <a:gradFill>
                    <a:gsLst>
                      <a:gs pos="41958">
                        <a:srgbClr val="FFFFFF"/>
                      </a:gs>
                      <a:gs pos="63000">
                        <a:srgbClr val="FFFFFF"/>
                      </a:gs>
                    </a:gsLst>
                    <a:lin ang="0" scaled="0"/>
                  </a:gradFill>
                  <a:latin typeface="Segoe UI"/>
                  <a:cs typeface="Segoe UI" panose="020B0502040204020203" pitchFamily="34" charset="0"/>
                </a:endParaRPr>
              </a:p>
            </p:txBody>
          </p:sp>
          <p:sp>
            <p:nvSpPr>
              <p:cNvPr id="58" name="Oval 57">
                <a:extLst>
                  <a:ext uri="{FF2B5EF4-FFF2-40B4-BE49-F238E27FC236}">
                    <a16:creationId xmlns:a16="http://schemas.microsoft.com/office/drawing/2014/main" id="{03387472-4C79-EBBD-42B0-006E06E3C121}"/>
                  </a:ext>
                  <a:ext uri="{C183D7F6-B498-43B3-948B-1728B52AA6E4}">
                    <adec:decorative xmlns:adec="http://schemas.microsoft.com/office/drawing/2017/decorative" val="1"/>
                  </a:ext>
                </a:extLst>
              </p:cNvPr>
              <p:cNvSpPr/>
              <p:nvPr/>
            </p:nvSpPr>
            <p:spPr bwMode="auto">
              <a:xfrm>
                <a:off x="1689620" y="2618739"/>
                <a:ext cx="186999" cy="186999"/>
              </a:xfrm>
              <a:prstGeom prst="ellipse">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32449">
                  <a:spcBef>
                    <a:spcPts val="600"/>
                  </a:spcBef>
                </a:pPr>
                <a:endParaRPr lang="en-US" sz="1600">
                  <a:gradFill>
                    <a:gsLst>
                      <a:gs pos="1399">
                        <a:srgbClr val="FFFFFF"/>
                      </a:gs>
                      <a:gs pos="17000">
                        <a:srgbClr val="FFFFFF"/>
                      </a:gs>
                    </a:gsLst>
                    <a:path path="circle">
                      <a:fillToRect l="100000" t="100000"/>
                    </a:path>
                  </a:gradFill>
                  <a:latin typeface="+mj-lt"/>
                  <a:cs typeface="Segoe UI" panose="020B0502040204020203" pitchFamily="34" charset="0"/>
                </a:endParaRPr>
              </a:p>
            </p:txBody>
          </p:sp>
        </p:grpSp>
      </p:grpSp>
      <p:sp>
        <p:nvSpPr>
          <p:cNvPr id="36" name="Graphic 27" descr="Robot icon">
            <a:extLst>
              <a:ext uri="{FF2B5EF4-FFF2-40B4-BE49-F238E27FC236}">
                <a16:creationId xmlns:a16="http://schemas.microsoft.com/office/drawing/2014/main" id="{8DF032A0-A39E-4698-739F-D5C4FA274C36}"/>
              </a:ext>
            </a:extLst>
          </p:cNvPr>
          <p:cNvSpPr/>
          <p:nvPr/>
        </p:nvSpPr>
        <p:spPr>
          <a:xfrm>
            <a:off x="10192368" y="3006368"/>
            <a:ext cx="770305" cy="962880"/>
          </a:xfrm>
          <a:custGeom>
            <a:avLst/>
            <a:gdLst>
              <a:gd name="connsiteX0" fmla="*/ 373670 w 434816"/>
              <a:gd name="connsiteY0" fmla="*/ 326112 h 543520"/>
              <a:gd name="connsiteX1" fmla="*/ 434816 w 434816"/>
              <a:gd name="connsiteY1" fmla="*/ 387258 h 543520"/>
              <a:gd name="connsiteX2" fmla="*/ 434816 w 434816"/>
              <a:gd name="connsiteY2" fmla="*/ 411852 h 543520"/>
              <a:gd name="connsiteX3" fmla="*/ 399297 w 434816"/>
              <a:gd name="connsiteY3" fmla="*/ 489195 h 543520"/>
              <a:gd name="connsiteX4" fmla="*/ 217326 w 434816"/>
              <a:gd name="connsiteY4" fmla="*/ 543520 h 543520"/>
              <a:gd name="connsiteX5" fmla="*/ 35492 w 434816"/>
              <a:gd name="connsiteY5" fmla="*/ 489168 h 543520"/>
              <a:gd name="connsiteX6" fmla="*/ 0 w 434816"/>
              <a:gd name="connsiteY6" fmla="*/ 411907 h 543520"/>
              <a:gd name="connsiteX7" fmla="*/ 0 w 434816"/>
              <a:gd name="connsiteY7" fmla="*/ 387231 h 543520"/>
              <a:gd name="connsiteX8" fmla="*/ 61146 w 434816"/>
              <a:gd name="connsiteY8" fmla="*/ 326112 h 543520"/>
              <a:gd name="connsiteX9" fmla="*/ 373670 w 434816"/>
              <a:gd name="connsiteY9" fmla="*/ 326112 h 543520"/>
              <a:gd name="connsiteX10" fmla="*/ 214555 w 434816"/>
              <a:gd name="connsiteY10" fmla="*/ 217 h 543520"/>
              <a:gd name="connsiteX11" fmla="*/ 217326 w 434816"/>
              <a:gd name="connsiteY11" fmla="*/ 0 h 543520"/>
              <a:gd name="connsiteX12" fmla="*/ 237518 w 434816"/>
              <a:gd name="connsiteY12" fmla="*/ 17610 h 543520"/>
              <a:gd name="connsiteX13" fmla="*/ 237708 w 434816"/>
              <a:gd name="connsiteY13" fmla="*/ 20382 h 543520"/>
              <a:gd name="connsiteX14" fmla="*/ 237708 w 434816"/>
              <a:gd name="connsiteY14" fmla="*/ 40764 h 543520"/>
              <a:gd name="connsiteX15" fmla="*/ 332824 w 434816"/>
              <a:gd name="connsiteY15" fmla="*/ 40764 h 543520"/>
              <a:gd name="connsiteX16" fmla="*/ 393970 w 434816"/>
              <a:gd name="connsiteY16" fmla="*/ 101910 h 543520"/>
              <a:gd name="connsiteX17" fmla="*/ 393970 w 434816"/>
              <a:gd name="connsiteY17" fmla="*/ 224338 h 543520"/>
              <a:gd name="connsiteX18" fmla="*/ 332824 w 434816"/>
              <a:gd name="connsiteY18" fmla="*/ 285484 h 543520"/>
              <a:gd name="connsiteX19" fmla="*/ 101828 w 434816"/>
              <a:gd name="connsiteY19" fmla="*/ 285484 h 543520"/>
              <a:gd name="connsiteX20" fmla="*/ 40682 w 434816"/>
              <a:gd name="connsiteY20" fmla="*/ 224338 h 543520"/>
              <a:gd name="connsiteX21" fmla="*/ 40682 w 434816"/>
              <a:gd name="connsiteY21" fmla="*/ 101910 h 543520"/>
              <a:gd name="connsiteX22" fmla="*/ 101828 w 434816"/>
              <a:gd name="connsiteY22" fmla="*/ 40764 h 543520"/>
              <a:gd name="connsiteX23" fmla="*/ 196944 w 434816"/>
              <a:gd name="connsiteY23" fmla="*/ 40764 h 543520"/>
              <a:gd name="connsiteX24" fmla="*/ 196944 w 434816"/>
              <a:gd name="connsiteY24" fmla="*/ 20409 h 543520"/>
              <a:gd name="connsiteX25" fmla="*/ 214555 w 434816"/>
              <a:gd name="connsiteY25" fmla="*/ 217 h 543520"/>
              <a:gd name="connsiteX26" fmla="*/ 217326 w 434816"/>
              <a:gd name="connsiteY26" fmla="*/ 0 h 543520"/>
              <a:gd name="connsiteX27" fmla="*/ 214555 w 434816"/>
              <a:gd name="connsiteY27" fmla="*/ 190 h 543520"/>
              <a:gd name="connsiteX28" fmla="*/ 156180 w 434816"/>
              <a:gd name="connsiteY28" fmla="*/ 122292 h 543520"/>
              <a:gd name="connsiteX29" fmla="*/ 122210 w 434816"/>
              <a:gd name="connsiteY29" fmla="*/ 156262 h 543520"/>
              <a:gd name="connsiteX30" fmla="*/ 156180 w 434816"/>
              <a:gd name="connsiteY30" fmla="*/ 190232 h 543520"/>
              <a:gd name="connsiteX31" fmla="*/ 190150 w 434816"/>
              <a:gd name="connsiteY31" fmla="*/ 156262 h 543520"/>
              <a:gd name="connsiteX32" fmla="*/ 156180 w 434816"/>
              <a:gd name="connsiteY32" fmla="*/ 122292 h 543520"/>
              <a:gd name="connsiteX33" fmla="*/ 278282 w 434816"/>
              <a:gd name="connsiteY33" fmla="*/ 122292 h 543520"/>
              <a:gd name="connsiteX34" fmla="*/ 243364 w 434816"/>
              <a:gd name="connsiteY34" fmla="*/ 155288 h 543520"/>
              <a:gd name="connsiteX35" fmla="*/ 276361 w 434816"/>
              <a:gd name="connsiteY35" fmla="*/ 190205 h 543520"/>
              <a:gd name="connsiteX36" fmla="*/ 278282 w 434816"/>
              <a:gd name="connsiteY36" fmla="*/ 190205 h 543520"/>
              <a:gd name="connsiteX37" fmla="*/ 311277 w 434816"/>
              <a:gd name="connsiteY37" fmla="*/ 155288 h 543520"/>
              <a:gd name="connsiteX38" fmla="*/ 278282 w 434816"/>
              <a:gd name="connsiteY38" fmla="*/ 122292 h 543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34816" h="543520">
                <a:moveTo>
                  <a:pt x="373670" y="326112"/>
                </a:moveTo>
                <a:cubicBezTo>
                  <a:pt x="407439" y="326112"/>
                  <a:pt x="434816" y="353489"/>
                  <a:pt x="434816" y="387258"/>
                </a:cubicBezTo>
                <a:lnTo>
                  <a:pt x="434816" y="411852"/>
                </a:lnTo>
                <a:cubicBezTo>
                  <a:pt x="434824" y="441580"/>
                  <a:pt x="421850" y="469830"/>
                  <a:pt x="399297" y="489195"/>
                </a:cubicBezTo>
                <a:cubicBezTo>
                  <a:pt x="356739" y="525720"/>
                  <a:pt x="295865" y="543520"/>
                  <a:pt x="217326" y="543520"/>
                </a:cubicBezTo>
                <a:cubicBezTo>
                  <a:pt x="138788" y="543520"/>
                  <a:pt x="77968" y="525693"/>
                  <a:pt x="35492" y="489168"/>
                </a:cubicBezTo>
                <a:cubicBezTo>
                  <a:pt x="12970" y="469816"/>
                  <a:pt x="9" y="441602"/>
                  <a:pt x="0" y="411907"/>
                </a:cubicBezTo>
                <a:lnTo>
                  <a:pt x="0" y="387231"/>
                </a:lnTo>
                <a:cubicBezTo>
                  <a:pt x="15" y="353473"/>
                  <a:pt x="27387" y="326112"/>
                  <a:pt x="61146" y="326112"/>
                </a:cubicBezTo>
                <a:lnTo>
                  <a:pt x="373670" y="326112"/>
                </a:lnTo>
                <a:close/>
                <a:moveTo>
                  <a:pt x="214555" y="217"/>
                </a:moveTo>
                <a:lnTo>
                  <a:pt x="217326" y="0"/>
                </a:lnTo>
                <a:cubicBezTo>
                  <a:pt x="227512" y="1"/>
                  <a:pt x="236132" y="7520"/>
                  <a:pt x="237518" y="17610"/>
                </a:cubicBezTo>
                <a:lnTo>
                  <a:pt x="237708" y="20382"/>
                </a:lnTo>
                <a:lnTo>
                  <a:pt x="237708" y="40764"/>
                </a:lnTo>
                <a:lnTo>
                  <a:pt x="332824" y="40764"/>
                </a:lnTo>
                <a:cubicBezTo>
                  <a:pt x="366593" y="40764"/>
                  <a:pt x="393970" y="68140"/>
                  <a:pt x="393970" y="101910"/>
                </a:cubicBezTo>
                <a:lnTo>
                  <a:pt x="393970" y="224338"/>
                </a:lnTo>
                <a:cubicBezTo>
                  <a:pt x="393970" y="258107"/>
                  <a:pt x="366593" y="285484"/>
                  <a:pt x="332824" y="285484"/>
                </a:cubicBezTo>
                <a:lnTo>
                  <a:pt x="101828" y="285484"/>
                </a:lnTo>
                <a:cubicBezTo>
                  <a:pt x="68058" y="285484"/>
                  <a:pt x="40682" y="258107"/>
                  <a:pt x="40682" y="224338"/>
                </a:cubicBezTo>
                <a:lnTo>
                  <a:pt x="40682" y="101910"/>
                </a:lnTo>
                <a:cubicBezTo>
                  <a:pt x="40682" y="68140"/>
                  <a:pt x="68058" y="40764"/>
                  <a:pt x="101828" y="40764"/>
                </a:cubicBezTo>
                <a:lnTo>
                  <a:pt x="196944" y="40764"/>
                </a:lnTo>
                <a:lnTo>
                  <a:pt x="196944" y="20409"/>
                </a:lnTo>
                <a:cubicBezTo>
                  <a:pt x="196944" y="10224"/>
                  <a:pt x="204464" y="1603"/>
                  <a:pt x="214555" y="217"/>
                </a:cubicBezTo>
                <a:lnTo>
                  <a:pt x="217326" y="0"/>
                </a:lnTo>
                <a:lnTo>
                  <a:pt x="214555" y="190"/>
                </a:lnTo>
                <a:close/>
                <a:moveTo>
                  <a:pt x="156180" y="122292"/>
                </a:moveTo>
                <a:cubicBezTo>
                  <a:pt x="137419" y="122292"/>
                  <a:pt x="122210" y="137501"/>
                  <a:pt x="122210" y="156262"/>
                </a:cubicBezTo>
                <a:cubicBezTo>
                  <a:pt x="122210" y="175023"/>
                  <a:pt x="137419" y="190232"/>
                  <a:pt x="156180" y="190232"/>
                </a:cubicBezTo>
                <a:cubicBezTo>
                  <a:pt x="174943" y="190232"/>
                  <a:pt x="190150" y="175023"/>
                  <a:pt x="190150" y="156262"/>
                </a:cubicBezTo>
                <a:cubicBezTo>
                  <a:pt x="190150" y="137501"/>
                  <a:pt x="174943" y="122292"/>
                  <a:pt x="156180" y="122292"/>
                </a:cubicBezTo>
                <a:close/>
                <a:moveTo>
                  <a:pt x="278282" y="122292"/>
                </a:moveTo>
                <a:cubicBezTo>
                  <a:pt x="259528" y="121762"/>
                  <a:pt x="243896" y="136534"/>
                  <a:pt x="243364" y="155288"/>
                </a:cubicBezTo>
                <a:cubicBezTo>
                  <a:pt x="242834" y="174041"/>
                  <a:pt x="257607" y="189674"/>
                  <a:pt x="276361" y="190205"/>
                </a:cubicBezTo>
                <a:cubicBezTo>
                  <a:pt x="277002" y="190223"/>
                  <a:pt x="277641" y="190223"/>
                  <a:pt x="278282" y="190205"/>
                </a:cubicBezTo>
                <a:cubicBezTo>
                  <a:pt x="297036" y="189674"/>
                  <a:pt x="311809" y="174041"/>
                  <a:pt x="311277" y="155288"/>
                </a:cubicBezTo>
                <a:cubicBezTo>
                  <a:pt x="310768" y="137280"/>
                  <a:pt x="296289" y="122802"/>
                  <a:pt x="278282" y="122292"/>
                </a:cubicBezTo>
                <a:close/>
              </a:path>
            </a:pathLst>
          </a:cu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32449">
              <a:spcBef>
                <a:spcPts val="600"/>
              </a:spcBef>
            </a:pPr>
            <a:endParaRPr lang="en-US" sz="1600">
              <a:gradFill>
                <a:gsLst>
                  <a:gs pos="1399">
                    <a:srgbClr val="FFFFFF"/>
                  </a:gs>
                  <a:gs pos="17000">
                    <a:srgbClr val="FFFFFF"/>
                  </a:gs>
                </a:gsLst>
                <a:path path="circle">
                  <a:fillToRect l="100000" t="100000"/>
                </a:path>
              </a:gradFill>
              <a:latin typeface="+mj-lt"/>
              <a:cs typeface="Segoe UI" panose="020B0502040204020203" pitchFamily="34" charset="0"/>
            </a:endParaRPr>
          </a:p>
        </p:txBody>
      </p:sp>
      <p:grpSp>
        <p:nvGrpSpPr>
          <p:cNvPr id="81" name="Group 80">
            <a:extLst>
              <a:ext uri="{FF2B5EF4-FFF2-40B4-BE49-F238E27FC236}">
                <a16:creationId xmlns:a16="http://schemas.microsoft.com/office/drawing/2014/main" id="{92B7D7CD-057F-106B-8F04-74D30293429B}"/>
              </a:ext>
              <a:ext uri="{C183D7F6-B498-43B3-948B-1728B52AA6E4}">
                <adec:decorative xmlns:adec="http://schemas.microsoft.com/office/drawing/2017/decorative" val="1"/>
              </a:ext>
            </a:extLst>
          </p:cNvPr>
          <p:cNvGrpSpPr/>
          <p:nvPr/>
        </p:nvGrpSpPr>
        <p:grpSpPr>
          <a:xfrm>
            <a:off x="1543084" y="3226588"/>
            <a:ext cx="5955435" cy="588425"/>
            <a:chOff x="1543084" y="3226588"/>
            <a:chExt cx="5955435" cy="588425"/>
          </a:xfrm>
        </p:grpSpPr>
        <p:cxnSp>
          <p:nvCxnSpPr>
            <p:cNvPr id="59" name="Straight Connector 58">
              <a:extLst>
                <a:ext uri="{FF2B5EF4-FFF2-40B4-BE49-F238E27FC236}">
                  <a16:creationId xmlns:a16="http://schemas.microsoft.com/office/drawing/2014/main" id="{4963FA52-425D-1362-00DA-B566F3B18D05}"/>
                </a:ext>
                <a:ext uri="{C183D7F6-B498-43B3-948B-1728B52AA6E4}">
                  <adec:decorative xmlns:adec="http://schemas.microsoft.com/office/drawing/2017/decorative" val="1"/>
                </a:ext>
              </a:extLst>
            </p:cNvPr>
            <p:cNvCxnSpPr>
              <a:cxnSpLocks/>
            </p:cNvCxnSpPr>
            <p:nvPr/>
          </p:nvCxnSpPr>
          <p:spPr>
            <a:xfrm>
              <a:off x="1543084" y="3336505"/>
              <a:ext cx="5845914" cy="0"/>
            </a:xfrm>
            <a:prstGeom prst="line">
              <a:avLst/>
            </a:prstGeom>
            <a:noFill/>
            <a:ln w="15875">
              <a:gradFill>
                <a:gsLst>
                  <a:gs pos="0">
                    <a:srgbClr val="F4364C"/>
                  </a:gs>
                  <a:gs pos="100000">
                    <a:srgbClr val="49C5B1"/>
                  </a:gs>
                  <a:gs pos="80000">
                    <a:srgbClr val="0078D4"/>
                  </a:gs>
                  <a:gs pos="26000">
                    <a:srgbClr val="C03BC4"/>
                  </a:gs>
                </a:gsLst>
                <a:lin ang="10800000" scaled="0"/>
              </a:gradFill>
              <a:headEnd type="none" w="med" len="med"/>
              <a:tailEnd type="none" w="lg" len="lg"/>
            </a:ln>
            <a:effectLst/>
          </p:spPr>
          <p:style>
            <a:lnRef idx="1">
              <a:schemeClr val="accent2"/>
            </a:lnRef>
            <a:fillRef idx="3">
              <a:schemeClr val="accent2"/>
            </a:fillRef>
            <a:effectRef idx="2">
              <a:schemeClr val="accent2"/>
            </a:effectRef>
            <a:fontRef idx="minor">
              <a:schemeClr val="lt1"/>
            </a:fontRef>
          </p:style>
        </p:cxnSp>
        <p:grpSp>
          <p:nvGrpSpPr>
            <p:cNvPr id="60" name="Group 59">
              <a:extLst>
                <a:ext uri="{FF2B5EF4-FFF2-40B4-BE49-F238E27FC236}">
                  <a16:creationId xmlns:a16="http://schemas.microsoft.com/office/drawing/2014/main" id="{7E792956-46D5-0A92-E012-49072807B279}"/>
                </a:ext>
              </a:extLst>
            </p:cNvPr>
            <p:cNvGrpSpPr/>
            <p:nvPr/>
          </p:nvGrpSpPr>
          <p:grpSpPr>
            <a:xfrm>
              <a:off x="7278684" y="3226588"/>
              <a:ext cx="219835" cy="219834"/>
              <a:chOff x="1613419" y="2537559"/>
              <a:chExt cx="339399" cy="339399"/>
            </a:xfrm>
          </p:grpSpPr>
          <p:sp>
            <p:nvSpPr>
              <p:cNvPr id="61" name="Oval 60">
                <a:extLst>
                  <a:ext uri="{FF2B5EF4-FFF2-40B4-BE49-F238E27FC236}">
                    <a16:creationId xmlns:a16="http://schemas.microsoft.com/office/drawing/2014/main" id="{ABC4D56F-02BD-17F3-5E2D-475106635AD6}"/>
                  </a:ext>
                  <a:ext uri="{C183D7F6-B498-43B3-948B-1728B52AA6E4}">
                    <adec:decorative xmlns:adec="http://schemas.microsoft.com/office/drawing/2017/decorative" val="1"/>
                  </a:ext>
                </a:extLst>
              </p:cNvPr>
              <p:cNvSpPr/>
              <p:nvPr/>
            </p:nvSpPr>
            <p:spPr bwMode="auto">
              <a:xfrm>
                <a:off x="1613419" y="2537559"/>
                <a:ext cx="339399" cy="339399"/>
              </a:xfrm>
              <a:prstGeom prst="ellipse">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algn="ctr" defTabSz="811670">
                  <a:spcBef>
                    <a:spcPts val="174"/>
                  </a:spcBef>
                </a:pPr>
                <a:endParaRPr lang="en-US" sz="2400">
                  <a:gradFill>
                    <a:gsLst>
                      <a:gs pos="41958">
                        <a:srgbClr val="FFFFFF"/>
                      </a:gs>
                      <a:gs pos="63000">
                        <a:srgbClr val="FFFFFF"/>
                      </a:gs>
                    </a:gsLst>
                    <a:lin ang="0" scaled="0"/>
                  </a:gradFill>
                  <a:latin typeface="Segoe UI"/>
                  <a:cs typeface="Segoe UI" panose="020B0502040204020203" pitchFamily="34" charset="0"/>
                </a:endParaRPr>
              </a:p>
            </p:txBody>
          </p:sp>
          <p:sp>
            <p:nvSpPr>
              <p:cNvPr id="62" name="Oval 61">
                <a:extLst>
                  <a:ext uri="{FF2B5EF4-FFF2-40B4-BE49-F238E27FC236}">
                    <a16:creationId xmlns:a16="http://schemas.microsoft.com/office/drawing/2014/main" id="{2E9C3136-3FDB-AEF9-7523-206D691C7784}"/>
                  </a:ext>
                  <a:ext uri="{C183D7F6-B498-43B3-948B-1728B52AA6E4}">
                    <adec:decorative xmlns:adec="http://schemas.microsoft.com/office/drawing/2017/decorative" val="1"/>
                  </a:ext>
                </a:extLst>
              </p:cNvPr>
              <p:cNvSpPr/>
              <p:nvPr/>
            </p:nvSpPr>
            <p:spPr bwMode="auto">
              <a:xfrm>
                <a:off x="1689620" y="2618739"/>
                <a:ext cx="186999" cy="186999"/>
              </a:xfrm>
              <a:prstGeom prst="ellipse">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32449">
                  <a:spcBef>
                    <a:spcPts val="600"/>
                  </a:spcBef>
                </a:pPr>
                <a:endParaRPr lang="en-US" sz="1600">
                  <a:gradFill>
                    <a:gsLst>
                      <a:gs pos="1399">
                        <a:srgbClr val="FFFFFF"/>
                      </a:gs>
                      <a:gs pos="17000">
                        <a:srgbClr val="FFFFFF"/>
                      </a:gs>
                    </a:gsLst>
                    <a:path path="circle">
                      <a:fillToRect l="100000" t="100000"/>
                    </a:path>
                  </a:gradFill>
                  <a:latin typeface="+mj-lt"/>
                  <a:cs typeface="Segoe UI" panose="020B0502040204020203" pitchFamily="34" charset="0"/>
                </a:endParaRPr>
              </a:p>
            </p:txBody>
          </p:sp>
        </p:grpSp>
        <p:cxnSp>
          <p:nvCxnSpPr>
            <p:cNvPr id="64" name="Straight Connector 63">
              <a:extLst>
                <a:ext uri="{FF2B5EF4-FFF2-40B4-BE49-F238E27FC236}">
                  <a16:creationId xmlns:a16="http://schemas.microsoft.com/office/drawing/2014/main" id="{E205E0C9-6C5D-6A97-FFB2-4C0D95A46481}"/>
                </a:ext>
                <a:ext uri="{C183D7F6-B498-43B3-948B-1728B52AA6E4}">
                  <adec:decorative xmlns:adec="http://schemas.microsoft.com/office/drawing/2017/decorative" val="1"/>
                </a:ext>
              </a:extLst>
            </p:cNvPr>
            <p:cNvCxnSpPr>
              <a:cxnSpLocks/>
            </p:cNvCxnSpPr>
            <p:nvPr/>
          </p:nvCxnSpPr>
          <p:spPr>
            <a:xfrm flipV="1">
              <a:off x="1549022" y="3336505"/>
              <a:ext cx="0" cy="478508"/>
            </a:xfrm>
            <a:prstGeom prst="line">
              <a:avLst/>
            </a:prstGeom>
            <a:noFill/>
            <a:ln w="15875">
              <a:solidFill>
                <a:srgbClr val="399A91"/>
              </a:solidFill>
              <a:headEnd type="oval" w="med" len="med"/>
              <a:tailEnd type="none" w="lg" len="lg"/>
            </a:ln>
            <a:effectLst/>
          </p:spPr>
          <p:style>
            <a:lnRef idx="1">
              <a:schemeClr val="accent2"/>
            </a:lnRef>
            <a:fillRef idx="3">
              <a:schemeClr val="accent2"/>
            </a:fillRef>
            <a:effectRef idx="2">
              <a:schemeClr val="accent2"/>
            </a:effectRef>
            <a:fontRef idx="minor">
              <a:schemeClr val="lt1"/>
            </a:fontRef>
          </p:style>
        </p:cxnSp>
      </p:grpSp>
      <p:grpSp>
        <p:nvGrpSpPr>
          <p:cNvPr id="79" name="Group 78">
            <a:extLst>
              <a:ext uri="{FF2B5EF4-FFF2-40B4-BE49-F238E27FC236}">
                <a16:creationId xmlns:a16="http://schemas.microsoft.com/office/drawing/2014/main" id="{B20AF503-00B1-143E-63E4-DBD82B52C89A}"/>
              </a:ext>
              <a:ext uri="{C183D7F6-B498-43B3-948B-1728B52AA6E4}">
                <adec:decorative xmlns:adec="http://schemas.microsoft.com/office/drawing/2017/decorative" val="1"/>
              </a:ext>
            </a:extLst>
          </p:cNvPr>
          <p:cNvGrpSpPr/>
          <p:nvPr/>
        </p:nvGrpSpPr>
        <p:grpSpPr>
          <a:xfrm>
            <a:off x="2498230" y="4374485"/>
            <a:ext cx="674005" cy="219834"/>
            <a:chOff x="2498230" y="4374485"/>
            <a:chExt cx="674005" cy="219834"/>
          </a:xfrm>
        </p:grpSpPr>
        <p:cxnSp>
          <p:nvCxnSpPr>
            <p:cNvPr id="45" name="Straight Connector 44">
              <a:extLst>
                <a:ext uri="{FF2B5EF4-FFF2-40B4-BE49-F238E27FC236}">
                  <a16:creationId xmlns:a16="http://schemas.microsoft.com/office/drawing/2014/main" id="{0FE2A575-BF94-269D-D249-DC7A3B10ED7B}"/>
                </a:ext>
                <a:ext uri="{C183D7F6-B498-43B3-948B-1728B52AA6E4}">
                  <adec:decorative xmlns:adec="http://schemas.microsoft.com/office/drawing/2017/decorative" val="1"/>
                </a:ext>
              </a:extLst>
            </p:cNvPr>
            <p:cNvCxnSpPr>
              <a:cxnSpLocks/>
            </p:cNvCxnSpPr>
            <p:nvPr/>
          </p:nvCxnSpPr>
          <p:spPr>
            <a:xfrm>
              <a:off x="2498230" y="4484402"/>
              <a:ext cx="570422" cy="0"/>
            </a:xfrm>
            <a:prstGeom prst="line">
              <a:avLst/>
            </a:prstGeom>
            <a:noFill/>
            <a:ln w="15875">
              <a:gradFill>
                <a:gsLst>
                  <a:gs pos="0">
                    <a:srgbClr val="F4364C"/>
                  </a:gs>
                  <a:gs pos="100000">
                    <a:srgbClr val="49C5B1"/>
                  </a:gs>
                  <a:gs pos="80000">
                    <a:srgbClr val="0078D4"/>
                  </a:gs>
                  <a:gs pos="26000">
                    <a:srgbClr val="C03BC4"/>
                  </a:gs>
                </a:gsLst>
                <a:lin ang="10800000" scaled="0"/>
              </a:gradFill>
              <a:headEnd type="oval" w="med" len="med"/>
              <a:tailEnd type="oval" w="lg" len="lg"/>
            </a:ln>
            <a:effectLst/>
          </p:spPr>
          <p:style>
            <a:lnRef idx="1">
              <a:schemeClr val="accent2"/>
            </a:lnRef>
            <a:fillRef idx="3">
              <a:schemeClr val="accent2"/>
            </a:fillRef>
            <a:effectRef idx="2">
              <a:schemeClr val="accent2"/>
            </a:effectRef>
            <a:fontRef idx="minor">
              <a:schemeClr val="lt1"/>
            </a:fontRef>
          </p:style>
        </p:cxnSp>
        <p:grpSp>
          <p:nvGrpSpPr>
            <p:cNvPr id="38" name="Group 37">
              <a:extLst>
                <a:ext uri="{FF2B5EF4-FFF2-40B4-BE49-F238E27FC236}">
                  <a16:creationId xmlns:a16="http://schemas.microsoft.com/office/drawing/2014/main" id="{CA3B11C7-268D-F157-3E0F-6B5330423823}"/>
                </a:ext>
              </a:extLst>
            </p:cNvPr>
            <p:cNvGrpSpPr/>
            <p:nvPr/>
          </p:nvGrpSpPr>
          <p:grpSpPr>
            <a:xfrm>
              <a:off x="2952400" y="4374485"/>
              <a:ext cx="219835" cy="219834"/>
              <a:chOff x="1613419" y="2537559"/>
              <a:chExt cx="339399" cy="339399"/>
            </a:xfrm>
          </p:grpSpPr>
          <p:sp>
            <p:nvSpPr>
              <p:cNvPr id="39" name="Oval 38">
                <a:extLst>
                  <a:ext uri="{FF2B5EF4-FFF2-40B4-BE49-F238E27FC236}">
                    <a16:creationId xmlns:a16="http://schemas.microsoft.com/office/drawing/2014/main" id="{E9207D60-1DB2-03D1-F9C3-75C6ABACCF7F}"/>
                  </a:ext>
                  <a:ext uri="{C183D7F6-B498-43B3-948B-1728B52AA6E4}">
                    <adec:decorative xmlns:adec="http://schemas.microsoft.com/office/drawing/2017/decorative" val="1"/>
                  </a:ext>
                </a:extLst>
              </p:cNvPr>
              <p:cNvSpPr/>
              <p:nvPr/>
            </p:nvSpPr>
            <p:spPr bwMode="auto">
              <a:xfrm>
                <a:off x="1613419" y="2537559"/>
                <a:ext cx="339399" cy="339399"/>
              </a:xfrm>
              <a:prstGeom prst="ellipse">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algn="ctr" defTabSz="811670">
                  <a:spcBef>
                    <a:spcPts val="174"/>
                  </a:spcBef>
                </a:pPr>
                <a:endParaRPr lang="en-US" sz="2400">
                  <a:gradFill>
                    <a:gsLst>
                      <a:gs pos="41958">
                        <a:srgbClr val="FFFFFF"/>
                      </a:gs>
                      <a:gs pos="63000">
                        <a:srgbClr val="FFFFFF"/>
                      </a:gs>
                    </a:gsLst>
                    <a:lin ang="0" scaled="0"/>
                  </a:gradFill>
                  <a:latin typeface="Segoe UI"/>
                  <a:cs typeface="Segoe UI" panose="020B0502040204020203" pitchFamily="34" charset="0"/>
                </a:endParaRPr>
              </a:p>
            </p:txBody>
          </p:sp>
          <p:sp>
            <p:nvSpPr>
              <p:cNvPr id="40" name="Oval 39">
                <a:extLst>
                  <a:ext uri="{FF2B5EF4-FFF2-40B4-BE49-F238E27FC236}">
                    <a16:creationId xmlns:a16="http://schemas.microsoft.com/office/drawing/2014/main" id="{44D2B83A-C7A2-117D-7C41-5E6A7D8B83B3}"/>
                  </a:ext>
                  <a:ext uri="{C183D7F6-B498-43B3-948B-1728B52AA6E4}">
                    <adec:decorative xmlns:adec="http://schemas.microsoft.com/office/drawing/2017/decorative" val="1"/>
                  </a:ext>
                </a:extLst>
              </p:cNvPr>
              <p:cNvSpPr/>
              <p:nvPr/>
            </p:nvSpPr>
            <p:spPr bwMode="auto">
              <a:xfrm>
                <a:off x="1689620" y="2618739"/>
                <a:ext cx="186999" cy="186999"/>
              </a:xfrm>
              <a:prstGeom prst="ellipse">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32449">
                  <a:spcBef>
                    <a:spcPts val="600"/>
                  </a:spcBef>
                </a:pPr>
                <a:endParaRPr lang="en-US" sz="1600">
                  <a:gradFill>
                    <a:gsLst>
                      <a:gs pos="1399">
                        <a:srgbClr val="FFFFFF"/>
                      </a:gs>
                      <a:gs pos="17000">
                        <a:srgbClr val="FFFFFF"/>
                      </a:gs>
                    </a:gsLst>
                    <a:path path="circle">
                      <a:fillToRect l="100000" t="100000"/>
                    </a:path>
                  </a:gradFill>
                  <a:latin typeface="+mj-lt"/>
                  <a:cs typeface="Segoe UI" panose="020B0502040204020203" pitchFamily="34" charset="0"/>
                </a:endParaRPr>
              </a:p>
            </p:txBody>
          </p:sp>
        </p:grpSp>
      </p:grpSp>
      <p:grpSp>
        <p:nvGrpSpPr>
          <p:cNvPr id="80" name="Group 79">
            <a:extLst>
              <a:ext uri="{FF2B5EF4-FFF2-40B4-BE49-F238E27FC236}">
                <a16:creationId xmlns:a16="http://schemas.microsoft.com/office/drawing/2014/main" id="{DE379EB7-7093-2D95-5EE2-2568FA1552BA}"/>
              </a:ext>
              <a:ext uri="{C183D7F6-B498-43B3-948B-1728B52AA6E4}">
                <adec:decorative xmlns:adec="http://schemas.microsoft.com/office/drawing/2017/decorative" val="1"/>
              </a:ext>
            </a:extLst>
          </p:cNvPr>
          <p:cNvGrpSpPr/>
          <p:nvPr/>
        </p:nvGrpSpPr>
        <p:grpSpPr>
          <a:xfrm>
            <a:off x="6824514" y="4374485"/>
            <a:ext cx="674005" cy="219834"/>
            <a:chOff x="6824514" y="4374485"/>
            <a:chExt cx="674005" cy="219834"/>
          </a:xfrm>
        </p:grpSpPr>
        <p:cxnSp>
          <p:nvCxnSpPr>
            <p:cNvPr id="48" name="Straight Connector 47">
              <a:extLst>
                <a:ext uri="{FF2B5EF4-FFF2-40B4-BE49-F238E27FC236}">
                  <a16:creationId xmlns:a16="http://schemas.microsoft.com/office/drawing/2014/main" id="{D558ED82-5BC2-44EA-7CC0-4026124832DE}"/>
                </a:ext>
                <a:ext uri="{C183D7F6-B498-43B3-948B-1728B52AA6E4}">
                  <adec:decorative xmlns:adec="http://schemas.microsoft.com/office/drawing/2017/decorative" val="1"/>
                </a:ext>
              </a:extLst>
            </p:cNvPr>
            <p:cNvCxnSpPr>
              <a:cxnSpLocks/>
            </p:cNvCxnSpPr>
            <p:nvPr/>
          </p:nvCxnSpPr>
          <p:spPr>
            <a:xfrm>
              <a:off x="6824514" y="4484402"/>
              <a:ext cx="570422" cy="0"/>
            </a:xfrm>
            <a:prstGeom prst="line">
              <a:avLst/>
            </a:prstGeom>
            <a:noFill/>
            <a:ln w="15875">
              <a:gradFill>
                <a:gsLst>
                  <a:gs pos="0">
                    <a:srgbClr val="F4364C"/>
                  </a:gs>
                  <a:gs pos="100000">
                    <a:srgbClr val="49C5B1"/>
                  </a:gs>
                  <a:gs pos="80000">
                    <a:srgbClr val="0078D4"/>
                  </a:gs>
                  <a:gs pos="26000">
                    <a:srgbClr val="C03BC4"/>
                  </a:gs>
                </a:gsLst>
                <a:lin ang="10800000" scaled="0"/>
              </a:gradFill>
              <a:headEnd type="oval" w="med" len="med"/>
              <a:tailEnd type="oval" w="lg" len="lg"/>
            </a:ln>
            <a:effectLst/>
          </p:spPr>
          <p:style>
            <a:lnRef idx="1">
              <a:schemeClr val="accent2"/>
            </a:lnRef>
            <a:fillRef idx="3">
              <a:schemeClr val="accent2"/>
            </a:fillRef>
            <a:effectRef idx="2">
              <a:schemeClr val="accent2"/>
            </a:effectRef>
            <a:fontRef idx="minor">
              <a:schemeClr val="lt1"/>
            </a:fontRef>
          </p:style>
        </p:cxnSp>
        <p:grpSp>
          <p:nvGrpSpPr>
            <p:cNvPr id="49" name="Group 48">
              <a:extLst>
                <a:ext uri="{FF2B5EF4-FFF2-40B4-BE49-F238E27FC236}">
                  <a16:creationId xmlns:a16="http://schemas.microsoft.com/office/drawing/2014/main" id="{43591792-B649-EC18-502C-CE59CD4128C5}"/>
                </a:ext>
              </a:extLst>
            </p:cNvPr>
            <p:cNvGrpSpPr/>
            <p:nvPr/>
          </p:nvGrpSpPr>
          <p:grpSpPr>
            <a:xfrm>
              <a:off x="7278684" y="4374485"/>
              <a:ext cx="219835" cy="219834"/>
              <a:chOff x="1613419" y="2537559"/>
              <a:chExt cx="339399" cy="339399"/>
            </a:xfrm>
          </p:grpSpPr>
          <p:sp>
            <p:nvSpPr>
              <p:cNvPr id="50" name="Oval 49">
                <a:extLst>
                  <a:ext uri="{FF2B5EF4-FFF2-40B4-BE49-F238E27FC236}">
                    <a16:creationId xmlns:a16="http://schemas.microsoft.com/office/drawing/2014/main" id="{11C5F321-A31C-D79A-94F6-C53B80E40068}"/>
                  </a:ext>
                  <a:ext uri="{C183D7F6-B498-43B3-948B-1728B52AA6E4}">
                    <adec:decorative xmlns:adec="http://schemas.microsoft.com/office/drawing/2017/decorative" val="1"/>
                  </a:ext>
                </a:extLst>
              </p:cNvPr>
              <p:cNvSpPr/>
              <p:nvPr/>
            </p:nvSpPr>
            <p:spPr bwMode="auto">
              <a:xfrm>
                <a:off x="1613419" y="2537559"/>
                <a:ext cx="339399" cy="339399"/>
              </a:xfrm>
              <a:prstGeom prst="ellipse">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algn="ctr" defTabSz="811670">
                  <a:spcBef>
                    <a:spcPts val="174"/>
                  </a:spcBef>
                </a:pPr>
                <a:endParaRPr lang="en-US" sz="2400">
                  <a:gradFill>
                    <a:gsLst>
                      <a:gs pos="41958">
                        <a:srgbClr val="FFFFFF"/>
                      </a:gs>
                      <a:gs pos="63000">
                        <a:srgbClr val="FFFFFF"/>
                      </a:gs>
                    </a:gsLst>
                    <a:lin ang="0" scaled="0"/>
                  </a:gradFill>
                  <a:latin typeface="Segoe UI"/>
                  <a:cs typeface="Segoe UI" panose="020B0502040204020203" pitchFamily="34" charset="0"/>
                </a:endParaRPr>
              </a:p>
            </p:txBody>
          </p:sp>
          <p:sp>
            <p:nvSpPr>
              <p:cNvPr id="51" name="Oval 50">
                <a:extLst>
                  <a:ext uri="{FF2B5EF4-FFF2-40B4-BE49-F238E27FC236}">
                    <a16:creationId xmlns:a16="http://schemas.microsoft.com/office/drawing/2014/main" id="{BA645CBF-A50B-D011-1644-1AF063B0AADD}"/>
                  </a:ext>
                  <a:ext uri="{C183D7F6-B498-43B3-948B-1728B52AA6E4}">
                    <adec:decorative xmlns:adec="http://schemas.microsoft.com/office/drawing/2017/decorative" val="1"/>
                  </a:ext>
                </a:extLst>
              </p:cNvPr>
              <p:cNvSpPr/>
              <p:nvPr/>
            </p:nvSpPr>
            <p:spPr bwMode="auto">
              <a:xfrm>
                <a:off x="1689620" y="2618739"/>
                <a:ext cx="186999" cy="186999"/>
              </a:xfrm>
              <a:prstGeom prst="ellipse">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32449">
                  <a:spcBef>
                    <a:spcPts val="600"/>
                  </a:spcBef>
                </a:pPr>
                <a:endParaRPr lang="en-US" sz="1600">
                  <a:gradFill>
                    <a:gsLst>
                      <a:gs pos="1399">
                        <a:srgbClr val="FFFFFF"/>
                      </a:gs>
                      <a:gs pos="17000">
                        <a:srgbClr val="FFFFFF"/>
                      </a:gs>
                    </a:gsLst>
                    <a:path path="circle">
                      <a:fillToRect l="100000" t="100000"/>
                    </a:path>
                  </a:gradFill>
                  <a:latin typeface="+mj-lt"/>
                  <a:cs typeface="Segoe UI" panose="020B0502040204020203" pitchFamily="34" charset="0"/>
                </a:endParaRPr>
              </a:p>
            </p:txBody>
          </p:sp>
        </p:grpSp>
      </p:grpSp>
    </p:spTree>
    <p:extLst>
      <p:ext uri="{BB962C8B-B14F-4D97-AF65-F5344CB8AC3E}">
        <p14:creationId xmlns:p14="http://schemas.microsoft.com/office/powerpoint/2010/main" val="37413478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par>
                                <p:cTn id="8" presetID="42" presetClass="path" presetSubtype="0" decel="100000" fill="hold" grpId="1" nodeType="withEffect">
                                  <p:stCondLst>
                                    <p:cond delay="0"/>
                                  </p:stCondLst>
                                  <p:childTnLst>
                                    <p:animMotion origin="layout" path="M 0 -2.59259E-6 L 0 0.03542 " pathEditMode="relative" rAng="0" ptsTypes="AA">
                                      <p:cBhvr>
                                        <p:cTn id="9" dur="700" spd="-100000" fill="hold"/>
                                        <p:tgtEl>
                                          <p:spTgt spid="33"/>
                                        </p:tgtEl>
                                        <p:attrNameLst>
                                          <p:attrName>ppt_x</p:attrName>
                                          <p:attrName>ppt_y</p:attrName>
                                        </p:attrNameLst>
                                      </p:cBhvr>
                                      <p:rCtr x="0" y="1759"/>
                                    </p:animMotion>
                                  </p:childTnLst>
                                </p:cTn>
                              </p:par>
                              <p:par>
                                <p:cTn id="10" presetID="10" presetClass="entr" presetSubtype="0" fill="hold" grpId="0" nodeType="withEffect">
                                  <p:stCondLst>
                                    <p:cond delay="0"/>
                                  </p:stCondLst>
                                  <p:childTnLst>
                                    <p:set>
                                      <p:cBhvr>
                                        <p:cTn id="11" dur="1" fill="hold">
                                          <p:stCondLst>
                                            <p:cond delay="0"/>
                                          </p:stCondLst>
                                        </p:cTn>
                                        <p:tgtEl>
                                          <p:spTgt spid="77"/>
                                        </p:tgtEl>
                                        <p:attrNameLst>
                                          <p:attrName>style.visibility</p:attrName>
                                        </p:attrNameLst>
                                      </p:cBhvr>
                                      <p:to>
                                        <p:strVal val="visible"/>
                                      </p:to>
                                    </p:set>
                                    <p:animEffect transition="in" filter="fade">
                                      <p:cBhvr>
                                        <p:cTn id="12" dur="500"/>
                                        <p:tgtEl>
                                          <p:spTgt spid="77"/>
                                        </p:tgtEl>
                                      </p:cBhvr>
                                    </p:animEffect>
                                  </p:childTnLst>
                                </p:cTn>
                              </p:par>
                              <p:par>
                                <p:cTn id="13" presetID="42" presetClass="path" presetSubtype="0" decel="100000" fill="hold" grpId="1" nodeType="withEffect">
                                  <p:stCondLst>
                                    <p:cond delay="0"/>
                                  </p:stCondLst>
                                  <p:childTnLst>
                                    <p:animMotion origin="layout" path="M 0 -2.59259E-6 L 0 0.03542 " pathEditMode="relative" rAng="0" ptsTypes="AA">
                                      <p:cBhvr>
                                        <p:cTn id="14" dur="700" spd="-100000" fill="hold"/>
                                        <p:tgtEl>
                                          <p:spTgt spid="77"/>
                                        </p:tgtEl>
                                        <p:attrNameLst>
                                          <p:attrName>ppt_x</p:attrName>
                                          <p:attrName>ppt_y</p:attrName>
                                        </p:attrNameLst>
                                      </p:cBhvr>
                                      <p:rCtr x="0" y="1759"/>
                                    </p:animMotion>
                                  </p:childTnLst>
                                </p:cTn>
                              </p:par>
                              <p:par>
                                <p:cTn id="15" presetID="10" presetClass="entr" presetSubtype="0" fill="hold" grpId="0" nodeType="withEffect">
                                  <p:stCondLst>
                                    <p:cond delay="0"/>
                                  </p:stCondLst>
                                  <p:childTnLst>
                                    <p:set>
                                      <p:cBhvr>
                                        <p:cTn id="16" dur="1" fill="hold">
                                          <p:stCondLst>
                                            <p:cond delay="0"/>
                                          </p:stCondLst>
                                        </p:cTn>
                                        <p:tgtEl>
                                          <p:spTgt spid="41"/>
                                        </p:tgtEl>
                                        <p:attrNameLst>
                                          <p:attrName>style.visibility</p:attrName>
                                        </p:attrNameLst>
                                      </p:cBhvr>
                                      <p:to>
                                        <p:strVal val="visible"/>
                                      </p:to>
                                    </p:set>
                                    <p:animEffect transition="in" filter="fade">
                                      <p:cBhvr>
                                        <p:cTn id="17" dur="500"/>
                                        <p:tgtEl>
                                          <p:spTgt spid="41"/>
                                        </p:tgtEl>
                                      </p:cBhvr>
                                    </p:animEffect>
                                  </p:childTnLst>
                                </p:cTn>
                              </p:par>
                              <p:par>
                                <p:cTn id="18" presetID="42" presetClass="path" presetSubtype="0" decel="100000" fill="hold" grpId="1" nodeType="withEffect">
                                  <p:stCondLst>
                                    <p:cond delay="0"/>
                                  </p:stCondLst>
                                  <p:childTnLst>
                                    <p:animMotion origin="layout" path="M 0 -2.59259E-6 L 0 0.03542 " pathEditMode="relative" rAng="0" ptsTypes="AA">
                                      <p:cBhvr>
                                        <p:cTn id="19" dur="700" spd="-100000" fill="hold"/>
                                        <p:tgtEl>
                                          <p:spTgt spid="41"/>
                                        </p:tgtEl>
                                        <p:attrNameLst>
                                          <p:attrName>ppt_x</p:attrName>
                                          <p:attrName>ppt_y</p:attrName>
                                        </p:attrNameLst>
                                      </p:cBhvr>
                                      <p:rCtr x="0" y="1759"/>
                                    </p:animMotion>
                                  </p:childTnLst>
                                </p:cTn>
                              </p:par>
                              <p:par>
                                <p:cTn id="20" presetID="10" presetClass="entr" presetSubtype="0" fill="hold"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par>
                                <p:cTn id="23" presetID="42" presetClass="path" presetSubtype="0" decel="100000" fill="hold" nodeType="withEffect">
                                  <p:stCondLst>
                                    <p:cond delay="0"/>
                                  </p:stCondLst>
                                  <p:childTnLst>
                                    <p:animMotion origin="layout" path="M -3.33333E-6 -4.07407E-6 L -3.33333E-6 0.03542 " pathEditMode="relative" rAng="0" ptsTypes="AA">
                                      <p:cBhvr>
                                        <p:cTn id="24" dur="700" spd="-100000" fill="hold"/>
                                        <p:tgtEl>
                                          <p:spTgt spid="7"/>
                                        </p:tgtEl>
                                        <p:attrNameLst>
                                          <p:attrName>ppt_x</p:attrName>
                                          <p:attrName>ppt_y</p:attrName>
                                        </p:attrNameLst>
                                      </p:cBhvr>
                                      <p:rCtr x="0" y="1759"/>
                                    </p:animMotion>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79"/>
                                        </p:tgtEl>
                                        <p:attrNameLst>
                                          <p:attrName>style.visibility</p:attrName>
                                        </p:attrNameLst>
                                      </p:cBhvr>
                                      <p:to>
                                        <p:strVal val="visible"/>
                                      </p:to>
                                    </p:set>
                                    <p:animEffect transition="in" filter="fade">
                                      <p:cBhvr>
                                        <p:cTn id="29" dur="500"/>
                                        <p:tgtEl>
                                          <p:spTgt spid="79"/>
                                        </p:tgtEl>
                                      </p:cBhvr>
                                    </p:animEffect>
                                  </p:childTnLst>
                                </p:cTn>
                              </p:par>
                              <p:par>
                                <p:cTn id="30" presetID="42" presetClass="path" presetSubtype="0" decel="100000" fill="hold" nodeType="withEffect">
                                  <p:stCondLst>
                                    <p:cond delay="0"/>
                                  </p:stCondLst>
                                  <p:childTnLst>
                                    <p:animMotion origin="layout" path="M 0 -2.59259E-6 L 0 0.03542 " pathEditMode="relative" rAng="0" ptsTypes="AA">
                                      <p:cBhvr>
                                        <p:cTn id="31" dur="700" spd="-100000" fill="hold"/>
                                        <p:tgtEl>
                                          <p:spTgt spid="79"/>
                                        </p:tgtEl>
                                        <p:attrNameLst>
                                          <p:attrName>ppt_x</p:attrName>
                                          <p:attrName>ppt_y</p:attrName>
                                        </p:attrNameLst>
                                      </p:cBhvr>
                                      <p:rCtr x="0" y="1759"/>
                                    </p:animMotion>
                                  </p:childTnLst>
                                </p:cTn>
                              </p:par>
                              <p:par>
                                <p:cTn id="32" presetID="10" presetClass="entr" presetSubtype="0" fill="hold" grpId="0" nodeType="withEffect">
                                  <p:stCondLst>
                                    <p:cond delay="0"/>
                                  </p:stCondLst>
                                  <p:childTnLst>
                                    <p:set>
                                      <p:cBhvr>
                                        <p:cTn id="33" dur="1" fill="hold">
                                          <p:stCondLst>
                                            <p:cond delay="0"/>
                                          </p:stCondLst>
                                        </p:cTn>
                                        <p:tgtEl>
                                          <p:spTgt spid="34"/>
                                        </p:tgtEl>
                                        <p:attrNameLst>
                                          <p:attrName>style.visibility</p:attrName>
                                        </p:attrNameLst>
                                      </p:cBhvr>
                                      <p:to>
                                        <p:strVal val="visible"/>
                                      </p:to>
                                    </p:set>
                                    <p:animEffect transition="in" filter="fade">
                                      <p:cBhvr>
                                        <p:cTn id="34" dur="500"/>
                                        <p:tgtEl>
                                          <p:spTgt spid="34"/>
                                        </p:tgtEl>
                                      </p:cBhvr>
                                    </p:animEffect>
                                  </p:childTnLst>
                                </p:cTn>
                              </p:par>
                              <p:par>
                                <p:cTn id="35" presetID="42" presetClass="path" presetSubtype="0" decel="100000" fill="hold" grpId="1" nodeType="withEffect">
                                  <p:stCondLst>
                                    <p:cond delay="0"/>
                                  </p:stCondLst>
                                  <p:childTnLst>
                                    <p:animMotion origin="layout" path="M 0 -2.59259E-6 L 0 0.03542 " pathEditMode="relative" rAng="0" ptsTypes="AA">
                                      <p:cBhvr>
                                        <p:cTn id="36" dur="700" spd="-100000" fill="hold"/>
                                        <p:tgtEl>
                                          <p:spTgt spid="34"/>
                                        </p:tgtEl>
                                        <p:attrNameLst>
                                          <p:attrName>ppt_x</p:attrName>
                                          <p:attrName>ppt_y</p:attrName>
                                        </p:attrNameLst>
                                      </p:cBhvr>
                                      <p:rCtr x="0" y="1759"/>
                                    </p:animMotion>
                                  </p:childTnLst>
                                </p:cTn>
                              </p:par>
                              <p:par>
                                <p:cTn id="37" presetID="10" presetClass="entr" presetSubtype="0" fill="hold" grpId="0" nodeType="withEffect">
                                  <p:stCondLst>
                                    <p:cond delay="0"/>
                                  </p:stCondLst>
                                  <p:childTnLst>
                                    <p:set>
                                      <p:cBhvr>
                                        <p:cTn id="38" dur="1" fill="hold">
                                          <p:stCondLst>
                                            <p:cond delay="0"/>
                                          </p:stCondLst>
                                        </p:cTn>
                                        <p:tgtEl>
                                          <p:spTgt spid="47"/>
                                        </p:tgtEl>
                                        <p:attrNameLst>
                                          <p:attrName>style.visibility</p:attrName>
                                        </p:attrNameLst>
                                      </p:cBhvr>
                                      <p:to>
                                        <p:strVal val="visible"/>
                                      </p:to>
                                    </p:set>
                                    <p:animEffect transition="in" filter="fade">
                                      <p:cBhvr>
                                        <p:cTn id="39" dur="500"/>
                                        <p:tgtEl>
                                          <p:spTgt spid="47"/>
                                        </p:tgtEl>
                                      </p:cBhvr>
                                    </p:animEffect>
                                  </p:childTnLst>
                                </p:cTn>
                              </p:par>
                              <p:par>
                                <p:cTn id="40" presetID="42" presetClass="path" presetSubtype="0" decel="100000" fill="hold" grpId="1" nodeType="withEffect">
                                  <p:stCondLst>
                                    <p:cond delay="0"/>
                                  </p:stCondLst>
                                  <p:childTnLst>
                                    <p:animMotion origin="layout" path="M 0 -2.59259E-6 L 0 0.03542 " pathEditMode="relative" rAng="0" ptsTypes="AA">
                                      <p:cBhvr>
                                        <p:cTn id="41" dur="700" spd="-100000" fill="hold"/>
                                        <p:tgtEl>
                                          <p:spTgt spid="47"/>
                                        </p:tgtEl>
                                        <p:attrNameLst>
                                          <p:attrName>ppt_x</p:attrName>
                                          <p:attrName>ppt_y</p:attrName>
                                        </p:attrNameLst>
                                      </p:cBhvr>
                                      <p:rCtr x="0" y="1759"/>
                                    </p:animMotion>
                                  </p:childTnLst>
                                </p:cTn>
                              </p:par>
                              <p:par>
                                <p:cTn id="42" presetID="10" presetClass="entr" presetSubtype="0" fill="hold" grpId="0" nodeType="withEffect">
                                  <p:stCondLst>
                                    <p:cond delay="0"/>
                                  </p:stCondLst>
                                  <p:childTnLst>
                                    <p:set>
                                      <p:cBhvr>
                                        <p:cTn id="43" dur="1" fill="hold">
                                          <p:stCondLst>
                                            <p:cond delay="0"/>
                                          </p:stCondLst>
                                        </p:cTn>
                                        <p:tgtEl>
                                          <p:spTgt spid="52"/>
                                        </p:tgtEl>
                                        <p:attrNameLst>
                                          <p:attrName>style.visibility</p:attrName>
                                        </p:attrNameLst>
                                      </p:cBhvr>
                                      <p:to>
                                        <p:strVal val="visible"/>
                                      </p:to>
                                    </p:set>
                                    <p:animEffect transition="in" filter="fade">
                                      <p:cBhvr>
                                        <p:cTn id="44" dur="500"/>
                                        <p:tgtEl>
                                          <p:spTgt spid="52"/>
                                        </p:tgtEl>
                                      </p:cBhvr>
                                    </p:animEffect>
                                  </p:childTnLst>
                                </p:cTn>
                              </p:par>
                              <p:par>
                                <p:cTn id="45" presetID="42" presetClass="path" presetSubtype="0" decel="100000" fill="hold" grpId="1" nodeType="withEffect">
                                  <p:stCondLst>
                                    <p:cond delay="0"/>
                                  </p:stCondLst>
                                  <p:childTnLst>
                                    <p:animMotion origin="layout" path="M 0 -2.59259E-6 L 0 0.03542 " pathEditMode="relative" rAng="0" ptsTypes="AA">
                                      <p:cBhvr>
                                        <p:cTn id="46" dur="700" spd="-100000" fill="hold"/>
                                        <p:tgtEl>
                                          <p:spTgt spid="52"/>
                                        </p:tgtEl>
                                        <p:attrNameLst>
                                          <p:attrName>ppt_x</p:attrName>
                                          <p:attrName>ppt_y</p:attrName>
                                        </p:attrNameLst>
                                      </p:cBhvr>
                                      <p:rCtr x="0" y="1759"/>
                                    </p:animMotion>
                                  </p:childTnLst>
                                </p:cTn>
                              </p:par>
                              <p:par>
                                <p:cTn id="47" presetID="10" presetClass="entr" presetSubtype="0" fill="hold" grpId="0" nodeType="withEffect">
                                  <p:stCondLst>
                                    <p:cond delay="0"/>
                                  </p:stCondLst>
                                  <p:childTnLst>
                                    <p:set>
                                      <p:cBhvr>
                                        <p:cTn id="48" dur="1" fill="hold">
                                          <p:stCondLst>
                                            <p:cond delay="0"/>
                                          </p:stCondLst>
                                        </p:cTn>
                                        <p:tgtEl>
                                          <p:spTgt spid="42"/>
                                        </p:tgtEl>
                                        <p:attrNameLst>
                                          <p:attrName>style.visibility</p:attrName>
                                        </p:attrNameLst>
                                      </p:cBhvr>
                                      <p:to>
                                        <p:strVal val="visible"/>
                                      </p:to>
                                    </p:set>
                                    <p:animEffect transition="in" filter="fade">
                                      <p:cBhvr>
                                        <p:cTn id="49" dur="500"/>
                                        <p:tgtEl>
                                          <p:spTgt spid="42"/>
                                        </p:tgtEl>
                                      </p:cBhvr>
                                    </p:animEffect>
                                  </p:childTnLst>
                                </p:cTn>
                              </p:par>
                              <p:par>
                                <p:cTn id="50" presetID="42" presetClass="path" presetSubtype="0" decel="100000" fill="hold" grpId="1" nodeType="withEffect">
                                  <p:stCondLst>
                                    <p:cond delay="0"/>
                                  </p:stCondLst>
                                  <p:childTnLst>
                                    <p:animMotion origin="layout" path="M 0 -2.59259E-6 L 0 0.03542 " pathEditMode="relative" rAng="0" ptsTypes="AA">
                                      <p:cBhvr>
                                        <p:cTn id="51" dur="700" spd="-100000" fill="hold"/>
                                        <p:tgtEl>
                                          <p:spTgt spid="42"/>
                                        </p:tgtEl>
                                        <p:attrNameLst>
                                          <p:attrName>ppt_x</p:attrName>
                                          <p:attrName>ppt_y</p:attrName>
                                        </p:attrNameLst>
                                      </p:cBhvr>
                                      <p:rCtr x="0" y="1759"/>
                                    </p:animMotion>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80"/>
                                        </p:tgtEl>
                                        <p:attrNameLst>
                                          <p:attrName>style.visibility</p:attrName>
                                        </p:attrNameLst>
                                      </p:cBhvr>
                                      <p:to>
                                        <p:strVal val="visible"/>
                                      </p:to>
                                    </p:set>
                                    <p:animEffect transition="in" filter="fade">
                                      <p:cBhvr>
                                        <p:cTn id="56" dur="500"/>
                                        <p:tgtEl>
                                          <p:spTgt spid="80"/>
                                        </p:tgtEl>
                                      </p:cBhvr>
                                    </p:animEffect>
                                  </p:childTnLst>
                                </p:cTn>
                              </p:par>
                              <p:par>
                                <p:cTn id="57" presetID="42" presetClass="path" presetSubtype="0" decel="100000" fill="hold" nodeType="withEffect">
                                  <p:stCondLst>
                                    <p:cond delay="0"/>
                                  </p:stCondLst>
                                  <p:childTnLst>
                                    <p:animMotion origin="layout" path="M 0 -2.59259E-6 L 0 0.03542 " pathEditMode="relative" rAng="0" ptsTypes="AA">
                                      <p:cBhvr>
                                        <p:cTn id="58" dur="700" spd="-100000" fill="hold"/>
                                        <p:tgtEl>
                                          <p:spTgt spid="80"/>
                                        </p:tgtEl>
                                        <p:attrNameLst>
                                          <p:attrName>ppt_x</p:attrName>
                                          <p:attrName>ppt_y</p:attrName>
                                        </p:attrNameLst>
                                      </p:cBhvr>
                                      <p:rCtr x="0" y="1759"/>
                                    </p:animMotion>
                                  </p:childTnLst>
                                </p:cTn>
                              </p:par>
                              <p:par>
                                <p:cTn id="59" presetID="10" presetClass="entr" presetSubtype="0" fill="hold" nodeType="withEffect">
                                  <p:stCondLst>
                                    <p:cond delay="0"/>
                                  </p:stCondLst>
                                  <p:childTnLst>
                                    <p:set>
                                      <p:cBhvr>
                                        <p:cTn id="60" dur="1" fill="hold">
                                          <p:stCondLst>
                                            <p:cond delay="0"/>
                                          </p:stCondLst>
                                        </p:cTn>
                                        <p:tgtEl>
                                          <p:spTgt spid="81"/>
                                        </p:tgtEl>
                                        <p:attrNameLst>
                                          <p:attrName>style.visibility</p:attrName>
                                        </p:attrNameLst>
                                      </p:cBhvr>
                                      <p:to>
                                        <p:strVal val="visible"/>
                                      </p:to>
                                    </p:set>
                                    <p:animEffect transition="in" filter="fade">
                                      <p:cBhvr>
                                        <p:cTn id="61" dur="500"/>
                                        <p:tgtEl>
                                          <p:spTgt spid="81"/>
                                        </p:tgtEl>
                                      </p:cBhvr>
                                    </p:animEffect>
                                  </p:childTnLst>
                                </p:cTn>
                              </p:par>
                              <p:par>
                                <p:cTn id="62" presetID="42" presetClass="path" presetSubtype="0" decel="100000" fill="hold" nodeType="withEffect">
                                  <p:stCondLst>
                                    <p:cond delay="0"/>
                                  </p:stCondLst>
                                  <p:childTnLst>
                                    <p:animMotion origin="layout" path="M 0 -2.59259E-6 L 0 0.03542 " pathEditMode="relative" rAng="0" ptsTypes="AA">
                                      <p:cBhvr>
                                        <p:cTn id="63" dur="700" spd="-100000" fill="hold"/>
                                        <p:tgtEl>
                                          <p:spTgt spid="81"/>
                                        </p:tgtEl>
                                        <p:attrNameLst>
                                          <p:attrName>ppt_x</p:attrName>
                                          <p:attrName>ppt_y</p:attrName>
                                        </p:attrNameLst>
                                      </p:cBhvr>
                                      <p:rCtr x="0" y="1759"/>
                                    </p:animMotion>
                                  </p:childTnLst>
                                </p:cTn>
                              </p:par>
                              <p:par>
                                <p:cTn id="64" presetID="10" presetClass="entr" presetSubtype="0" fill="hold" grpId="0" nodeType="withEffect">
                                  <p:stCondLst>
                                    <p:cond delay="0"/>
                                  </p:stCondLst>
                                  <p:childTnLst>
                                    <p:set>
                                      <p:cBhvr>
                                        <p:cTn id="65" dur="1" fill="hold">
                                          <p:stCondLst>
                                            <p:cond delay="0"/>
                                          </p:stCondLst>
                                        </p:cTn>
                                        <p:tgtEl>
                                          <p:spTgt spid="35"/>
                                        </p:tgtEl>
                                        <p:attrNameLst>
                                          <p:attrName>style.visibility</p:attrName>
                                        </p:attrNameLst>
                                      </p:cBhvr>
                                      <p:to>
                                        <p:strVal val="visible"/>
                                      </p:to>
                                    </p:set>
                                    <p:animEffect transition="in" filter="fade">
                                      <p:cBhvr>
                                        <p:cTn id="66" dur="500"/>
                                        <p:tgtEl>
                                          <p:spTgt spid="35"/>
                                        </p:tgtEl>
                                      </p:cBhvr>
                                    </p:animEffect>
                                  </p:childTnLst>
                                </p:cTn>
                              </p:par>
                              <p:par>
                                <p:cTn id="67" presetID="42" presetClass="path" presetSubtype="0" decel="100000" fill="hold" grpId="1" nodeType="withEffect">
                                  <p:stCondLst>
                                    <p:cond delay="0"/>
                                  </p:stCondLst>
                                  <p:childTnLst>
                                    <p:animMotion origin="layout" path="M 0 -2.59259E-6 L 0 0.03542 " pathEditMode="relative" rAng="0" ptsTypes="AA">
                                      <p:cBhvr>
                                        <p:cTn id="68" dur="700" spd="-100000" fill="hold"/>
                                        <p:tgtEl>
                                          <p:spTgt spid="35"/>
                                        </p:tgtEl>
                                        <p:attrNameLst>
                                          <p:attrName>ppt_x</p:attrName>
                                          <p:attrName>ppt_y</p:attrName>
                                        </p:attrNameLst>
                                      </p:cBhvr>
                                      <p:rCtr x="0" y="1759"/>
                                    </p:animMotion>
                                  </p:childTnLst>
                                </p:cTn>
                              </p:par>
                              <p:par>
                                <p:cTn id="69" presetID="10" presetClass="entr" presetSubtype="0" fill="hold" grpId="0" nodeType="withEffect">
                                  <p:stCondLst>
                                    <p:cond delay="0"/>
                                  </p:stCondLst>
                                  <p:childTnLst>
                                    <p:set>
                                      <p:cBhvr>
                                        <p:cTn id="70" dur="1" fill="hold">
                                          <p:stCondLst>
                                            <p:cond delay="0"/>
                                          </p:stCondLst>
                                        </p:cTn>
                                        <p:tgtEl>
                                          <p:spTgt spid="54"/>
                                        </p:tgtEl>
                                        <p:attrNameLst>
                                          <p:attrName>style.visibility</p:attrName>
                                        </p:attrNameLst>
                                      </p:cBhvr>
                                      <p:to>
                                        <p:strVal val="visible"/>
                                      </p:to>
                                    </p:set>
                                    <p:animEffect transition="in" filter="fade">
                                      <p:cBhvr>
                                        <p:cTn id="71" dur="500"/>
                                        <p:tgtEl>
                                          <p:spTgt spid="54"/>
                                        </p:tgtEl>
                                      </p:cBhvr>
                                    </p:animEffect>
                                  </p:childTnLst>
                                </p:cTn>
                              </p:par>
                              <p:par>
                                <p:cTn id="72" presetID="42" presetClass="path" presetSubtype="0" decel="100000" fill="hold" grpId="1" nodeType="withEffect">
                                  <p:stCondLst>
                                    <p:cond delay="0"/>
                                  </p:stCondLst>
                                  <p:childTnLst>
                                    <p:animMotion origin="layout" path="M 0 -2.59259E-6 L 0 0.03542 " pathEditMode="relative" rAng="0" ptsTypes="AA">
                                      <p:cBhvr>
                                        <p:cTn id="73" dur="700" spd="-100000" fill="hold"/>
                                        <p:tgtEl>
                                          <p:spTgt spid="54"/>
                                        </p:tgtEl>
                                        <p:attrNameLst>
                                          <p:attrName>ppt_x</p:attrName>
                                          <p:attrName>ppt_y</p:attrName>
                                        </p:attrNameLst>
                                      </p:cBhvr>
                                      <p:rCtr x="0" y="1759"/>
                                    </p:animMotion>
                                  </p:childTnLst>
                                </p:cTn>
                              </p:par>
                              <p:par>
                                <p:cTn id="74" presetID="10" presetClass="entr" presetSubtype="0" fill="hold" grpId="0" nodeType="withEffect">
                                  <p:stCondLst>
                                    <p:cond delay="0"/>
                                  </p:stCondLst>
                                  <p:childTnLst>
                                    <p:set>
                                      <p:cBhvr>
                                        <p:cTn id="75" dur="1" fill="hold">
                                          <p:stCondLst>
                                            <p:cond delay="0"/>
                                          </p:stCondLst>
                                        </p:cTn>
                                        <p:tgtEl>
                                          <p:spTgt spid="43"/>
                                        </p:tgtEl>
                                        <p:attrNameLst>
                                          <p:attrName>style.visibility</p:attrName>
                                        </p:attrNameLst>
                                      </p:cBhvr>
                                      <p:to>
                                        <p:strVal val="visible"/>
                                      </p:to>
                                    </p:set>
                                    <p:animEffect transition="in" filter="fade">
                                      <p:cBhvr>
                                        <p:cTn id="76" dur="500"/>
                                        <p:tgtEl>
                                          <p:spTgt spid="43"/>
                                        </p:tgtEl>
                                      </p:cBhvr>
                                    </p:animEffect>
                                  </p:childTnLst>
                                </p:cTn>
                              </p:par>
                              <p:par>
                                <p:cTn id="77" presetID="42" presetClass="path" presetSubtype="0" decel="100000" fill="hold" grpId="1" nodeType="withEffect">
                                  <p:stCondLst>
                                    <p:cond delay="0"/>
                                  </p:stCondLst>
                                  <p:childTnLst>
                                    <p:animMotion origin="layout" path="M 0 -2.59259E-6 L 0 0.03542 " pathEditMode="relative" rAng="0" ptsTypes="AA">
                                      <p:cBhvr>
                                        <p:cTn id="78" dur="700" spd="-100000" fill="hold"/>
                                        <p:tgtEl>
                                          <p:spTgt spid="43"/>
                                        </p:tgtEl>
                                        <p:attrNameLst>
                                          <p:attrName>ppt_x</p:attrName>
                                          <p:attrName>ppt_y</p:attrName>
                                        </p:attrNameLst>
                                      </p:cBhvr>
                                      <p:rCtr x="0" y="1759"/>
                                    </p:animMotion>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nodeType="clickEffect">
                                  <p:stCondLst>
                                    <p:cond delay="0"/>
                                  </p:stCondLst>
                                  <p:childTnLst>
                                    <p:set>
                                      <p:cBhvr>
                                        <p:cTn id="82" dur="1" fill="hold">
                                          <p:stCondLst>
                                            <p:cond delay="0"/>
                                          </p:stCondLst>
                                        </p:cTn>
                                        <p:tgtEl>
                                          <p:spTgt spid="82"/>
                                        </p:tgtEl>
                                        <p:attrNameLst>
                                          <p:attrName>style.visibility</p:attrName>
                                        </p:attrNameLst>
                                      </p:cBhvr>
                                      <p:to>
                                        <p:strVal val="visible"/>
                                      </p:to>
                                    </p:set>
                                    <p:animEffect transition="in" filter="fade">
                                      <p:cBhvr>
                                        <p:cTn id="83" dur="500"/>
                                        <p:tgtEl>
                                          <p:spTgt spid="82"/>
                                        </p:tgtEl>
                                      </p:cBhvr>
                                    </p:animEffect>
                                  </p:childTnLst>
                                </p:cTn>
                              </p:par>
                              <p:par>
                                <p:cTn id="84" presetID="42" presetClass="path" presetSubtype="0" decel="100000" fill="hold" nodeType="withEffect">
                                  <p:stCondLst>
                                    <p:cond delay="0"/>
                                  </p:stCondLst>
                                  <p:childTnLst>
                                    <p:animMotion origin="layout" path="M 0 -2.59259E-6 L 0 0.03542 " pathEditMode="relative" rAng="0" ptsTypes="AA">
                                      <p:cBhvr>
                                        <p:cTn id="85" dur="700" spd="-100000" fill="hold"/>
                                        <p:tgtEl>
                                          <p:spTgt spid="82"/>
                                        </p:tgtEl>
                                        <p:attrNameLst>
                                          <p:attrName>ppt_x</p:attrName>
                                          <p:attrName>ppt_y</p:attrName>
                                        </p:attrNameLst>
                                      </p:cBhvr>
                                      <p:rCtr x="0" y="1759"/>
                                    </p:animMotion>
                                  </p:childTnLst>
                                </p:cTn>
                              </p:par>
                              <p:par>
                                <p:cTn id="86" presetID="10" presetClass="entr" presetSubtype="0" fill="hold" grpId="0" nodeType="withEffect">
                                  <p:stCondLst>
                                    <p:cond delay="0"/>
                                  </p:stCondLst>
                                  <p:childTnLst>
                                    <p:set>
                                      <p:cBhvr>
                                        <p:cTn id="87" dur="1" fill="hold">
                                          <p:stCondLst>
                                            <p:cond delay="0"/>
                                          </p:stCondLst>
                                        </p:cTn>
                                        <p:tgtEl>
                                          <p:spTgt spid="36"/>
                                        </p:tgtEl>
                                        <p:attrNameLst>
                                          <p:attrName>style.visibility</p:attrName>
                                        </p:attrNameLst>
                                      </p:cBhvr>
                                      <p:to>
                                        <p:strVal val="visible"/>
                                      </p:to>
                                    </p:set>
                                    <p:animEffect transition="in" filter="fade">
                                      <p:cBhvr>
                                        <p:cTn id="88" dur="500"/>
                                        <p:tgtEl>
                                          <p:spTgt spid="36"/>
                                        </p:tgtEl>
                                      </p:cBhvr>
                                    </p:animEffect>
                                  </p:childTnLst>
                                </p:cTn>
                              </p:par>
                              <p:par>
                                <p:cTn id="89" presetID="42" presetClass="path" presetSubtype="0" decel="100000" fill="hold" grpId="1" nodeType="withEffect">
                                  <p:stCondLst>
                                    <p:cond delay="0"/>
                                  </p:stCondLst>
                                  <p:childTnLst>
                                    <p:animMotion origin="layout" path="M 0 -2.59259E-6 L 0 0.03542 " pathEditMode="relative" rAng="0" ptsTypes="AA">
                                      <p:cBhvr>
                                        <p:cTn id="90" dur="700" spd="-100000" fill="hold"/>
                                        <p:tgtEl>
                                          <p:spTgt spid="36"/>
                                        </p:tgtEl>
                                        <p:attrNameLst>
                                          <p:attrName>ppt_x</p:attrName>
                                          <p:attrName>ppt_y</p:attrName>
                                        </p:attrNameLst>
                                      </p:cBhvr>
                                      <p:rCtr x="0" y="1759"/>
                                    </p:animMotion>
                                  </p:childTnLst>
                                </p:cTn>
                              </p:par>
                              <p:par>
                                <p:cTn id="91" presetID="10" presetClass="entr" presetSubtype="0" fill="hold" nodeType="withEffect">
                                  <p:stCondLst>
                                    <p:cond delay="0"/>
                                  </p:stCondLst>
                                  <p:childTnLst>
                                    <p:set>
                                      <p:cBhvr>
                                        <p:cTn id="92" dur="1" fill="hold">
                                          <p:stCondLst>
                                            <p:cond delay="0"/>
                                          </p:stCondLst>
                                        </p:cTn>
                                        <p:tgtEl>
                                          <p:spTgt spid="14"/>
                                        </p:tgtEl>
                                        <p:attrNameLst>
                                          <p:attrName>style.visibility</p:attrName>
                                        </p:attrNameLst>
                                      </p:cBhvr>
                                      <p:to>
                                        <p:strVal val="visible"/>
                                      </p:to>
                                    </p:set>
                                    <p:animEffect transition="in" filter="fade">
                                      <p:cBhvr>
                                        <p:cTn id="93" dur="500"/>
                                        <p:tgtEl>
                                          <p:spTgt spid="14"/>
                                        </p:tgtEl>
                                      </p:cBhvr>
                                    </p:animEffect>
                                  </p:childTnLst>
                                </p:cTn>
                              </p:par>
                              <p:par>
                                <p:cTn id="94" presetID="42" presetClass="path" presetSubtype="0" decel="100000" fill="hold" nodeType="withEffect">
                                  <p:stCondLst>
                                    <p:cond delay="0"/>
                                  </p:stCondLst>
                                  <p:childTnLst>
                                    <p:animMotion origin="layout" path="M 3.125E-6 -3.7037E-6 L 3.125E-6 0.03542 " pathEditMode="relative" rAng="0" ptsTypes="AA">
                                      <p:cBhvr>
                                        <p:cTn id="95" dur="700" spd="-100000" fill="hold"/>
                                        <p:tgtEl>
                                          <p:spTgt spid="14"/>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1" grpId="1" animBg="1"/>
      <p:bldP spid="33" grpId="0" animBg="1"/>
      <p:bldP spid="33" grpId="1" animBg="1"/>
      <p:bldP spid="77" grpId="0"/>
      <p:bldP spid="77" grpId="1"/>
      <p:bldP spid="42" grpId="0" animBg="1"/>
      <p:bldP spid="42" grpId="1" animBg="1"/>
      <p:bldP spid="34" grpId="0" animBg="1"/>
      <p:bldP spid="34" grpId="1" animBg="1"/>
      <p:bldP spid="47" grpId="0"/>
      <p:bldP spid="47" grpId="1"/>
      <p:bldP spid="52" grpId="0"/>
      <p:bldP spid="52" grpId="1"/>
      <p:bldP spid="43" grpId="0" animBg="1"/>
      <p:bldP spid="43" grpId="1" animBg="1"/>
      <p:bldP spid="35" grpId="0" animBg="1"/>
      <p:bldP spid="35" grpId="1" animBg="1"/>
      <p:bldP spid="54" grpId="0"/>
      <p:bldP spid="54" grpId="1"/>
      <p:bldP spid="36" grpId="0" animBg="1"/>
      <p:bldP spid="36" grpId="1"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231B15-1627-E839-AAF2-F21AF766E18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F899CA4-399C-F1D7-B413-10552FF5D2A8}"/>
              </a:ext>
            </a:extLst>
          </p:cNvPr>
          <p:cNvSpPr>
            <a:spLocks noGrp="1"/>
          </p:cNvSpPr>
          <p:nvPr>
            <p:ph type="title"/>
          </p:nvPr>
        </p:nvSpPr>
        <p:spPr/>
        <p:txBody>
          <a:bodyPr>
            <a:normAutofit fontScale="90000"/>
          </a:bodyPr>
          <a:lstStyle/>
          <a:p>
            <a:r>
              <a:rPr lang="en-US" sz="4000">
                <a:solidFill>
                  <a:srgbClr val="2454C3"/>
                </a:solidFill>
                <a:effectLst>
                  <a:glow rad="63500">
                    <a:schemeClr val="bg1">
                      <a:alpha val="40000"/>
                    </a:schemeClr>
                  </a:glow>
                </a:effectLst>
                <a:latin typeface="Segoe UI Semibold" panose="020B0702040204020203" pitchFamily="34" charset="0"/>
                <a:cs typeface="Segoe UI Semibold" panose="020B0702040204020203" pitchFamily="34" charset="0"/>
              </a:rPr>
              <a:t>The importance of the search step</a:t>
            </a:r>
            <a:endParaRPr lang="en-US" sz="4000">
              <a:latin typeface="Segoe UI Semibold" panose="020B0702040204020203" pitchFamily="34" charset="0"/>
              <a:cs typeface="Segoe UI Semibold" panose="020B0702040204020203" pitchFamily="34" charset="0"/>
            </a:endParaRPr>
          </a:p>
        </p:txBody>
      </p:sp>
      <p:pic>
        <p:nvPicPr>
          <p:cNvPr id="10" name="Graphic 2">
            <a:extLst>
              <a:ext uri="{FF2B5EF4-FFF2-40B4-BE49-F238E27FC236}">
                <a16:creationId xmlns:a16="http://schemas.microsoft.com/office/drawing/2014/main" id="{BE84834E-F4AC-BFF3-2E43-A1951C3C5A0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225526" y="2085589"/>
            <a:ext cx="836276" cy="884384"/>
          </a:xfrm>
          <a:prstGeom prst="rect">
            <a:avLst/>
          </a:prstGeom>
        </p:spPr>
      </p:pic>
      <p:pic>
        <p:nvPicPr>
          <p:cNvPr id="14" name="Graphic 13" descr="Garbage with solid fill">
            <a:extLst>
              <a:ext uri="{FF2B5EF4-FFF2-40B4-BE49-F238E27FC236}">
                <a16:creationId xmlns:a16="http://schemas.microsoft.com/office/drawing/2014/main" id="{80278B94-D1C0-4A15-FD3D-C47D05FE7C7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181600" y="1972914"/>
            <a:ext cx="914400" cy="914400"/>
          </a:xfrm>
          <a:prstGeom prst="rect">
            <a:avLst/>
          </a:prstGeom>
        </p:spPr>
      </p:pic>
      <p:sp>
        <p:nvSpPr>
          <p:cNvPr id="15" name="Arrow: Right 10">
            <a:extLst>
              <a:ext uri="{FF2B5EF4-FFF2-40B4-BE49-F238E27FC236}">
                <a16:creationId xmlns:a16="http://schemas.microsoft.com/office/drawing/2014/main" id="{CBA38568-7BB3-D2FF-0F2E-3DD847D8F92D}"/>
              </a:ext>
            </a:extLst>
          </p:cNvPr>
          <p:cNvSpPr/>
          <p:nvPr/>
        </p:nvSpPr>
        <p:spPr bwMode="auto">
          <a:xfrm>
            <a:off x="6116595" y="2299717"/>
            <a:ext cx="914400" cy="331552"/>
          </a:xfrm>
          <a:prstGeom prst="rightArrow">
            <a:avLst/>
          </a:prstGeom>
          <a:solidFill>
            <a:srgbClr val="2454C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3657965" rtl="0" eaLnBrk="1" latinLnBrk="0" hangingPunct="1">
              <a:defRPr sz="7200" kern="1200">
                <a:solidFill>
                  <a:schemeClr val="lt1"/>
                </a:solidFill>
                <a:latin typeface="+mn-lt"/>
                <a:ea typeface="+mn-ea"/>
                <a:cs typeface="+mn-cs"/>
              </a:defRPr>
            </a:lvl1pPr>
            <a:lvl2pPr marL="1828983" algn="l" defTabSz="3657965" rtl="0" eaLnBrk="1" latinLnBrk="0" hangingPunct="1">
              <a:defRPr sz="7200" kern="1200">
                <a:solidFill>
                  <a:schemeClr val="lt1"/>
                </a:solidFill>
                <a:latin typeface="+mn-lt"/>
                <a:ea typeface="+mn-ea"/>
                <a:cs typeface="+mn-cs"/>
              </a:defRPr>
            </a:lvl2pPr>
            <a:lvl3pPr marL="3657965" algn="l" defTabSz="3657965" rtl="0" eaLnBrk="1" latinLnBrk="0" hangingPunct="1">
              <a:defRPr sz="7200" kern="1200">
                <a:solidFill>
                  <a:schemeClr val="lt1"/>
                </a:solidFill>
                <a:latin typeface="+mn-lt"/>
                <a:ea typeface="+mn-ea"/>
                <a:cs typeface="+mn-cs"/>
              </a:defRPr>
            </a:lvl3pPr>
            <a:lvl4pPr marL="5486948" algn="l" defTabSz="3657965" rtl="0" eaLnBrk="1" latinLnBrk="0" hangingPunct="1">
              <a:defRPr sz="7200" kern="1200">
                <a:solidFill>
                  <a:schemeClr val="lt1"/>
                </a:solidFill>
                <a:latin typeface="+mn-lt"/>
                <a:ea typeface="+mn-ea"/>
                <a:cs typeface="+mn-cs"/>
              </a:defRPr>
            </a:lvl4pPr>
            <a:lvl5pPr marL="7315932" algn="l" defTabSz="3657965" rtl="0" eaLnBrk="1" latinLnBrk="0" hangingPunct="1">
              <a:defRPr sz="7200" kern="1200">
                <a:solidFill>
                  <a:schemeClr val="lt1"/>
                </a:solidFill>
                <a:latin typeface="+mn-lt"/>
                <a:ea typeface="+mn-ea"/>
                <a:cs typeface="+mn-cs"/>
              </a:defRPr>
            </a:lvl5pPr>
            <a:lvl6pPr marL="9144915" algn="l" defTabSz="3657965" rtl="0" eaLnBrk="1" latinLnBrk="0" hangingPunct="1">
              <a:defRPr sz="7200" kern="1200">
                <a:solidFill>
                  <a:schemeClr val="lt1"/>
                </a:solidFill>
                <a:latin typeface="+mn-lt"/>
                <a:ea typeface="+mn-ea"/>
                <a:cs typeface="+mn-cs"/>
              </a:defRPr>
            </a:lvl6pPr>
            <a:lvl7pPr marL="10973897" algn="l" defTabSz="3657965" rtl="0" eaLnBrk="1" latinLnBrk="0" hangingPunct="1">
              <a:defRPr sz="7200" kern="1200">
                <a:solidFill>
                  <a:schemeClr val="lt1"/>
                </a:solidFill>
                <a:latin typeface="+mn-lt"/>
                <a:ea typeface="+mn-ea"/>
                <a:cs typeface="+mn-cs"/>
              </a:defRPr>
            </a:lvl7pPr>
            <a:lvl8pPr marL="12802880" algn="l" defTabSz="3657965" rtl="0" eaLnBrk="1" latinLnBrk="0" hangingPunct="1">
              <a:defRPr sz="7200" kern="1200">
                <a:solidFill>
                  <a:schemeClr val="lt1"/>
                </a:solidFill>
                <a:latin typeface="+mn-lt"/>
                <a:ea typeface="+mn-ea"/>
                <a:cs typeface="+mn-cs"/>
              </a:defRPr>
            </a:lvl8pPr>
            <a:lvl9pPr marL="14631864" algn="l" defTabSz="3657965" rtl="0" eaLnBrk="1" latinLnBrk="0" hangingPunct="1">
              <a:defRPr sz="7200" kern="1200">
                <a:solidFill>
                  <a:schemeClr val="lt1"/>
                </a:solidFill>
                <a:latin typeface="+mn-lt"/>
                <a:ea typeface="+mn-ea"/>
                <a:cs typeface="+mn-cs"/>
              </a:defRPr>
            </a:lvl9p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6" name="Arrow: Right 17">
            <a:extLst>
              <a:ext uri="{FF2B5EF4-FFF2-40B4-BE49-F238E27FC236}">
                <a16:creationId xmlns:a16="http://schemas.microsoft.com/office/drawing/2014/main" id="{14A7C14E-73EA-5E97-6DE4-7648BAC2CED4}"/>
              </a:ext>
            </a:extLst>
          </p:cNvPr>
          <p:cNvSpPr/>
          <p:nvPr/>
        </p:nvSpPr>
        <p:spPr bwMode="auto">
          <a:xfrm>
            <a:off x="8256333" y="2259553"/>
            <a:ext cx="830562" cy="341123"/>
          </a:xfrm>
          <a:prstGeom prst="rightArrow">
            <a:avLst/>
          </a:prstGeom>
          <a:solidFill>
            <a:srgbClr val="2454C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3657965" rtl="0" eaLnBrk="1" latinLnBrk="0" hangingPunct="1">
              <a:defRPr sz="7200" kern="1200">
                <a:solidFill>
                  <a:schemeClr val="lt1"/>
                </a:solidFill>
                <a:latin typeface="+mn-lt"/>
                <a:ea typeface="+mn-ea"/>
                <a:cs typeface="+mn-cs"/>
              </a:defRPr>
            </a:lvl1pPr>
            <a:lvl2pPr marL="1828983" algn="l" defTabSz="3657965" rtl="0" eaLnBrk="1" latinLnBrk="0" hangingPunct="1">
              <a:defRPr sz="7200" kern="1200">
                <a:solidFill>
                  <a:schemeClr val="lt1"/>
                </a:solidFill>
                <a:latin typeface="+mn-lt"/>
                <a:ea typeface="+mn-ea"/>
                <a:cs typeface="+mn-cs"/>
              </a:defRPr>
            </a:lvl2pPr>
            <a:lvl3pPr marL="3657965" algn="l" defTabSz="3657965" rtl="0" eaLnBrk="1" latinLnBrk="0" hangingPunct="1">
              <a:defRPr sz="7200" kern="1200">
                <a:solidFill>
                  <a:schemeClr val="lt1"/>
                </a:solidFill>
                <a:latin typeface="+mn-lt"/>
                <a:ea typeface="+mn-ea"/>
                <a:cs typeface="+mn-cs"/>
              </a:defRPr>
            </a:lvl3pPr>
            <a:lvl4pPr marL="5486948" algn="l" defTabSz="3657965" rtl="0" eaLnBrk="1" latinLnBrk="0" hangingPunct="1">
              <a:defRPr sz="7200" kern="1200">
                <a:solidFill>
                  <a:schemeClr val="lt1"/>
                </a:solidFill>
                <a:latin typeface="+mn-lt"/>
                <a:ea typeface="+mn-ea"/>
                <a:cs typeface="+mn-cs"/>
              </a:defRPr>
            </a:lvl4pPr>
            <a:lvl5pPr marL="7315932" algn="l" defTabSz="3657965" rtl="0" eaLnBrk="1" latinLnBrk="0" hangingPunct="1">
              <a:defRPr sz="7200" kern="1200">
                <a:solidFill>
                  <a:schemeClr val="lt1"/>
                </a:solidFill>
                <a:latin typeface="+mn-lt"/>
                <a:ea typeface="+mn-ea"/>
                <a:cs typeface="+mn-cs"/>
              </a:defRPr>
            </a:lvl5pPr>
            <a:lvl6pPr marL="9144915" algn="l" defTabSz="3657965" rtl="0" eaLnBrk="1" latinLnBrk="0" hangingPunct="1">
              <a:defRPr sz="7200" kern="1200">
                <a:solidFill>
                  <a:schemeClr val="lt1"/>
                </a:solidFill>
                <a:latin typeface="+mn-lt"/>
                <a:ea typeface="+mn-ea"/>
                <a:cs typeface="+mn-cs"/>
              </a:defRPr>
            </a:lvl6pPr>
            <a:lvl7pPr marL="10973897" algn="l" defTabSz="3657965" rtl="0" eaLnBrk="1" latinLnBrk="0" hangingPunct="1">
              <a:defRPr sz="7200" kern="1200">
                <a:solidFill>
                  <a:schemeClr val="lt1"/>
                </a:solidFill>
                <a:latin typeface="+mn-lt"/>
                <a:ea typeface="+mn-ea"/>
                <a:cs typeface="+mn-cs"/>
              </a:defRPr>
            </a:lvl7pPr>
            <a:lvl8pPr marL="12802880" algn="l" defTabSz="3657965" rtl="0" eaLnBrk="1" latinLnBrk="0" hangingPunct="1">
              <a:defRPr sz="7200" kern="1200">
                <a:solidFill>
                  <a:schemeClr val="lt1"/>
                </a:solidFill>
                <a:latin typeface="+mn-lt"/>
                <a:ea typeface="+mn-ea"/>
                <a:cs typeface="+mn-cs"/>
              </a:defRPr>
            </a:lvl8pPr>
            <a:lvl9pPr marL="14631864" algn="l" defTabSz="3657965" rtl="0" eaLnBrk="1" latinLnBrk="0" hangingPunct="1">
              <a:defRPr sz="7200" kern="1200">
                <a:solidFill>
                  <a:schemeClr val="lt1"/>
                </a:solidFill>
                <a:latin typeface="+mn-lt"/>
                <a:ea typeface="+mn-ea"/>
                <a:cs typeface="+mn-cs"/>
              </a:defRPr>
            </a:lvl9p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17" name="Graphic 14">
            <a:extLst>
              <a:ext uri="{FF2B5EF4-FFF2-40B4-BE49-F238E27FC236}">
                <a16:creationId xmlns:a16="http://schemas.microsoft.com/office/drawing/2014/main" id="{880013AD-E2A1-F6FE-4441-DC94A1B0F23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087808" y="1906716"/>
            <a:ext cx="1031293" cy="1085279"/>
          </a:xfrm>
          <a:prstGeom prst="rect">
            <a:avLst/>
          </a:prstGeom>
        </p:spPr>
      </p:pic>
      <p:sp>
        <p:nvSpPr>
          <p:cNvPr id="18" name="Speech Bubble: Rectangle with Corners Rounded 18">
            <a:extLst>
              <a:ext uri="{FF2B5EF4-FFF2-40B4-BE49-F238E27FC236}">
                <a16:creationId xmlns:a16="http://schemas.microsoft.com/office/drawing/2014/main" id="{F1F43770-61D2-ED92-5187-0EBC4D702E29}"/>
              </a:ext>
            </a:extLst>
          </p:cNvPr>
          <p:cNvSpPr/>
          <p:nvPr/>
        </p:nvSpPr>
        <p:spPr bwMode="auto">
          <a:xfrm>
            <a:off x="10322507" y="1811831"/>
            <a:ext cx="1031293" cy="914399"/>
          </a:xfrm>
          <a:prstGeom prst="wedgeRoundRectCallout">
            <a:avLst>
              <a:gd name="adj1" fmla="val -74939"/>
              <a:gd name="adj2" fmla="val 15827"/>
              <a:gd name="adj3" fmla="val 16667"/>
            </a:avLst>
          </a:prstGeom>
          <a:solidFill>
            <a:srgbClr val="2454C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3657965" rtl="0" eaLnBrk="1" latinLnBrk="0" hangingPunct="1">
              <a:defRPr sz="7200" kern="1200">
                <a:solidFill>
                  <a:schemeClr val="lt1"/>
                </a:solidFill>
                <a:latin typeface="+mn-lt"/>
                <a:ea typeface="+mn-ea"/>
                <a:cs typeface="+mn-cs"/>
              </a:defRPr>
            </a:lvl1pPr>
            <a:lvl2pPr marL="1828983" algn="l" defTabSz="3657965" rtl="0" eaLnBrk="1" latinLnBrk="0" hangingPunct="1">
              <a:defRPr sz="7200" kern="1200">
                <a:solidFill>
                  <a:schemeClr val="lt1"/>
                </a:solidFill>
                <a:latin typeface="+mn-lt"/>
                <a:ea typeface="+mn-ea"/>
                <a:cs typeface="+mn-cs"/>
              </a:defRPr>
            </a:lvl2pPr>
            <a:lvl3pPr marL="3657965" algn="l" defTabSz="3657965" rtl="0" eaLnBrk="1" latinLnBrk="0" hangingPunct="1">
              <a:defRPr sz="7200" kern="1200">
                <a:solidFill>
                  <a:schemeClr val="lt1"/>
                </a:solidFill>
                <a:latin typeface="+mn-lt"/>
                <a:ea typeface="+mn-ea"/>
                <a:cs typeface="+mn-cs"/>
              </a:defRPr>
            </a:lvl3pPr>
            <a:lvl4pPr marL="5486948" algn="l" defTabSz="3657965" rtl="0" eaLnBrk="1" latinLnBrk="0" hangingPunct="1">
              <a:defRPr sz="7200" kern="1200">
                <a:solidFill>
                  <a:schemeClr val="lt1"/>
                </a:solidFill>
                <a:latin typeface="+mn-lt"/>
                <a:ea typeface="+mn-ea"/>
                <a:cs typeface="+mn-cs"/>
              </a:defRPr>
            </a:lvl4pPr>
            <a:lvl5pPr marL="7315932" algn="l" defTabSz="3657965" rtl="0" eaLnBrk="1" latinLnBrk="0" hangingPunct="1">
              <a:defRPr sz="7200" kern="1200">
                <a:solidFill>
                  <a:schemeClr val="lt1"/>
                </a:solidFill>
                <a:latin typeface="+mn-lt"/>
                <a:ea typeface="+mn-ea"/>
                <a:cs typeface="+mn-cs"/>
              </a:defRPr>
            </a:lvl5pPr>
            <a:lvl6pPr marL="9144915" algn="l" defTabSz="3657965" rtl="0" eaLnBrk="1" latinLnBrk="0" hangingPunct="1">
              <a:defRPr sz="7200" kern="1200">
                <a:solidFill>
                  <a:schemeClr val="lt1"/>
                </a:solidFill>
                <a:latin typeface="+mn-lt"/>
                <a:ea typeface="+mn-ea"/>
                <a:cs typeface="+mn-cs"/>
              </a:defRPr>
            </a:lvl6pPr>
            <a:lvl7pPr marL="10973897" algn="l" defTabSz="3657965" rtl="0" eaLnBrk="1" latinLnBrk="0" hangingPunct="1">
              <a:defRPr sz="7200" kern="1200">
                <a:solidFill>
                  <a:schemeClr val="lt1"/>
                </a:solidFill>
                <a:latin typeface="+mn-lt"/>
                <a:ea typeface="+mn-ea"/>
                <a:cs typeface="+mn-cs"/>
              </a:defRPr>
            </a:lvl7pPr>
            <a:lvl8pPr marL="12802880" algn="l" defTabSz="3657965" rtl="0" eaLnBrk="1" latinLnBrk="0" hangingPunct="1">
              <a:defRPr sz="7200" kern="1200">
                <a:solidFill>
                  <a:schemeClr val="lt1"/>
                </a:solidFill>
                <a:latin typeface="+mn-lt"/>
                <a:ea typeface="+mn-ea"/>
                <a:cs typeface="+mn-cs"/>
              </a:defRPr>
            </a:lvl8pPr>
            <a:lvl9pPr marL="14631864" algn="l" defTabSz="3657965" rtl="0" eaLnBrk="1" latinLnBrk="0" hangingPunct="1">
              <a:defRPr sz="7200" kern="1200">
                <a:solidFill>
                  <a:schemeClr val="lt1"/>
                </a:solidFill>
                <a:latin typeface="+mn-lt"/>
                <a:ea typeface="+mn-ea"/>
                <a:cs typeface="+mn-cs"/>
              </a:defRPr>
            </a:lvl9p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19" name="Graphic 18" descr="Garbage with solid fill">
            <a:extLst>
              <a:ext uri="{FF2B5EF4-FFF2-40B4-BE49-F238E27FC236}">
                <a16:creationId xmlns:a16="http://schemas.microsoft.com/office/drawing/2014/main" id="{B660D20A-C4F8-D78A-FFC9-065CF012178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564046" y="1935726"/>
            <a:ext cx="579510" cy="579510"/>
          </a:xfrm>
          <a:prstGeom prst="rect">
            <a:avLst/>
          </a:prstGeom>
        </p:spPr>
      </p:pic>
      <p:sp>
        <p:nvSpPr>
          <p:cNvPr id="20" name="TextBox 19">
            <a:extLst>
              <a:ext uri="{FF2B5EF4-FFF2-40B4-BE49-F238E27FC236}">
                <a16:creationId xmlns:a16="http://schemas.microsoft.com/office/drawing/2014/main" id="{B2C7AF73-B3C3-512A-C5D3-A300D677E260}"/>
              </a:ext>
            </a:extLst>
          </p:cNvPr>
          <p:cNvSpPr txBox="1"/>
          <p:nvPr/>
        </p:nvSpPr>
        <p:spPr>
          <a:xfrm>
            <a:off x="992903" y="1865328"/>
            <a:ext cx="3888712" cy="1200329"/>
          </a:xfrm>
          <a:prstGeom prst="rect">
            <a:avLst/>
          </a:prstGeom>
          <a:noFill/>
        </p:spPr>
        <p:txBody>
          <a:bodyPr wrap="square" rtlCol="0">
            <a:spAutoFit/>
          </a:bodyPr>
          <a:lstStyle/>
          <a:p>
            <a:r>
              <a:rPr lang="en-US" b="1"/>
              <a:t>Garbage in, garbage out:</a:t>
            </a:r>
          </a:p>
          <a:p>
            <a:r>
              <a:rPr lang="en-US"/>
              <a:t>If the search results don’t contain a good answer, the LLM will be unable to answer or will answer wrongly.</a:t>
            </a:r>
          </a:p>
        </p:txBody>
      </p:sp>
      <p:grpSp>
        <p:nvGrpSpPr>
          <p:cNvPr id="3" name="Group 2">
            <a:extLst>
              <a:ext uri="{FF2B5EF4-FFF2-40B4-BE49-F238E27FC236}">
                <a16:creationId xmlns:a16="http://schemas.microsoft.com/office/drawing/2014/main" id="{798EDB82-3F81-ED4C-DD0C-A8E1B36D9AE5}"/>
              </a:ext>
            </a:extLst>
          </p:cNvPr>
          <p:cNvGrpSpPr/>
          <p:nvPr/>
        </p:nvGrpSpPr>
        <p:grpSpPr>
          <a:xfrm>
            <a:off x="992903" y="3364874"/>
            <a:ext cx="10360897" cy="3236893"/>
            <a:chOff x="992903" y="3364874"/>
            <a:chExt cx="10360897" cy="3236893"/>
          </a:xfrm>
        </p:grpSpPr>
        <p:sp>
          <p:nvSpPr>
            <p:cNvPr id="21" name="TextBox 20">
              <a:extLst>
                <a:ext uri="{FF2B5EF4-FFF2-40B4-BE49-F238E27FC236}">
                  <a16:creationId xmlns:a16="http://schemas.microsoft.com/office/drawing/2014/main" id="{82A8B07D-D71A-BAE1-890A-C43C559B9E48}"/>
                </a:ext>
              </a:extLst>
            </p:cNvPr>
            <p:cNvSpPr txBox="1"/>
            <p:nvPr/>
          </p:nvSpPr>
          <p:spPr>
            <a:xfrm>
              <a:off x="992903" y="3695803"/>
              <a:ext cx="3888712" cy="1200329"/>
            </a:xfrm>
            <a:prstGeom prst="rect">
              <a:avLst/>
            </a:prstGeom>
            <a:noFill/>
          </p:spPr>
          <p:txBody>
            <a:bodyPr wrap="square" rtlCol="0">
              <a:spAutoFit/>
            </a:bodyPr>
            <a:lstStyle/>
            <a:p>
              <a:r>
                <a:rPr lang="en-US" b="1"/>
                <a:t>Noisy input:</a:t>
              </a:r>
            </a:p>
            <a:p>
              <a:r>
                <a:rPr lang="en-US"/>
                <a:t>If the LLM receives too much information, it may not find the correct answer amidst the noise.</a:t>
              </a:r>
            </a:p>
          </p:txBody>
        </p:sp>
        <p:sp>
          <p:nvSpPr>
            <p:cNvPr id="30" name="Rounded Rectangle 1">
              <a:extLst>
                <a:ext uri="{FF2B5EF4-FFF2-40B4-BE49-F238E27FC236}">
                  <a16:creationId xmlns:a16="http://schemas.microsoft.com/office/drawing/2014/main" id="{60779B55-0042-E106-3928-0860B8D1145F}"/>
                </a:ext>
                <a:ext uri="{C183D7F6-B498-43B3-948B-1728B52AA6E4}">
                  <adec:decorative xmlns:adec="http://schemas.microsoft.com/office/drawing/2017/decorative" val="1"/>
                </a:ext>
              </a:extLst>
            </p:cNvPr>
            <p:cNvSpPr/>
            <p:nvPr/>
          </p:nvSpPr>
          <p:spPr bwMode="auto">
            <a:xfrm>
              <a:off x="5345724" y="3364874"/>
              <a:ext cx="6008076" cy="3236893"/>
            </a:xfrm>
            <a:prstGeom prst="roundRect">
              <a:avLst>
                <a:gd name="adj" fmla="val 2509"/>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800" b="0" i="0" u="none" strike="noStrike" kern="0" cap="none" spc="0" normalizeH="0" baseline="0" noProof="0">
                <a:ln>
                  <a:noFill/>
                </a:ln>
                <a:solidFill>
                  <a:srgbClr val="000000"/>
                </a:solidFill>
                <a:effectLst/>
                <a:uLnTx/>
                <a:uFillTx/>
                <a:latin typeface="Segoe UI Semibold"/>
                <a:ea typeface="+mn-ea"/>
                <a:cs typeface="Segoe UI" pitchFamily="34" charset="0"/>
              </a:endParaRPr>
            </a:p>
          </p:txBody>
        </p:sp>
        <p:sp>
          <p:nvSpPr>
            <p:cNvPr id="31" name="TextBox 30">
              <a:extLst>
                <a:ext uri="{FF2B5EF4-FFF2-40B4-BE49-F238E27FC236}">
                  <a16:creationId xmlns:a16="http://schemas.microsoft.com/office/drawing/2014/main" id="{24C936E6-A5FC-5074-F28B-189CFDBD045A}"/>
                </a:ext>
              </a:extLst>
            </p:cNvPr>
            <p:cNvSpPr txBox="1"/>
            <p:nvPr/>
          </p:nvSpPr>
          <p:spPr>
            <a:xfrm>
              <a:off x="9100370" y="3588575"/>
              <a:ext cx="2128986" cy="800219"/>
            </a:xfrm>
            <a:prstGeom prst="rect">
              <a:avLst/>
            </a:prstGeom>
            <a:noFill/>
          </p:spPr>
          <p:txBody>
            <a:bodyPr wrap="square" lIns="91440" tIns="91440" rIns="91440" bIns="9144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00"/>
                  </a:solidFill>
                  <a:effectLst/>
                  <a:uLnTx/>
                  <a:uFillTx/>
                </a:rPr>
                <a:t>Source: Lost in the Middle: How Language Models Use Long Contexts, Liu et al. arXiv:2307.03172</a:t>
              </a:r>
            </a:p>
          </p:txBody>
        </p:sp>
        <p:graphicFrame>
          <p:nvGraphicFramePr>
            <p:cNvPr id="32" name="Chart 31">
              <a:extLst>
                <a:ext uri="{FF2B5EF4-FFF2-40B4-BE49-F238E27FC236}">
                  <a16:creationId xmlns:a16="http://schemas.microsoft.com/office/drawing/2014/main" id="{ED08762A-BD53-25FA-F7FC-E22FBCDB54A6}"/>
                </a:ext>
              </a:extLst>
            </p:cNvPr>
            <p:cNvGraphicFramePr/>
            <p:nvPr/>
          </p:nvGraphicFramePr>
          <p:xfrm>
            <a:off x="6027293" y="3490160"/>
            <a:ext cx="3041466" cy="2591018"/>
          </p:xfrm>
          <a:graphic>
            <a:graphicData uri="http://schemas.openxmlformats.org/drawingml/2006/chart">
              <c:chart xmlns:c="http://schemas.openxmlformats.org/drawingml/2006/chart" xmlns:r="http://schemas.openxmlformats.org/officeDocument/2006/relationships" r:id="rId11"/>
            </a:graphicData>
          </a:graphic>
        </p:graphicFrame>
        <p:sp>
          <p:nvSpPr>
            <p:cNvPr id="33" name="TextBox 32">
              <a:extLst>
                <a:ext uri="{FF2B5EF4-FFF2-40B4-BE49-F238E27FC236}">
                  <a16:creationId xmlns:a16="http://schemas.microsoft.com/office/drawing/2014/main" id="{E96CBB64-DA8A-2292-E27D-6FB80C9CE295}"/>
                </a:ext>
              </a:extLst>
            </p:cNvPr>
            <p:cNvSpPr txBox="1"/>
            <p:nvPr/>
          </p:nvSpPr>
          <p:spPr>
            <a:xfrm rot="16200000">
              <a:off x="5005446" y="4303992"/>
              <a:ext cx="1111444" cy="430887"/>
            </a:xfrm>
            <a:prstGeom prst="rect">
              <a:avLst/>
            </a:prstGeom>
            <a:noFill/>
          </p:spPr>
          <p:txBody>
            <a:bodyPr wrap="square" lIns="0" tIns="182880" rIns="0" bIns="0" rtlCol="0">
              <a:spAutoFit/>
            </a:bodyPr>
            <a:lstStyle/>
            <a:p>
              <a:pPr algn="ctr">
                <a:defRPr/>
              </a:pPr>
              <a:r>
                <a:rPr lang="en-US" sz="1600">
                  <a:solidFill>
                    <a:srgbClr val="000000"/>
                  </a:solidFill>
                  <a:latin typeface="Segoe UI Semibold"/>
                </a:rPr>
                <a:t>Accuracy</a:t>
              </a:r>
            </a:p>
          </p:txBody>
        </p:sp>
        <p:sp>
          <p:nvSpPr>
            <p:cNvPr id="34" name="TextBox 33">
              <a:extLst>
                <a:ext uri="{FF2B5EF4-FFF2-40B4-BE49-F238E27FC236}">
                  <a16:creationId xmlns:a16="http://schemas.microsoft.com/office/drawing/2014/main" id="{C33F09BB-07E1-EB90-C02A-D8BE7DE56B24}"/>
                </a:ext>
              </a:extLst>
            </p:cNvPr>
            <p:cNvSpPr txBox="1"/>
            <p:nvPr/>
          </p:nvSpPr>
          <p:spPr>
            <a:xfrm>
              <a:off x="6096000" y="6124611"/>
              <a:ext cx="3791578" cy="246221"/>
            </a:xfrm>
            <a:prstGeom prst="rect">
              <a:avLst/>
            </a:prstGeom>
            <a:noFill/>
          </p:spPr>
          <p:txBody>
            <a:bodyPr wrap="square" lIns="0" tIns="0" rIns="0" bIns="0" rtlCol="0">
              <a:spAutoFit/>
            </a:bodyPr>
            <a:lstStyle/>
            <a:p>
              <a:pPr algn="ctr">
                <a:defRPr/>
              </a:pPr>
              <a:r>
                <a:rPr lang="en-US" sz="1600">
                  <a:solidFill>
                    <a:srgbClr val="000000"/>
                  </a:solidFill>
                  <a:latin typeface="Segoe UI Semibold"/>
                </a:rPr>
                <a:t>Number of documents in input context</a:t>
              </a:r>
            </a:p>
          </p:txBody>
        </p:sp>
      </p:grpSp>
    </p:spTree>
    <p:extLst>
      <p:ext uri="{BB962C8B-B14F-4D97-AF65-F5344CB8AC3E}">
        <p14:creationId xmlns:p14="http://schemas.microsoft.com/office/powerpoint/2010/main" val="41693188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A370CE-6C5E-75A4-F774-520695311C9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EFE442E-2A47-DC32-3D54-D046456174E1}"/>
              </a:ext>
            </a:extLst>
          </p:cNvPr>
          <p:cNvSpPr>
            <a:spLocks noGrp="1"/>
          </p:cNvSpPr>
          <p:nvPr>
            <p:ph type="title"/>
          </p:nvPr>
        </p:nvSpPr>
        <p:spPr/>
        <p:txBody>
          <a:bodyPr/>
          <a:lstStyle/>
          <a:p>
            <a:r>
              <a:rPr lang="en-US">
                <a:effectLst>
                  <a:glow rad="63500">
                    <a:schemeClr val="bg1">
                      <a:alpha val="40000"/>
                    </a:schemeClr>
                  </a:glow>
                </a:effectLst>
                <a:latin typeface="Segoe UI Semibold" panose="020B0702040204020203" pitchFamily="34" charset="0"/>
                <a:cs typeface="Segoe UI Semibold" panose="020B0702040204020203" pitchFamily="34" charset="0"/>
              </a:rPr>
              <a:t>What is the RAG searching?</a:t>
            </a:r>
            <a:endParaRPr lang="en-US">
              <a:latin typeface="Segoe UI Semibold" panose="020B0702040204020203" pitchFamily="34" charset="0"/>
              <a:cs typeface="Segoe UI Semibold" panose="020B0702040204020203" pitchFamily="34" charset="0"/>
            </a:endParaRPr>
          </a:p>
        </p:txBody>
      </p:sp>
      <p:sp>
        <p:nvSpPr>
          <p:cNvPr id="3" name="Rounded Rectangle 5">
            <a:extLst>
              <a:ext uri="{FF2B5EF4-FFF2-40B4-BE49-F238E27FC236}">
                <a16:creationId xmlns:a16="http://schemas.microsoft.com/office/drawing/2014/main" id="{3A902D29-FCB5-FBE5-0061-46357750EF1F}"/>
              </a:ext>
              <a:ext uri="{C183D7F6-B498-43B3-948B-1728B52AA6E4}">
                <adec:decorative xmlns:adec="http://schemas.microsoft.com/office/drawing/2017/decorative" val="1"/>
              </a:ext>
            </a:extLst>
          </p:cNvPr>
          <p:cNvSpPr/>
          <p:nvPr/>
        </p:nvSpPr>
        <p:spPr bwMode="auto">
          <a:xfrm>
            <a:off x="599815" y="1957589"/>
            <a:ext cx="5337346" cy="4353058"/>
          </a:xfrm>
          <a:prstGeom prst="roundRect">
            <a:avLst>
              <a:gd name="adj" fmla="val 4308"/>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algn="ctr" defTabSz="811670">
              <a:spcBef>
                <a:spcPts val="174"/>
              </a:spcBef>
            </a:pPr>
            <a:endParaRPr lang="en-US" sz="2400">
              <a:gradFill>
                <a:gsLst>
                  <a:gs pos="41958">
                    <a:srgbClr val="FFFFFF"/>
                  </a:gs>
                  <a:gs pos="63000">
                    <a:srgbClr val="FFFFFF"/>
                  </a:gs>
                </a:gsLst>
                <a:lin ang="0" scaled="0"/>
              </a:gradFill>
              <a:latin typeface="Segoe UI"/>
              <a:cs typeface="Segoe UI" panose="020B0502040204020203" pitchFamily="34" charset="0"/>
            </a:endParaRPr>
          </a:p>
        </p:txBody>
      </p:sp>
      <p:grpSp>
        <p:nvGrpSpPr>
          <p:cNvPr id="29" name="Group 28" descr="Grid icon">
            <a:extLst>
              <a:ext uri="{FF2B5EF4-FFF2-40B4-BE49-F238E27FC236}">
                <a16:creationId xmlns:a16="http://schemas.microsoft.com/office/drawing/2014/main" id="{B3EFCC07-83F0-BA5A-88BF-4E9D8F5FA531}"/>
              </a:ext>
            </a:extLst>
          </p:cNvPr>
          <p:cNvGrpSpPr/>
          <p:nvPr/>
        </p:nvGrpSpPr>
        <p:grpSpPr>
          <a:xfrm>
            <a:off x="2599102" y="1290251"/>
            <a:ext cx="1338773" cy="1338773"/>
            <a:chOff x="2599102" y="1290251"/>
            <a:chExt cx="1338773" cy="1338773"/>
          </a:xfrm>
        </p:grpSpPr>
        <p:sp>
          <p:nvSpPr>
            <p:cNvPr id="12" name="Oval 11">
              <a:extLst>
                <a:ext uri="{FF2B5EF4-FFF2-40B4-BE49-F238E27FC236}">
                  <a16:creationId xmlns:a16="http://schemas.microsoft.com/office/drawing/2014/main" id="{96A0A355-C40D-FB65-E758-7E79C4B11BD2}"/>
                </a:ext>
                <a:ext uri="{C183D7F6-B498-43B3-948B-1728B52AA6E4}">
                  <adec:decorative xmlns:adec="http://schemas.microsoft.com/office/drawing/2017/decorative" val="1"/>
                </a:ext>
              </a:extLst>
            </p:cNvPr>
            <p:cNvSpPr/>
            <p:nvPr/>
          </p:nvSpPr>
          <p:spPr bwMode="auto">
            <a:xfrm>
              <a:off x="2599102" y="1290251"/>
              <a:ext cx="1338773" cy="1338773"/>
            </a:xfrm>
            <a:prstGeom prst="ellipse">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32449">
                <a:spcBef>
                  <a:spcPts val="600"/>
                </a:spcBef>
              </a:pPr>
              <a:endParaRPr lang="en-US" sz="1600">
                <a:gradFill>
                  <a:gsLst>
                    <a:gs pos="1399">
                      <a:srgbClr val="FFFFFF"/>
                    </a:gs>
                    <a:gs pos="17000">
                      <a:srgbClr val="FFFFFF"/>
                    </a:gs>
                  </a:gsLst>
                  <a:path path="circle">
                    <a:fillToRect l="100000" t="100000"/>
                  </a:path>
                </a:gradFill>
                <a:latin typeface="+mj-lt"/>
                <a:cs typeface="Segoe UI" panose="020B0502040204020203" pitchFamily="34" charset="0"/>
              </a:endParaRPr>
            </a:p>
          </p:txBody>
        </p:sp>
        <p:pic>
          <p:nvPicPr>
            <p:cNvPr id="22" name="Graphic 21">
              <a:extLst>
                <a:ext uri="{FF2B5EF4-FFF2-40B4-BE49-F238E27FC236}">
                  <a16:creationId xmlns:a16="http://schemas.microsoft.com/office/drawing/2014/main" id="{47616682-3D01-2087-5602-281F66273664}"/>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909765" y="1600914"/>
              <a:ext cx="717446" cy="717446"/>
            </a:xfrm>
            <a:prstGeom prst="rect">
              <a:avLst/>
            </a:prstGeom>
          </p:spPr>
        </p:pic>
      </p:grpSp>
      <p:sp>
        <p:nvSpPr>
          <p:cNvPr id="23" name="TextBox 22">
            <a:extLst>
              <a:ext uri="{FF2B5EF4-FFF2-40B4-BE49-F238E27FC236}">
                <a16:creationId xmlns:a16="http://schemas.microsoft.com/office/drawing/2014/main" id="{DF3CDE5E-30C4-F9EE-B1BE-8F131548F40D}"/>
              </a:ext>
            </a:extLst>
          </p:cNvPr>
          <p:cNvSpPr txBox="1"/>
          <p:nvPr/>
        </p:nvSpPr>
        <p:spPr>
          <a:xfrm>
            <a:off x="1622568" y="2854647"/>
            <a:ext cx="3291840" cy="664797"/>
          </a:xfrm>
          <a:prstGeom prst="rect">
            <a:avLst/>
          </a:prstGeom>
          <a:noFill/>
        </p:spPr>
        <p:txBody>
          <a:bodyPr wrap="square" lIns="0" tIns="0" rIns="0" bIns="0" rtlCol="0">
            <a:spAutoFit/>
          </a:bodyPr>
          <a:lstStyle/>
          <a:p>
            <a:pPr lvl="0" algn="ctr" defTabSz="932304" fontAlgn="base">
              <a:lnSpc>
                <a:spcPct val="90000"/>
              </a:lnSpc>
              <a:spcBef>
                <a:spcPct val="0"/>
              </a:spcBef>
              <a:spcAft>
                <a:spcPct val="0"/>
              </a:spcAft>
              <a:defRPr/>
            </a:pPr>
            <a:r>
              <a:rPr lang="en-US" sz="2400">
                <a:latin typeface="+mj-lt"/>
              </a:rPr>
              <a:t>Database rows</a:t>
            </a:r>
          </a:p>
          <a:p>
            <a:pPr lvl="0" algn="ctr" defTabSz="932304" fontAlgn="base">
              <a:lnSpc>
                <a:spcPct val="90000"/>
              </a:lnSpc>
              <a:spcBef>
                <a:spcPct val="0"/>
              </a:spcBef>
              <a:spcAft>
                <a:spcPct val="0"/>
              </a:spcAft>
              <a:defRPr/>
            </a:pPr>
            <a:r>
              <a:rPr lang="en-US" sz="2400">
                <a:latin typeface="+mj-lt"/>
              </a:rPr>
              <a:t>(Structured data)</a:t>
            </a:r>
          </a:p>
        </p:txBody>
      </p:sp>
      <p:sp>
        <p:nvSpPr>
          <p:cNvPr id="26" name="TextBox 25">
            <a:extLst>
              <a:ext uri="{FF2B5EF4-FFF2-40B4-BE49-F238E27FC236}">
                <a16:creationId xmlns:a16="http://schemas.microsoft.com/office/drawing/2014/main" id="{00A949B8-8E6A-9DDA-DD5D-1785B56DAD13}"/>
              </a:ext>
            </a:extLst>
          </p:cNvPr>
          <p:cNvSpPr txBox="1"/>
          <p:nvPr/>
        </p:nvSpPr>
        <p:spPr>
          <a:xfrm>
            <a:off x="1153368" y="4232764"/>
            <a:ext cx="4230240" cy="1956946"/>
          </a:xfrm>
          <a:prstGeom prst="rect">
            <a:avLst/>
          </a:prstGeom>
          <a:noFill/>
        </p:spPr>
        <p:txBody>
          <a:bodyPr wrap="square" lIns="0" tIns="0" rIns="0" bIns="0" rtlCol="0">
            <a:spAutoFit/>
          </a:bodyPr>
          <a:lstStyle/>
          <a:p>
            <a:pPr lvl="0" algn="ctr" defTabSz="932304" fontAlgn="base">
              <a:lnSpc>
                <a:spcPct val="90000"/>
              </a:lnSpc>
              <a:spcBef>
                <a:spcPct val="0"/>
              </a:spcBef>
              <a:spcAft>
                <a:spcPct val="0"/>
              </a:spcAft>
              <a:defRPr/>
            </a:pPr>
            <a:r>
              <a:rPr lang="en-US" sz="1800"/>
              <a:t>You need a way to </a:t>
            </a:r>
            <a:r>
              <a:rPr lang="en-US" sz="1800" b="1">
                <a:latin typeface="+mj-lt"/>
              </a:rPr>
              <a:t>vectorize</a:t>
            </a:r>
            <a:r>
              <a:rPr lang="en-US" sz="1800">
                <a:latin typeface="+mj-lt"/>
              </a:rPr>
              <a:t> </a:t>
            </a:r>
            <a:br>
              <a:rPr lang="en-US" sz="1800">
                <a:latin typeface="+mj-lt"/>
              </a:rPr>
            </a:br>
            <a:r>
              <a:rPr lang="en-US" sz="1800">
                <a:latin typeface="+mj-lt"/>
              </a:rPr>
              <a:t>&amp; </a:t>
            </a:r>
            <a:r>
              <a:rPr lang="en-US" sz="1800" b="1">
                <a:latin typeface="+mj-lt"/>
              </a:rPr>
              <a:t>search</a:t>
            </a:r>
            <a:r>
              <a:rPr lang="en-US" sz="1800">
                <a:latin typeface="+mj-lt"/>
              </a:rPr>
              <a:t> </a:t>
            </a:r>
            <a:r>
              <a:rPr lang="en-US" sz="1800"/>
              <a:t>target </a:t>
            </a:r>
            <a:r>
              <a:rPr lang="en-US"/>
              <a:t>columns.</a:t>
            </a:r>
          </a:p>
          <a:p>
            <a:pPr lvl="0" algn="ctr" defTabSz="932304" fontAlgn="base">
              <a:lnSpc>
                <a:spcPct val="90000"/>
              </a:lnSpc>
              <a:spcBef>
                <a:spcPct val="0"/>
              </a:spcBef>
              <a:spcAft>
                <a:spcPct val="0"/>
              </a:spcAft>
              <a:defRPr/>
            </a:pPr>
            <a:endParaRPr lang="en-US" sz="1800">
              <a:latin typeface="+mj-lt"/>
            </a:endParaRPr>
          </a:p>
          <a:p>
            <a:pPr lvl="0" algn="ctr" defTabSz="932304" fontAlgn="base">
              <a:lnSpc>
                <a:spcPct val="90000"/>
              </a:lnSpc>
              <a:spcBef>
                <a:spcPct val="0"/>
              </a:spcBef>
              <a:spcAft>
                <a:spcPct val="0"/>
              </a:spcAft>
              <a:defRPr/>
            </a:pPr>
            <a:r>
              <a:rPr lang="en-US" sz="1800">
                <a:latin typeface="+mj-lt"/>
              </a:rPr>
              <a:t>PostgreSQL</a:t>
            </a:r>
            <a:r>
              <a:rPr lang="en-US" sz="1800"/>
              <a:t> + </a:t>
            </a:r>
            <a:r>
              <a:rPr lang="en-US" err="1"/>
              <a:t>p</a:t>
            </a:r>
            <a:r>
              <a:rPr lang="en-US" sz="1800" err="1"/>
              <a:t>gvector</a:t>
            </a:r>
            <a:endParaRPr lang="en-US" sz="1800"/>
          </a:p>
          <a:p>
            <a:pPr lvl="0" algn="ctr" defTabSz="932304" fontAlgn="base">
              <a:lnSpc>
                <a:spcPct val="90000"/>
              </a:lnSpc>
              <a:spcBef>
                <a:spcPct val="0"/>
              </a:spcBef>
              <a:spcAft>
                <a:spcPct val="0"/>
              </a:spcAft>
              <a:defRPr/>
            </a:pPr>
            <a:r>
              <a:rPr lang="en-US">
                <a:latin typeface="+mj-lt"/>
              </a:rPr>
              <a:t>Cosmos MongoDB </a:t>
            </a:r>
          </a:p>
          <a:p>
            <a:pPr lvl="0" algn="ctr" defTabSz="932304" fontAlgn="base">
              <a:lnSpc>
                <a:spcPct val="90000"/>
              </a:lnSpc>
              <a:spcBef>
                <a:spcPct val="0"/>
              </a:spcBef>
              <a:spcAft>
                <a:spcPct val="0"/>
              </a:spcAft>
              <a:defRPr/>
            </a:pPr>
            <a:r>
              <a:rPr lang="en-US">
                <a:latin typeface="+mj-lt"/>
              </a:rPr>
              <a:t>Eventhouse</a:t>
            </a:r>
            <a:r>
              <a:rPr lang="en-US" b="1"/>
              <a:t> </a:t>
            </a:r>
            <a:r>
              <a:rPr lang="en-US"/>
              <a:t>in Microsoft Fabric</a:t>
            </a:r>
          </a:p>
          <a:p>
            <a:pPr algn="ctr" defTabSz="932304" fontAlgn="base">
              <a:lnSpc>
                <a:spcPct val="90000"/>
              </a:lnSpc>
              <a:spcBef>
                <a:spcPct val="0"/>
              </a:spcBef>
              <a:spcAft>
                <a:spcPct val="0"/>
              </a:spcAft>
              <a:defRPr/>
            </a:pPr>
            <a:r>
              <a:rPr lang="en-US" sz="1600">
                <a:latin typeface="+mj-lt"/>
              </a:rPr>
              <a:t>Azure SQL </a:t>
            </a:r>
            <a:r>
              <a:rPr lang="en-US" sz="1600"/>
              <a:t>+ vector search (upcoming)</a:t>
            </a:r>
            <a:endParaRPr lang="en-US"/>
          </a:p>
          <a:p>
            <a:pPr lvl="0" algn="ctr" defTabSz="932304" fontAlgn="base">
              <a:lnSpc>
                <a:spcPct val="90000"/>
              </a:lnSpc>
              <a:spcBef>
                <a:spcPct val="0"/>
              </a:spcBef>
              <a:spcAft>
                <a:spcPct val="0"/>
              </a:spcAft>
              <a:defRPr/>
            </a:pPr>
            <a:endParaRPr lang="en-US" sz="1800"/>
          </a:p>
        </p:txBody>
      </p:sp>
      <p:sp>
        <p:nvSpPr>
          <p:cNvPr id="10" name="Rounded Rectangle 5">
            <a:extLst>
              <a:ext uri="{FF2B5EF4-FFF2-40B4-BE49-F238E27FC236}">
                <a16:creationId xmlns:a16="http://schemas.microsoft.com/office/drawing/2014/main" id="{B506C982-35D6-5DC2-6016-DA9107D1B05F}"/>
              </a:ext>
              <a:ext uri="{C183D7F6-B498-43B3-948B-1728B52AA6E4}">
                <adec:decorative xmlns:adec="http://schemas.microsoft.com/office/drawing/2017/decorative" val="1"/>
              </a:ext>
            </a:extLst>
          </p:cNvPr>
          <p:cNvSpPr/>
          <p:nvPr/>
        </p:nvSpPr>
        <p:spPr bwMode="auto">
          <a:xfrm>
            <a:off x="6254839" y="1957589"/>
            <a:ext cx="5337346" cy="4353058"/>
          </a:xfrm>
          <a:prstGeom prst="roundRect">
            <a:avLst>
              <a:gd name="adj" fmla="val 4308"/>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algn="ctr" defTabSz="811670">
              <a:spcBef>
                <a:spcPts val="174"/>
              </a:spcBef>
            </a:pPr>
            <a:endParaRPr lang="en-US" sz="2400">
              <a:gradFill>
                <a:gsLst>
                  <a:gs pos="41958">
                    <a:srgbClr val="FFFFFF"/>
                  </a:gs>
                  <a:gs pos="63000">
                    <a:srgbClr val="FFFFFF"/>
                  </a:gs>
                </a:gsLst>
                <a:lin ang="0" scaled="0"/>
              </a:gradFill>
              <a:latin typeface="Segoe UI"/>
              <a:cs typeface="Segoe UI" panose="020B0502040204020203" pitchFamily="34" charset="0"/>
            </a:endParaRPr>
          </a:p>
        </p:txBody>
      </p:sp>
      <p:grpSp>
        <p:nvGrpSpPr>
          <p:cNvPr id="31" name="Group 30" descr="Document icon">
            <a:extLst>
              <a:ext uri="{FF2B5EF4-FFF2-40B4-BE49-F238E27FC236}">
                <a16:creationId xmlns:a16="http://schemas.microsoft.com/office/drawing/2014/main" id="{827018C7-ACF8-0502-AB61-74DB25B74224}"/>
              </a:ext>
            </a:extLst>
          </p:cNvPr>
          <p:cNvGrpSpPr/>
          <p:nvPr/>
        </p:nvGrpSpPr>
        <p:grpSpPr>
          <a:xfrm>
            <a:off x="8254126" y="1290250"/>
            <a:ext cx="1338773" cy="1338773"/>
            <a:chOff x="8254126" y="1290250"/>
            <a:chExt cx="1338773" cy="1338773"/>
          </a:xfrm>
        </p:grpSpPr>
        <p:sp>
          <p:nvSpPr>
            <p:cNvPr id="11" name="Oval 10">
              <a:extLst>
                <a:ext uri="{FF2B5EF4-FFF2-40B4-BE49-F238E27FC236}">
                  <a16:creationId xmlns:a16="http://schemas.microsoft.com/office/drawing/2014/main" id="{9C87ED0D-1C4F-CCAC-5DDC-0FC9D9395103}"/>
                </a:ext>
                <a:ext uri="{C183D7F6-B498-43B3-948B-1728B52AA6E4}">
                  <adec:decorative xmlns:adec="http://schemas.microsoft.com/office/drawing/2017/decorative" val="1"/>
                </a:ext>
              </a:extLst>
            </p:cNvPr>
            <p:cNvSpPr/>
            <p:nvPr/>
          </p:nvSpPr>
          <p:spPr bwMode="auto">
            <a:xfrm>
              <a:off x="8254126" y="1290250"/>
              <a:ext cx="1338773" cy="1338773"/>
            </a:xfrm>
            <a:prstGeom prst="ellipse">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32449">
                <a:spcBef>
                  <a:spcPts val="600"/>
                </a:spcBef>
              </a:pPr>
              <a:endParaRPr lang="en-US" sz="1600">
                <a:gradFill>
                  <a:gsLst>
                    <a:gs pos="1399">
                      <a:srgbClr val="FFFFFF"/>
                    </a:gs>
                    <a:gs pos="17000">
                      <a:srgbClr val="FFFFFF"/>
                    </a:gs>
                  </a:gsLst>
                  <a:path path="circle">
                    <a:fillToRect l="100000" t="100000"/>
                  </a:path>
                </a:gradFill>
                <a:latin typeface="+mj-lt"/>
                <a:cs typeface="Segoe UI" panose="020B0502040204020203" pitchFamily="34" charset="0"/>
              </a:endParaRPr>
            </a:p>
          </p:txBody>
        </p:sp>
        <p:pic>
          <p:nvPicPr>
            <p:cNvPr id="20" name="Graphic 19">
              <a:extLst>
                <a:ext uri="{FF2B5EF4-FFF2-40B4-BE49-F238E27FC236}">
                  <a16:creationId xmlns:a16="http://schemas.microsoft.com/office/drawing/2014/main" id="{0327B9EC-811D-5835-04BF-2F39912F3FA4}"/>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564789" y="1600913"/>
              <a:ext cx="717446" cy="717446"/>
            </a:xfrm>
            <a:prstGeom prst="rect">
              <a:avLst/>
            </a:prstGeom>
          </p:spPr>
        </p:pic>
      </p:grpSp>
      <p:sp>
        <p:nvSpPr>
          <p:cNvPr id="24" name="TextBox 23">
            <a:extLst>
              <a:ext uri="{FF2B5EF4-FFF2-40B4-BE49-F238E27FC236}">
                <a16:creationId xmlns:a16="http://schemas.microsoft.com/office/drawing/2014/main" id="{7497F494-6EB2-9B74-FE4C-44DB6BA15310}"/>
              </a:ext>
            </a:extLst>
          </p:cNvPr>
          <p:cNvSpPr txBox="1"/>
          <p:nvPr/>
        </p:nvSpPr>
        <p:spPr>
          <a:xfrm>
            <a:off x="7277592" y="2854647"/>
            <a:ext cx="3291840" cy="664797"/>
          </a:xfrm>
          <a:prstGeom prst="rect">
            <a:avLst/>
          </a:prstGeom>
          <a:noFill/>
        </p:spPr>
        <p:txBody>
          <a:bodyPr wrap="square" lIns="0" tIns="0" rIns="0" bIns="0" rtlCol="0">
            <a:spAutoFit/>
          </a:bodyPr>
          <a:lstStyle/>
          <a:p>
            <a:pPr lvl="0" algn="ctr" defTabSz="932304" fontAlgn="base">
              <a:lnSpc>
                <a:spcPct val="90000"/>
              </a:lnSpc>
              <a:spcBef>
                <a:spcPct val="0"/>
              </a:spcBef>
              <a:spcAft>
                <a:spcPct val="0"/>
              </a:spcAft>
              <a:defRPr/>
            </a:pPr>
            <a:r>
              <a:rPr lang="en-US" sz="2400">
                <a:latin typeface="+mj-lt"/>
              </a:rPr>
              <a:t>Documents</a:t>
            </a:r>
          </a:p>
          <a:p>
            <a:pPr lvl="0" algn="ctr" defTabSz="932304" fontAlgn="base">
              <a:lnSpc>
                <a:spcPct val="90000"/>
              </a:lnSpc>
              <a:spcBef>
                <a:spcPct val="0"/>
              </a:spcBef>
              <a:spcAft>
                <a:spcPct val="0"/>
              </a:spcAft>
              <a:defRPr/>
            </a:pPr>
            <a:r>
              <a:rPr lang="en-US" sz="2400">
                <a:latin typeface="+mj-lt"/>
              </a:rPr>
              <a:t>(Unstructured data)</a:t>
            </a:r>
          </a:p>
        </p:txBody>
      </p:sp>
      <p:sp>
        <p:nvSpPr>
          <p:cNvPr id="25" name="TextBox 24">
            <a:extLst>
              <a:ext uri="{FF2B5EF4-FFF2-40B4-BE49-F238E27FC236}">
                <a16:creationId xmlns:a16="http://schemas.microsoft.com/office/drawing/2014/main" id="{7C7380CF-F804-E8F2-6521-3D51B678551F}"/>
              </a:ext>
            </a:extLst>
          </p:cNvPr>
          <p:cNvSpPr txBox="1"/>
          <p:nvPr/>
        </p:nvSpPr>
        <p:spPr>
          <a:xfrm>
            <a:off x="6928915" y="3650676"/>
            <a:ext cx="3989194" cy="249299"/>
          </a:xfrm>
          <a:prstGeom prst="rect">
            <a:avLst/>
          </a:prstGeom>
          <a:noFill/>
        </p:spPr>
        <p:txBody>
          <a:bodyPr wrap="square" lIns="0" tIns="0" rIns="0" bIns="0" rtlCol="0">
            <a:spAutoFit/>
          </a:bodyPr>
          <a:lstStyle/>
          <a:p>
            <a:pPr lvl="0" algn="ctr" defTabSz="932304" fontAlgn="base">
              <a:lnSpc>
                <a:spcPct val="90000"/>
              </a:lnSpc>
              <a:spcBef>
                <a:spcPct val="0"/>
              </a:spcBef>
              <a:spcAft>
                <a:spcPct val="0"/>
              </a:spcAft>
              <a:defRPr/>
            </a:pPr>
            <a:r>
              <a:rPr lang="en-US" sz="1800"/>
              <a:t>PDFs, docx, pptx, md, html, images</a:t>
            </a:r>
          </a:p>
        </p:txBody>
      </p:sp>
      <p:sp>
        <p:nvSpPr>
          <p:cNvPr id="27" name="TextBox 26">
            <a:extLst>
              <a:ext uri="{FF2B5EF4-FFF2-40B4-BE49-F238E27FC236}">
                <a16:creationId xmlns:a16="http://schemas.microsoft.com/office/drawing/2014/main" id="{47557385-A70B-E399-729D-1CFBAFA55AC2}"/>
              </a:ext>
            </a:extLst>
          </p:cNvPr>
          <p:cNvSpPr txBox="1"/>
          <p:nvPr/>
        </p:nvSpPr>
        <p:spPr>
          <a:xfrm>
            <a:off x="6808392" y="4232764"/>
            <a:ext cx="4230240" cy="1745093"/>
          </a:xfrm>
          <a:prstGeom prst="rect">
            <a:avLst/>
          </a:prstGeom>
          <a:noFill/>
        </p:spPr>
        <p:txBody>
          <a:bodyPr wrap="square" lIns="0" tIns="0" rIns="0" bIns="0" rtlCol="0">
            <a:spAutoFit/>
          </a:bodyPr>
          <a:lstStyle/>
          <a:p>
            <a:pPr lvl="0" algn="ctr" defTabSz="932304" fontAlgn="base">
              <a:lnSpc>
                <a:spcPct val="90000"/>
              </a:lnSpc>
              <a:spcBef>
                <a:spcPct val="0"/>
              </a:spcBef>
              <a:spcAft>
                <a:spcPct val="0"/>
              </a:spcAft>
              <a:defRPr/>
            </a:pPr>
            <a:r>
              <a:rPr lang="en-US" sz="1800"/>
              <a:t>You need an ingestion process</a:t>
            </a:r>
          </a:p>
          <a:p>
            <a:pPr lvl="0" algn="ctr" defTabSz="932304" fontAlgn="base">
              <a:lnSpc>
                <a:spcPct val="90000"/>
              </a:lnSpc>
              <a:spcBef>
                <a:spcPct val="0"/>
              </a:spcBef>
              <a:spcAft>
                <a:spcPct val="0"/>
              </a:spcAft>
              <a:defRPr/>
            </a:pPr>
            <a:r>
              <a:rPr lang="en-US" sz="1800"/>
              <a:t>for </a:t>
            </a:r>
            <a:r>
              <a:rPr lang="en-US" sz="1800">
                <a:latin typeface="+mj-lt"/>
              </a:rPr>
              <a:t>extracting, splitting, vectorizing,</a:t>
            </a:r>
          </a:p>
          <a:p>
            <a:pPr lvl="0" algn="ctr" defTabSz="932304" fontAlgn="base">
              <a:lnSpc>
                <a:spcPct val="90000"/>
              </a:lnSpc>
              <a:spcBef>
                <a:spcPct val="0"/>
              </a:spcBef>
              <a:spcAft>
                <a:spcPct val="0"/>
              </a:spcAft>
              <a:defRPr/>
            </a:pPr>
            <a:r>
              <a:rPr lang="en-US" sz="1800"/>
              <a:t>and </a:t>
            </a:r>
            <a:r>
              <a:rPr lang="en-US" sz="1800">
                <a:latin typeface="+mj-lt"/>
              </a:rPr>
              <a:t>storing</a:t>
            </a:r>
            <a:r>
              <a:rPr lang="en-US" sz="1800"/>
              <a:t> document chunks.</a:t>
            </a:r>
          </a:p>
          <a:p>
            <a:pPr lvl="0" algn="ctr" defTabSz="932304" fontAlgn="base">
              <a:lnSpc>
                <a:spcPct val="90000"/>
              </a:lnSpc>
              <a:spcBef>
                <a:spcPct val="0"/>
              </a:spcBef>
              <a:spcAft>
                <a:spcPct val="0"/>
              </a:spcAft>
              <a:defRPr/>
            </a:pPr>
            <a:endParaRPr lang="en-US" sz="1800"/>
          </a:p>
          <a:p>
            <a:pPr lvl="0" algn="ctr" defTabSz="932304" fontAlgn="base">
              <a:lnSpc>
                <a:spcPct val="90000"/>
              </a:lnSpc>
              <a:spcBef>
                <a:spcPct val="0"/>
              </a:spcBef>
              <a:spcAft>
                <a:spcPct val="0"/>
              </a:spcAft>
              <a:defRPr/>
            </a:pPr>
            <a:r>
              <a:rPr lang="en-US" sz="1800">
                <a:latin typeface="+mj-lt"/>
              </a:rPr>
              <a:t>Azure AI Search </a:t>
            </a:r>
            <a:r>
              <a:rPr lang="en-US" sz="1800"/>
              <a:t>+</a:t>
            </a:r>
          </a:p>
          <a:p>
            <a:pPr lvl="0" algn="ctr" defTabSz="932304" fontAlgn="base">
              <a:lnSpc>
                <a:spcPct val="90000"/>
              </a:lnSpc>
              <a:spcBef>
                <a:spcPct val="0"/>
              </a:spcBef>
              <a:spcAft>
                <a:spcPct val="0"/>
              </a:spcAft>
              <a:defRPr/>
            </a:pPr>
            <a:r>
              <a:rPr lang="en-US" sz="1800"/>
              <a:t>Integrated Vectorization</a:t>
            </a:r>
          </a:p>
          <a:p>
            <a:pPr lvl="0" algn="ctr" defTabSz="932304" fontAlgn="base">
              <a:lnSpc>
                <a:spcPct val="90000"/>
              </a:lnSpc>
              <a:spcBef>
                <a:spcPct val="0"/>
              </a:spcBef>
              <a:spcAft>
                <a:spcPct val="0"/>
              </a:spcAft>
              <a:defRPr/>
            </a:pPr>
            <a:r>
              <a:rPr lang="en-US" sz="1800"/>
              <a:t>Document Intelligence or </a:t>
            </a:r>
          </a:p>
        </p:txBody>
      </p:sp>
    </p:spTree>
    <p:extLst>
      <p:ext uri="{BB962C8B-B14F-4D97-AF65-F5344CB8AC3E}">
        <p14:creationId xmlns:p14="http://schemas.microsoft.com/office/powerpoint/2010/main" val="2635653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par>
                                <p:cTn id="8" presetID="42" presetClass="path" presetSubtype="0" decel="100000" fill="hold" nodeType="withEffect">
                                  <p:stCondLst>
                                    <p:cond delay="0"/>
                                  </p:stCondLst>
                                  <p:childTnLst>
                                    <p:animMotion origin="layout" path="M 0 -2.59259E-6 L 0 0.03542 " pathEditMode="relative" rAng="0" ptsTypes="AA">
                                      <p:cBhvr>
                                        <p:cTn id="9" dur="700" spd="-100000" fill="hold"/>
                                        <p:tgtEl>
                                          <p:spTgt spid="29"/>
                                        </p:tgtEl>
                                        <p:attrNameLst>
                                          <p:attrName>ppt_x</p:attrName>
                                          <p:attrName>ppt_y</p:attrName>
                                        </p:attrNameLst>
                                      </p:cBhvr>
                                      <p:rCtr x="0" y="1759"/>
                                    </p:animMotion>
                                  </p:childTnLst>
                                </p:cTn>
                              </p:par>
                              <p:par>
                                <p:cTn id="10" presetID="10" presetClass="entr" presetSubtype="0" fill="hold" grpId="0" nodeType="withEffect">
                                  <p:stCondLst>
                                    <p:cond delay="10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42" presetClass="path" presetSubtype="0" decel="100000" fill="hold" grpId="1" nodeType="withEffect">
                                  <p:stCondLst>
                                    <p:cond delay="100"/>
                                  </p:stCondLst>
                                  <p:childTnLst>
                                    <p:animMotion origin="layout" path="M 1.04167E-6 2.22222E-6 L 1.04167E-6 0.03541 " pathEditMode="relative" rAng="0" ptsTypes="AA">
                                      <p:cBhvr>
                                        <p:cTn id="14" dur="700" spd="-100000" fill="hold"/>
                                        <p:tgtEl>
                                          <p:spTgt spid="3"/>
                                        </p:tgtEl>
                                        <p:attrNameLst>
                                          <p:attrName>ppt_x</p:attrName>
                                          <p:attrName>ppt_y</p:attrName>
                                        </p:attrNameLst>
                                      </p:cBhvr>
                                      <p:rCtr x="0" y="1759"/>
                                    </p:animMotion>
                                  </p:childTnLst>
                                </p:cTn>
                              </p:par>
                              <p:par>
                                <p:cTn id="15" presetID="10" presetClass="entr" presetSubtype="0" fill="hold" nodeType="withEffect">
                                  <p:stCondLst>
                                    <p:cond delay="500"/>
                                  </p:stCondLst>
                                  <p:childTnLst>
                                    <p:set>
                                      <p:cBhvr>
                                        <p:cTn id="16" dur="1" fill="hold">
                                          <p:stCondLst>
                                            <p:cond delay="0"/>
                                          </p:stCondLst>
                                        </p:cTn>
                                        <p:tgtEl>
                                          <p:spTgt spid="31"/>
                                        </p:tgtEl>
                                        <p:attrNameLst>
                                          <p:attrName>style.visibility</p:attrName>
                                        </p:attrNameLst>
                                      </p:cBhvr>
                                      <p:to>
                                        <p:strVal val="visible"/>
                                      </p:to>
                                    </p:set>
                                    <p:animEffect transition="in" filter="fade">
                                      <p:cBhvr>
                                        <p:cTn id="17" dur="500"/>
                                        <p:tgtEl>
                                          <p:spTgt spid="31"/>
                                        </p:tgtEl>
                                      </p:cBhvr>
                                    </p:animEffect>
                                  </p:childTnLst>
                                </p:cTn>
                              </p:par>
                              <p:par>
                                <p:cTn id="18" presetID="42" presetClass="path" presetSubtype="0" decel="100000" fill="hold" nodeType="withEffect">
                                  <p:stCondLst>
                                    <p:cond delay="500"/>
                                  </p:stCondLst>
                                  <p:childTnLst>
                                    <p:animMotion origin="layout" path="M 0 -2.59259E-6 L 0 0.03542 " pathEditMode="relative" rAng="0" ptsTypes="AA">
                                      <p:cBhvr>
                                        <p:cTn id="19" dur="700" spd="-100000" fill="hold"/>
                                        <p:tgtEl>
                                          <p:spTgt spid="31"/>
                                        </p:tgtEl>
                                        <p:attrNameLst>
                                          <p:attrName>ppt_x</p:attrName>
                                          <p:attrName>ppt_y</p:attrName>
                                        </p:attrNameLst>
                                      </p:cBhvr>
                                      <p:rCtr x="0" y="1759"/>
                                    </p:animMotion>
                                  </p:childTnLst>
                                </p:cTn>
                              </p:par>
                              <p:par>
                                <p:cTn id="20" presetID="10" presetClass="entr" presetSubtype="0" fill="hold" grpId="0" nodeType="withEffect">
                                  <p:stCondLst>
                                    <p:cond delay="60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par>
                                <p:cTn id="23" presetID="42" presetClass="path" presetSubtype="0" decel="100000" fill="hold" grpId="1" nodeType="withEffect">
                                  <p:stCondLst>
                                    <p:cond delay="600"/>
                                  </p:stCondLst>
                                  <p:childTnLst>
                                    <p:animMotion origin="layout" path="M -1.04167E-6 2.22222E-6 L -1.04167E-6 0.03541 " pathEditMode="relative" rAng="0" ptsTypes="AA">
                                      <p:cBhvr>
                                        <p:cTn id="24" dur="700" spd="-100000" fill="hold"/>
                                        <p:tgtEl>
                                          <p:spTgt spid="10"/>
                                        </p:tgtEl>
                                        <p:attrNameLst>
                                          <p:attrName>ppt_x</p:attrName>
                                          <p:attrName>ppt_y</p:attrName>
                                        </p:attrNameLst>
                                      </p:cBhvr>
                                      <p:rCtr x="0" y="1759"/>
                                    </p:animMotion>
                                  </p:childTnLst>
                                </p:cTn>
                              </p:par>
                              <p:par>
                                <p:cTn id="25" presetID="10" presetClass="entr" presetSubtype="0" fill="hold" grpId="0" nodeType="withEffect">
                                  <p:stCondLst>
                                    <p:cond delay="700"/>
                                  </p:stCondLst>
                                  <p:childTnLst>
                                    <p:set>
                                      <p:cBhvr>
                                        <p:cTn id="26" dur="1" fill="hold">
                                          <p:stCondLst>
                                            <p:cond delay="0"/>
                                          </p:stCondLst>
                                        </p:cTn>
                                        <p:tgtEl>
                                          <p:spTgt spid="24"/>
                                        </p:tgtEl>
                                        <p:attrNameLst>
                                          <p:attrName>style.visibility</p:attrName>
                                        </p:attrNameLst>
                                      </p:cBhvr>
                                      <p:to>
                                        <p:strVal val="visible"/>
                                      </p:to>
                                    </p:set>
                                    <p:animEffect transition="in" filter="fade">
                                      <p:cBhvr>
                                        <p:cTn id="27" dur="500"/>
                                        <p:tgtEl>
                                          <p:spTgt spid="24"/>
                                        </p:tgtEl>
                                      </p:cBhvr>
                                    </p:animEffect>
                                  </p:childTnLst>
                                </p:cTn>
                              </p:par>
                              <p:par>
                                <p:cTn id="28" presetID="42" presetClass="path" presetSubtype="0" decel="100000" fill="hold" grpId="1" nodeType="withEffect">
                                  <p:stCondLst>
                                    <p:cond delay="700"/>
                                  </p:stCondLst>
                                  <p:childTnLst>
                                    <p:animMotion origin="layout" path="M 0 -2.59259E-6 L 0 0.03542 " pathEditMode="relative" rAng="0" ptsTypes="AA">
                                      <p:cBhvr>
                                        <p:cTn id="29" dur="700" spd="-100000" fill="hold"/>
                                        <p:tgtEl>
                                          <p:spTgt spid="24"/>
                                        </p:tgtEl>
                                        <p:attrNameLst>
                                          <p:attrName>ppt_x</p:attrName>
                                          <p:attrName>ppt_y</p:attrName>
                                        </p:attrNameLst>
                                      </p:cBhvr>
                                      <p:rCtr x="0" y="1759"/>
                                    </p:animMotion>
                                  </p:childTnLst>
                                </p:cTn>
                              </p:par>
                              <p:par>
                                <p:cTn id="30" presetID="10" presetClass="entr" presetSubtype="0" fill="hold" grpId="0" nodeType="withEffect">
                                  <p:stCondLst>
                                    <p:cond delay="700"/>
                                  </p:stCondLst>
                                  <p:childTnLst>
                                    <p:set>
                                      <p:cBhvr>
                                        <p:cTn id="31" dur="1" fill="hold">
                                          <p:stCondLst>
                                            <p:cond delay="0"/>
                                          </p:stCondLst>
                                        </p:cTn>
                                        <p:tgtEl>
                                          <p:spTgt spid="25"/>
                                        </p:tgtEl>
                                        <p:attrNameLst>
                                          <p:attrName>style.visibility</p:attrName>
                                        </p:attrNameLst>
                                      </p:cBhvr>
                                      <p:to>
                                        <p:strVal val="visible"/>
                                      </p:to>
                                    </p:set>
                                    <p:animEffect transition="in" filter="fade">
                                      <p:cBhvr>
                                        <p:cTn id="32" dur="500"/>
                                        <p:tgtEl>
                                          <p:spTgt spid="25"/>
                                        </p:tgtEl>
                                      </p:cBhvr>
                                    </p:animEffect>
                                  </p:childTnLst>
                                </p:cTn>
                              </p:par>
                              <p:par>
                                <p:cTn id="33" presetID="42" presetClass="path" presetSubtype="0" decel="100000" fill="hold" grpId="1" nodeType="withEffect">
                                  <p:stCondLst>
                                    <p:cond delay="700"/>
                                  </p:stCondLst>
                                  <p:childTnLst>
                                    <p:animMotion origin="layout" path="M 0 -2.59259E-6 L 0 0.03542 " pathEditMode="relative" rAng="0" ptsTypes="AA">
                                      <p:cBhvr>
                                        <p:cTn id="34" dur="700" spd="-100000" fill="hold"/>
                                        <p:tgtEl>
                                          <p:spTgt spid="25"/>
                                        </p:tgtEl>
                                        <p:attrNameLst>
                                          <p:attrName>ppt_x</p:attrName>
                                          <p:attrName>ppt_y</p:attrName>
                                        </p:attrNameLst>
                                      </p:cBhvr>
                                      <p:rCtr x="0" y="1759"/>
                                    </p:animMotion>
                                  </p:childTnLst>
                                </p:cTn>
                              </p:par>
                              <p:par>
                                <p:cTn id="35" presetID="10" presetClass="entr" presetSubtype="0" fill="hold" grpId="0" nodeType="withEffect">
                                  <p:stCondLst>
                                    <p:cond delay="700"/>
                                  </p:stCondLst>
                                  <p:childTnLst>
                                    <p:set>
                                      <p:cBhvr>
                                        <p:cTn id="36" dur="1" fill="hold">
                                          <p:stCondLst>
                                            <p:cond delay="0"/>
                                          </p:stCondLst>
                                        </p:cTn>
                                        <p:tgtEl>
                                          <p:spTgt spid="27"/>
                                        </p:tgtEl>
                                        <p:attrNameLst>
                                          <p:attrName>style.visibility</p:attrName>
                                        </p:attrNameLst>
                                      </p:cBhvr>
                                      <p:to>
                                        <p:strVal val="visible"/>
                                      </p:to>
                                    </p:set>
                                    <p:animEffect transition="in" filter="fade">
                                      <p:cBhvr>
                                        <p:cTn id="37" dur="500"/>
                                        <p:tgtEl>
                                          <p:spTgt spid="27"/>
                                        </p:tgtEl>
                                      </p:cBhvr>
                                    </p:animEffect>
                                  </p:childTnLst>
                                </p:cTn>
                              </p:par>
                              <p:par>
                                <p:cTn id="38" presetID="42" presetClass="path" presetSubtype="0" decel="100000" fill="hold" grpId="1" nodeType="withEffect">
                                  <p:stCondLst>
                                    <p:cond delay="700"/>
                                  </p:stCondLst>
                                  <p:childTnLst>
                                    <p:animMotion origin="layout" path="M 0 -2.59259E-6 L 0 0.03542 " pathEditMode="relative" rAng="0" ptsTypes="AA">
                                      <p:cBhvr>
                                        <p:cTn id="39" dur="700" spd="-100000" fill="hold"/>
                                        <p:tgtEl>
                                          <p:spTgt spid="27"/>
                                        </p:tgtEl>
                                        <p:attrNameLst>
                                          <p:attrName>ppt_x</p:attrName>
                                          <p:attrName>ppt_y</p:attrName>
                                        </p:attrNameLst>
                                      </p:cBhvr>
                                      <p:rCtr x="0" y="1759"/>
                                    </p:animMotion>
                                  </p:childTnLst>
                                </p:cTn>
                              </p:par>
                              <p:par>
                                <p:cTn id="40" presetID="10" presetClass="entr" presetSubtype="0" fill="hold" grpId="0" nodeType="withEffect">
                                  <p:stCondLst>
                                    <p:cond delay="200"/>
                                  </p:stCondLst>
                                  <p:childTnLst>
                                    <p:set>
                                      <p:cBhvr>
                                        <p:cTn id="41" dur="1" fill="hold">
                                          <p:stCondLst>
                                            <p:cond delay="0"/>
                                          </p:stCondLst>
                                        </p:cTn>
                                        <p:tgtEl>
                                          <p:spTgt spid="23"/>
                                        </p:tgtEl>
                                        <p:attrNameLst>
                                          <p:attrName>style.visibility</p:attrName>
                                        </p:attrNameLst>
                                      </p:cBhvr>
                                      <p:to>
                                        <p:strVal val="visible"/>
                                      </p:to>
                                    </p:set>
                                    <p:animEffect transition="in" filter="fade">
                                      <p:cBhvr>
                                        <p:cTn id="42" dur="500"/>
                                        <p:tgtEl>
                                          <p:spTgt spid="23"/>
                                        </p:tgtEl>
                                      </p:cBhvr>
                                    </p:animEffect>
                                  </p:childTnLst>
                                </p:cTn>
                              </p:par>
                              <p:par>
                                <p:cTn id="43" presetID="42" presetClass="path" presetSubtype="0" decel="100000" fill="hold" grpId="1" nodeType="withEffect">
                                  <p:stCondLst>
                                    <p:cond delay="200"/>
                                  </p:stCondLst>
                                  <p:childTnLst>
                                    <p:animMotion origin="layout" path="M 0 -2.59259E-6 L 0 0.03542 " pathEditMode="relative" rAng="0" ptsTypes="AA">
                                      <p:cBhvr>
                                        <p:cTn id="44" dur="700" spd="-100000" fill="hold"/>
                                        <p:tgtEl>
                                          <p:spTgt spid="23"/>
                                        </p:tgtEl>
                                        <p:attrNameLst>
                                          <p:attrName>ppt_x</p:attrName>
                                          <p:attrName>ppt_y</p:attrName>
                                        </p:attrNameLst>
                                      </p:cBhvr>
                                      <p:rCtr x="0" y="1759"/>
                                    </p:animMotion>
                                  </p:childTnLst>
                                </p:cTn>
                              </p:par>
                              <p:par>
                                <p:cTn id="45" presetID="10" presetClass="entr" presetSubtype="0" fill="hold" grpId="0" nodeType="withEffect">
                                  <p:stCondLst>
                                    <p:cond delay="200"/>
                                  </p:stCondLst>
                                  <p:childTnLst>
                                    <p:set>
                                      <p:cBhvr>
                                        <p:cTn id="46" dur="1" fill="hold">
                                          <p:stCondLst>
                                            <p:cond delay="0"/>
                                          </p:stCondLst>
                                        </p:cTn>
                                        <p:tgtEl>
                                          <p:spTgt spid="26"/>
                                        </p:tgtEl>
                                        <p:attrNameLst>
                                          <p:attrName>style.visibility</p:attrName>
                                        </p:attrNameLst>
                                      </p:cBhvr>
                                      <p:to>
                                        <p:strVal val="visible"/>
                                      </p:to>
                                    </p:set>
                                    <p:animEffect transition="in" filter="fade">
                                      <p:cBhvr>
                                        <p:cTn id="47" dur="500"/>
                                        <p:tgtEl>
                                          <p:spTgt spid="26"/>
                                        </p:tgtEl>
                                      </p:cBhvr>
                                    </p:animEffect>
                                  </p:childTnLst>
                                </p:cTn>
                              </p:par>
                              <p:par>
                                <p:cTn id="48" presetID="42" presetClass="path" presetSubtype="0" decel="100000" fill="hold" grpId="1" nodeType="withEffect">
                                  <p:stCondLst>
                                    <p:cond delay="200"/>
                                  </p:stCondLst>
                                  <p:childTnLst>
                                    <p:animMotion origin="layout" path="M 1.04167E-6 -2.22222E-6 L 1.04167E-6 0.03542 " pathEditMode="relative" rAng="0" ptsTypes="AA">
                                      <p:cBhvr>
                                        <p:cTn id="49" dur="700" spd="-100000" fill="hold"/>
                                        <p:tgtEl>
                                          <p:spTgt spid="26"/>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23" grpId="0"/>
      <p:bldP spid="23" grpId="1"/>
      <p:bldP spid="26" grpId="0"/>
      <p:bldP spid="26" grpId="1"/>
      <p:bldP spid="10" grpId="0" animBg="1"/>
      <p:bldP spid="10" grpId="1" animBg="1"/>
      <p:bldP spid="24" grpId="0"/>
      <p:bldP spid="24" grpId="1"/>
      <p:bldP spid="25" grpId="0"/>
      <p:bldP spid="25" grpId="1"/>
      <p:bldP spid="27" grpId="0"/>
      <p:bldP spid="27" grpId="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5F0922-A432-2F3E-F3FB-FBAC65C3FA39}"/>
              </a:ext>
            </a:extLst>
          </p:cNvPr>
          <p:cNvSpPr>
            <a:spLocks noGrp="1"/>
          </p:cNvSpPr>
          <p:nvPr>
            <p:ph type="title"/>
          </p:nvPr>
        </p:nvSpPr>
        <p:spPr>
          <a:xfrm>
            <a:off x="588963" y="457200"/>
            <a:ext cx="11017250" cy="553998"/>
          </a:xfrm>
        </p:spPr>
        <p:txBody>
          <a:bodyPr/>
          <a:lstStyle/>
          <a:p>
            <a:r>
              <a:rPr lang="en-US">
                <a:cs typeface="Segoe UI"/>
              </a:rPr>
              <a:t>Components of a high-quality RAG</a:t>
            </a:r>
          </a:p>
        </p:txBody>
      </p:sp>
      <p:cxnSp>
        <p:nvCxnSpPr>
          <p:cNvPr id="97" name="Straight Connector 96">
            <a:extLst>
              <a:ext uri="{FF2B5EF4-FFF2-40B4-BE49-F238E27FC236}">
                <a16:creationId xmlns:a16="http://schemas.microsoft.com/office/drawing/2014/main" id="{B11B9DB2-CB31-5B82-6AE3-A3E0217361DB}"/>
              </a:ext>
              <a:ext uri="{C183D7F6-B498-43B3-948B-1728B52AA6E4}">
                <adec:decorative xmlns:adec="http://schemas.microsoft.com/office/drawing/2017/decorative" val="1"/>
              </a:ext>
            </a:extLst>
          </p:cNvPr>
          <p:cNvCxnSpPr>
            <a:cxnSpLocks/>
          </p:cNvCxnSpPr>
          <p:nvPr/>
        </p:nvCxnSpPr>
        <p:spPr>
          <a:xfrm>
            <a:off x="8494001" y="-1171921"/>
            <a:ext cx="3900737" cy="0"/>
          </a:xfrm>
          <a:prstGeom prst="line">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99" name="Straight Connector 98">
            <a:extLst>
              <a:ext uri="{FF2B5EF4-FFF2-40B4-BE49-F238E27FC236}">
                <a16:creationId xmlns:a16="http://schemas.microsoft.com/office/drawing/2014/main" id="{13D23016-D571-5746-0669-0AC10EFC4E36}"/>
              </a:ext>
              <a:ext uri="{C183D7F6-B498-43B3-948B-1728B52AA6E4}">
                <adec:decorative xmlns:adec="http://schemas.microsoft.com/office/drawing/2017/decorative" val="1"/>
              </a:ext>
            </a:extLst>
          </p:cNvPr>
          <p:cNvCxnSpPr>
            <a:cxnSpLocks/>
          </p:cNvCxnSpPr>
          <p:nvPr/>
        </p:nvCxnSpPr>
        <p:spPr>
          <a:xfrm>
            <a:off x="8494001" y="184016"/>
            <a:ext cx="3900737" cy="0"/>
          </a:xfrm>
          <a:prstGeom prst="line">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72" name="TextBox 71">
            <a:extLst>
              <a:ext uri="{FF2B5EF4-FFF2-40B4-BE49-F238E27FC236}">
                <a16:creationId xmlns:a16="http://schemas.microsoft.com/office/drawing/2014/main" id="{509C2340-57AE-EC92-46CF-BB37B6CF6805}"/>
              </a:ext>
            </a:extLst>
          </p:cNvPr>
          <p:cNvSpPr txBox="1"/>
          <p:nvPr/>
        </p:nvSpPr>
        <p:spPr>
          <a:xfrm>
            <a:off x="578666" y="11963683"/>
            <a:ext cx="6342624" cy="4678204"/>
          </a:xfrm>
          <a:prstGeom prst="rect">
            <a:avLst/>
          </a:prstGeom>
          <a:noFill/>
        </p:spPr>
        <p:txBody>
          <a:bodyPr wrap="square" lIns="0" tIns="0" rIns="0" bIns="0" rtlCol="0">
            <a:spAutoFit/>
          </a:bodyPr>
          <a:lstStyle/>
          <a:p>
            <a:pPr algn="l"/>
            <a:r>
              <a:rPr lang="en-US" sz="2400">
                <a:latin typeface="+mj-lt"/>
              </a:rPr>
              <a:t>Powerful search functionality</a:t>
            </a:r>
          </a:p>
          <a:p>
            <a:pPr marL="182563" lvl="1" indent="-169863">
              <a:buFont typeface="Arial" panose="020B0604020202020204" pitchFamily="34" charset="0"/>
              <a:buChar char="•"/>
            </a:pPr>
            <a:r>
              <a:rPr lang="en-US" sz="2000"/>
              <a:t>Vector search</a:t>
            </a:r>
          </a:p>
          <a:p>
            <a:pPr marL="182563" lvl="1" indent="-169863">
              <a:buFont typeface="Arial" panose="020B0604020202020204" pitchFamily="34" charset="0"/>
              <a:buChar char="•"/>
            </a:pPr>
            <a:r>
              <a:rPr lang="en-US" sz="2000"/>
              <a:t>Hybrid search</a:t>
            </a:r>
          </a:p>
          <a:p>
            <a:pPr marL="182563" lvl="1" indent="-169863">
              <a:buFont typeface="Arial" panose="020B0604020202020204" pitchFamily="34" charset="0"/>
              <a:buChar char="•"/>
            </a:pPr>
            <a:r>
              <a:rPr lang="en-US" sz="2000"/>
              <a:t>Semantic re-ranking</a:t>
            </a:r>
          </a:p>
          <a:p>
            <a:pPr marL="182563" lvl="1" indent="-169863">
              <a:buFont typeface="Arial" panose="020B0604020202020204" pitchFamily="34" charset="0"/>
              <a:buChar char="•"/>
            </a:pPr>
            <a:r>
              <a:rPr lang="en-US" sz="2000"/>
              <a:t>Filtering</a:t>
            </a:r>
          </a:p>
          <a:p>
            <a:pPr algn="l"/>
            <a:r>
              <a:rPr lang="en-US" sz="2400">
                <a:latin typeface="+mj-lt"/>
              </a:rPr>
              <a:t>Well prepared data</a:t>
            </a:r>
          </a:p>
          <a:p>
            <a:pPr marL="182563" lvl="1" indent="-169863">
              <a:buFont typeface="Arial" panose="020B0604020202020204" pitchFamily="34" charset="0"/>
              <a:buChar char="•"/>
            </a:pPr>
            <a:r>
              <a:rPr lang="en-US" sz="2000"/>
              <a:t>Reasonably sized text</a:t>
            </a:r>
          </a:p>
          <a:p>
            <a:pPr marL="182563" lvl="1" indent="-169863">
              <a:buFont typeface="Arial" panose="020B0604020202020204" pitchFamily="34" charset="0"/>
              <a:buChar char="•"/>
            </a:pPr>
            <a:r>
              <a:rPr lang="en-US" sz="2000"/>
              <a:t>Meaningful vectors</a:t>
            </a:r>
          </a:p>
          <a:p>
            <a:r>
              <a:rPr lang="en-US" sz="2400">
                <a:latin typeface="+mj-lt"/>
              </a:rPr>
              <a:t>Sophisticated LLM</a:t>
            </a:r>
          </a:p>
          <a:p>
            <a:pPr marL="182563" lvl="1" indent="-169863">
              <a:buFont typeface="Arial" panose="020B0604020202020204" pitchFamily="34" charset="0"/>
              <a:buChar char="•"/>
            </a:pPr>
            <a:r>
              <a:rPr lang="en-US" sz="2000"/>
              <a:t>Adheres to instructions</a:t>
            </a:r>
          </a:p>
          <a:p>
            <a:pPr marL="182563" lvl="1" indent="-169863">
              <a:buFont typeface="Arial" panose="020B0604020202020204" pitchFamily="34" charset="0"/>
              <a:buChar char="•"/>
            </a:pPr>
            <a:r>
              <a:rPr lang="en-US" sz="2000"/>
              <a:t>Supports function calling</a:t>
            </a:r>
          </a:p>
          <a:p>
            <a:pPr marL="914383" lvl="1" indent="-457200">
              <a:buFont typeface="Arial" panose="020B0604020202020204" pitchFamily="34" charset="0"/>
              <a:buChar char="•"/>
            </a:pPr>
            <a:endParaRPr lang="en-US" sz="2400"/>
          </a:p>
          <a:p>
            <a:pPr marL="914383" lvl="1" indent="-457200">
              <a:buFont typeface="Arial" panose="020B0604020202020204" pitchFamily="34" charset="0"/>
              <a:buChar char="•"/>
            </a:pPr>
            <a:endParaRPr lang="en-US" sz="2400"/>
          </a:p>
          <a:p>
            <a:pPr algn="l"/>
            <a:endParaRPr lang="en-US" sz="2400"/>
          </a:p>
        </p:txBody>
      </p:sp>
      <p:sp>
        <p:nvSpPr>
          <p:cNvPr id="67" name="Rounded Rectangle 5">
            <a:extLst>
              <a:ext uri="{FF2B5EF4-FFF2-40B4-BE49-F238E27FC236}">
                <a16:creationId xmlns:a16="http://schemas.microsoft.com/office/drawing/2014/main" id="{4659B58D-F39E-9952-2E97-30C43F34655F}"/>
              </a:ext>
              <a:ext uri="{C183D7F6-B498-43B3-948B-1728B52AA6E4}">
                <adec:decorative xmlns:adec="http://schemas.microsoft.com/office/drawing/2017/decorative" val="1"/>
              </a:ext>
            </a:extLst>
          </p:cNvPr>
          <p:cNvSpPr/>
          <p:nvPr/>
        </p:nvSpPr>
        <p:spPr bwMode="auto">
          <a:xfrm>
            <a:off x="810461" y="2039889"/>
            <a:ext cx="3291840" cy="3644855"/>
          </a:xfrm>
          <a:prstGeom prst="roundRect">
            <a:avLst>
              <a:gd name="adj" fmla="val 5895"/>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algn="ctr" defTabSz="811670">
              <a:spcBef>
                <a:spcPts val="174"/>
              </a:spcBef>
            </a:pPr>
            <a:endParaRPr lang="en-US" sz="2400">
              <a:gradFill>
                <a:gsLst>
                  <a:gs pos="41958">
                    <a:srgbClr val="FFFFFF"/>
                  </a:gs>
                  <a:gs pos="63000">
                    <a:srgbClr val="FFFFFF"/>
                  </a:gs>
                </a:gsLst>
                <a:lin ang="0" scaled="0"/>
              </a:gradFill>
              <a:latin typeface="Segoe UI"/>
              <a:cs typeface="Segoe UI" panose="020B0502040204020203" pitchFamily="34" charset="0"/>
            </a:endParaRPr>
          </a:p>
        </p:txBody>
      </p:sp>
      <p:sp>
        <p:nvSpPr>
          <p:cNvPr id="78" name="Oval 77">
            <a:extLst>
              <a:ext uri="{FF2B5EF4-FFF2-40B4-BE49-F238E27FC236}">
                <a16:creationId xmlns:a16="http://schemas.microsoft.com/office/drawing/2014/main" id="{56083674-B225-E0D8-046B-788ADF101751}"/>
              </a:ext>
              <a:ext uri="{C183D7F6-B498-43B3-948B-1728B52AA6E4}">
                <adec:decorative xmlns:adec="http://schemas.microsoft.com/office/drawing/2017/decorative" val="1"/>
              </a:ext>
            </a:extLst>
          </p:cNvPr>
          <p:cNvSpPr/>
          <p:nvPr/>
        </p:nvSpPr>
        <p:spPr bwMode="auto">
          <a:xfrm>
            <a:off x="1786995" y="1625102"/>
            <a:ext cx="1338773" cy="1338773"/>
          </a:xfrm>
          <a:prstGeom prst="ellipse">
            <a:avLst/>
          </a:prstGeom>
          <a:gradFill flip="none" rotWithShape="1">
            <a:gsLst>
              <a:gs pos="0">
                <a:srgbClr val="0078D4"/>
              </a:gs>
              <a:gs pos="80000">
                <a:srgbClr val="399A91"/>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914400"/>
            <a:endParaRPr lang="en-US" sz="700">
              <a:solidFill>
                <a:srgbClr val="FFFFFF"/>
              </a:solidFill>
              <a:latin typeface="Segoe UI"/>
            </a:endParaRPr>
          </a:p>
        </p:txBody>
      </p:sp>
      <p:sp>
        <p:nvSpPr>
          <p:cNvPr id="84" name="Rounded Rectangle 5">
            <a:extLst>
              <a:ext uri="{FF2B5EF4-FFF2-40B4-BE49-F238E27FC236}">
                <a16:creationId xmlns:a16="http://schemas.microsoft.com/office/drawing/2014/main" id="{EAB2A8CE-638C-7B72-2E06-666A3F8A4631}"/>
              </a:ext>
              <a:ext uri="{C183D7F6-B498-43B3-948B-1728B52AA6E4}">
                <adec:decorative xmlns:adec="http://schemas.microsoft.com/office/drawing/2017/decorative" val="1"/>
              </a:ext>
            </a:extLst>
          </p:cNvPr>
          <p:cNvSpPr/>
          <p:nvPr/>
        </p:nvSpPr>
        <p:spPr bwMode="auto">
          <a:xfrm>
            <a:off x="4453954" y="2039889"/>
            <a:ext cx="3291840" cy="3644855"/>
          </a:xfrm>
          <a:prstGeom prst="roundRect">
            <a:avLst>
              <a:gd name="adj" fmla="val 5895"/>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algn="ctr" defTabSz="811670">
              <a:spcBef>
                <a:spcPts val="174"/>
              </a:spcBef>
            </a:pPr>
            <a:endParaRPr lang="en-US" sz="2400">
              <a:gradFill>
                <a:gsLst>
                  <a:gs pos="41958">
                    <a:srgbClr val="FFFFFF"/>
                  </a:gs>
                  <a:gs pos="63000">
                    <a:srgbClr val="FFFFFF"/>
                  </a:gs>
                </a:gsLst>
                <a:lin ang="0" scaled="0"/>
              </a:gradFill>
              <a:latin typeface="Segoe UI"/>
              <a:cs typeface="Segoe UI" panose="020B0502040204020203" pitchFamily="34" charset="0"/>
            </a:endParaRPr>
          </a:p>
        </p:txBody>
      </p:sp>
      <p:sp>
        <p:nvSpPr>
          <p:cNvPr id="86" name="Oval 85">
            <a:extLst>
              <a:ext uri="{FF2B5EF4-FFF2-40B4-BE49-F238E27FC236}">
                <a16:creationId xmlns:a16="http://schemas.microsoft.com/office/drawing/2014/main" id="{7FA4F040-B675-C3A3-18D9-8A8DCB179670}"/>
              </a:ext>
              <a:ext uri="{C183D7F6-B498-43B3-948B-1728B52AA6E4}">
                <adec:decorative xmlns:adec="http://schemas.microsoft.com/office/drawing/2017/decorative" val="1"/>
              </a:ext>
            </a:extLst>
          </p:cNvPr>
          <p:cNvSpPr/>
          <p:nvPr/>
        </p:nvSpPr>
        <p:spPr bwMode="auto">
          <a:xfrm>
            <a:off x="5430488" y="1625103"/>
            <a:ext cx="1338773" cy="1338773"/>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914400"/>
            <a:endParaRPr lang="en-US" sz="700" err="1">
              <a:solidFill>
                <a:srgbClr val="FFFFFF"/>
              </a:solidFill>
              <a:latin typeface="Segoe UI"/>
            </a:endParaRPr>
          </a:p>
        </p:txBody>
      </p:sp>
      <p:sp>
        <p:nvSpPr>
          <p:cNvPr id="88" name="Rounded Rectangle 5">
            <a:extLst>
              <a:ext uri="{FF2B5EF4-FFF2-40B4-BE49-F238E27FC236}">
                <a16:creationId xmlns:a16="http://schemas.microsoft.com/office/drawing/2014/main" id="{C6B086E6-D9E9-05A3-BC81-0F5424795B6B}"/>
              </a:ext>
              <a:ext uri="{C183D7F6-B498-43B3-948B-1728B52AA6E4}">
                <adec:decorative xmlns:adec="http://schemas.microsoft.com/office/drawing/2017/decorative" val="1"/>
              </a:ext>
            </a:extLst>
          </p:cNvPr>
          <p:cNvSpPr/>
          <p:nvPr/>
        </p:nvSpPr>
        <p:spPr bwMode="auto">
          <a:xfrm>
            <a:off x="8097446" y="2039889"/>
            <a:ext cx="3676465" cy="3644855"/>
          </a:xfrm>
          <a:prstGeom prst="roundRect">
            <a:avLst>
              <a:gd name="adj" fmla="val 5895"/>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algn="ctr" defTabSz="811670">
              <a:spcBef>
                <a:spcPts val="174"/>
              </a:spcBef>
            </a:pPr>
            <a:endParaRPr lang="en-US" sz="2400">
              <a:gradFill>
                <a:gsLst>
                  <a:gs pos="41958">
                    <a:srgbClr val="FFFFFF"/>
                  </a:gs>
                  <a:gs pos="63000">
                    <a:srgbClr val="FFFFFF"/>
                  </a:gs>
                </a:gsLst>
                <a:lin ang="0" scaled="0"/>
              </a:gradFill>
              <a:latin typeface="Segoe UI"/>
              <a:cs typeface="Segoe UI" panose="020B0502040204020203" pitchFamily="34" charset="0"/>
            </a:endParaRPr>
          </a:p>
        </p:txBody>
      </p:sp>
      <p:sp>
        <p:nvSpPr>
          <p:cNvPr id="90" name="Oval 89">
            <a:extLst>
              <a:ext uri="{FF2B5EF4-FFF2-40B4-BE49-F238E27FC236}">
                <a16:creationId xmlns:a16="http://schemas.microsoft.com/office/drawing/2014/main" id="{52F633C4-CC97-9304-A963-260B77D0DB4B}"/>
              </a:ext>
              <a:ext uri="{C183D7F6-B498-43B3-948B-1728B52AA6E4}">
                <adec:decorative xmlns:adec="http://schemas.microsoft.com/office/drawing/2017/decorative" val="1"/>
              </a:ext>
            </a:extLst>
          </p:cNvPr>
          <p:cNvSpPr/>
          <p:nvPr/>
        </p:nvSpPr>
        <p:spPr bwMode="auto">
          <a:xfrm>
            <a:off x="9073981" y="1625102"/>
            <a:ext cx="1338773" cy="1338773"/>
          </a:xfrm>
          <a:prstGeom prst="ellipse">
            <a:avLst/>
          </a:prstGeom>
          <a:gradFill flip="none" rotWithShape="1">
            <a:gsLst>
              <a:gs pos="0">
                <a:srgbClr val="FF5C39"/>
              </a:gs>
              <a:gs pos="80000">
                <a:srgbClr val="C03BC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914400"/>
            <a:endParaRPr lang="en-US" sz="700" err="1">
              <a:solidFill>
                <a:srgbClr val="FFFFFF"/>
              </a:solidFill>
              <a:latin typeface="Segoe UI"/>
            </a:endParaRPr>
          </a:p>
        </p:txBody>
      </p:sp>
      <p:sp>
        <p:nvSpPr>
          <p:cNvPr id="71" name="TextBox 70">
            <a:extLst>
              <a:ext uri="{FF2B5EF4-FFF2-40B4-BE49-F238E27FC236}">
                <a16:creationId xmlns:a16="http://schemas.microsoft.com/office/drawing/2014/main" id="{3E64BE9B-2D30-CD2B-977A-FAE7C4273D39}"/>
              </a:ext>
            </a:extLst>
          </p:cNvPr>
          <p:cNvSpPr txBox="1"/>
          <p:nvPr/>
        </p:nvSpPr>
        <p:spPr>
          <a:xfrm>
            <a:off x="1227343" y="3273487"/>
            <a:ext cx="6342624" cy="861774"/>
          </a:xfrm>
          <a:prstGeom prst="rect">
            <a:avLst/>
          </a:prstGeom>
          <a:noFill/>
        </p:spPr>
        <p:txBody>
          <a:bodyPr wrap="square" lIns="0" tIns="0" rIns="0" bIns="0" rtlCol="0">
            <a:spAutoFit/>
          </a:bodyPr>
          <a:lstStyle/>
          <a:p>
            <a:r>
              <a:rPr lang="en-US" sz="2000" b="1">
                <a:ln w="3175">
                  <a:noFill/>
                </a:ln>
                <a:gradFill flip="none" rotWithShape="1">
                  <a:gsLst>
                    <a:gs pos="0">
                      <a:srgbClr val="FF5C39"/>
                    </a:gs>
                    <a:gs pos="32000">
                      <a:srgbClr val="C03BC4"/>
                    </a:gs>
                    <a:gs pos="68000">
                      <a:srgbClr val="0078D4"/>
                    </a:gs>
                    <a:gs pos="100000">
                      <a:srgbClr val="399A91"/>
                    </a:gs>
                  </a:gsLst>
                  <a:path path="circle">
                    <a:fillToRect l="100000" t="100000"/>
                  </a:path>
                  <a:tileRect r="-100000" b="-100000"/>
                </a:gradFill>
                <a:latin typeface="Segoe UI Semibold" panose="020F0502020204030204" pitchFamily="34" charset="0"/>
                <a:cs typeface="Segoe UI" panose="020B0502040204020203" pitchFamily="34" charset="0"/>
              </a:rPr>
              <a:t>Sophisticated LLM</a:t>
            </a:r>
          </a:p>
          <a:p>
            <a:pPr marL="182563" lvl="1" indent="-169863">
              <a:buFont typeface="Arial" panose="020B0604020202020204" pitchFamily="34" charset="0"/>
              <a:buChar char="•"/>
            </a:pPr>
            <a:r>
              <a:rPr lang="en-US" sz="1800"/>
              <a:t>Adheres to instructions</a:t>
            </a:r>
          </a:p>
          <a:p>
            <a:pPr marL="182563" lvl="1" indent="-169863">
              <a:buFont typeface="Arial" panose="020B0604020202020204" pitchFamily="34" charset="0"/>
              <a:buChar char="•"/>
            </a:pPr>
            <a:r>
              <a:rPr lang="en-US" sz="1800"/>
              <a:t>Supports function calling</a:t>
            </a:r>
          </a:p>
        </p:txBody>
      </p:sp>
      <p:sp>
        <p:nvSpPr>
          <p:cNvPr id="73" name="TextBox 72">
            <a:extLst>
              <a:ext uri="{FF2B5EF4-FFF2-40B4-BE49-F238E27FC236}">
                <a16:creationId xmlns:a16="http://schemas.microsoft.com/office/drawing/2014/main" id="{3D557D36-027F-7D2B-B3E2-D28757416733}"/>
              </a:ext>
            </a:extLst>
          </p:cNvPr>
          <p:cNvSpPr txBox="1"/>
          <p:nvPr/>
        </p:nvSpPr>
        <p:spPr>
          <a:xfrm>
            <a:off x="4750309" y="3273487"/>
            <a:ext cx="2880480" cy="861774"/>
          </a:xfrm>
          <a:prstGeom prst="rect">
            <a:avLst/>
          </a:prstGeom>
          <a:noFill/>
        </p:spPr>
        <p:txBody>
          <a:bodyPr wrap="square" lIns="0" tIns="0" rIns="0" bIns="0" rtlCol="0">
            <a:spAutoFit/>
          </a:bodyPr>
          <a:lstStyle/>
          <a:p>
            <a:r>
              <a:rPr lang="en-US" sz="2000" b="1">
                <a:ln w="3175">
                  <a:noFill/>
                </a:ln>
                <a:gradFill flip="none" rotWithShape="1">
                  <a:gsLst>
                    <a:gs pos="0">
                      <a:srgbClr val="FF5C39"/>
                    </a:gs>
                    <a:gs pos="32000">
                      <a:srgbClr val="C03BC4"/>
                    </a:gs>
                    <a:gs pos="68000">
                      <a:srgbClr val="0078D4"/>
                    </a:gs>
                    <a:gs pos="100000">
                      <a:srgbClr val="399A91"/>
                    </a:gs>
                  </a:gsLst>
                  <a:path path="circle">
                    <a:fillToRect l="100000" t="100000"/>
                  </a:path>
                  <a:tileRect r="-100000" b="-100000"/>
                </a:gradFill>
                <a:latin typeface="Segoe UI Semibold" panose="020F0502020204030204" pitchFamily="34" charset="0"/>
                <a:cs typeface="Segoe UI" panose="020B0502040204020203" pitchFamily="34" charset="0"/>
              </a:rPr>
              <a:t>Well prepared data</a:t>
            </a:r>
          </a:p>
          <a:p>
            <a:pPr marL="182563" lvl="1" indent="-169863">
              <a:buFont typeface="Arial" panose="020B0604020202020204" pitchFamily="34" charset="0"/>
              <a:buChar char="•"/>
            </a:pPr>
            <a:r>
              <a:rPr lang="en-US" sz="1800"/>
              <a:t>Reasonably sized text</a:t>
            </a:r>
          </a:p>
          <a:p>
            <a:pPr marL="182563" lvl="1" indent="-169863">
              <a:buFont typeface="Arial" panose="020B0604020202020204" pitchFamily="34" charset="0"/>
              <a:buChar char="•"/>
            </a:pPr>
            <a:r>
              <a:rPr lang="en-US" sz="1800"/>
              <a:t>Meaningful vectors</a:t>
            </a:r>
          </a:p>
        </p:txBody>
      </p:sp>
      <p:sp>
        <p:nvSpPr>
          <p:cNvPr id="68" name="TextBox 67">
            <a:extLst>
              <a:ext uri="{FF2B5EF4-FFF2-40B4-BE49-F238E27FC236}">
                <a16:creationId xmlns:a16="http://schemas.microsoft.com/office/drawing/2014/main" id="{243D7BFA-3DB1-DDEF-6884-7803289A35BC}"/>
              </a:ext>
            </a:extLst>
          </p:cNvPr>
          <p:cNvSpPr txBox="1"/>
          <p:nvPr/>
        </p:nvSpPr>
        <p:spPr>
          <a:xfrm>
            <a:off x="8273274" y="3273487"/>
            <a:ext cx="6342624" cy="1415772"/>
          </a:xfrm>
          <a:prstGeom prst="rect">
            <a:avLst/>
          </a:prstGeom>
          <a:noFill/>
        </p:spPr>
        <p:txBody>
          <a:bodyPr wrap="square" lIns="0" tIns="0" rIns="0" bIns="0" rtlCol="0">
            <a:spAutoFit/>
          </a:bodyPr>
          <a:lstStyle/>
          <a:p>
            <a:pPr algn="l"/>
            <a:r>
              <a:rPr lang="en-US" sz="2000" b="1">
                <a:ln w="3175">
                  <a:noFill/>
                </a:ln>
                <a:gradFill flip="none" rotWithShape="1">
                  <a:gsLst>
                    <a:gs pos="0">
                      <a:srgbClr val="FF5C39"/>
                    </a:gs>
                    <a:gs pos="32000">
                      <a:srgbClr val="C03BC4"/>
                    </a:gs>
                    <a:gs pos="68000">
                      <a:srgbClr val="0078D4"/>
                    </a:gs>
                    <a:gs pos="100000">
                      <a:srgbClr val="399A91"/>
                    </a:gs>
                  </a:gsLst>
                  <a:path path="circle">
                    <a:fillToRect l="100000" t="100000"/>
                  </a:path>
                  <a:tileRect r="-100000" b="-100000"/>
                </a:gradFill>
                <a:latin typeface="Segoe UI Semibold" panose="020F0502020204030204" pitchFamily="34" charset="0"/>
                <a:cs typeface="Segoe UI" panose="020B0502040204020203" pitchFamily="34" charset="0"/>
              </a:rPr>
              <a:t>Powerful search functionality</a:t>
            </a:r>
          </a:p>
          <a:p>
            <a:pPr marL="182563" lvl="1" indent="-169863">
              <a:buFont typeface="Arial" panose="020B0604020202020204" pitchFamily="34" charset="0"/>
              <a:buChar char="•"/>
            </a:pPr>
            <a:r>
              <a:rPr lang="en-US" sz="1800"/>
              <a:t>Vector search</a:t>
            </a:r>
          </a:p>
          <a:p>
            <a:pPr marL="182563" lvl="1" indent="-169863">
              <a:buFont typeface="Arial" panose="020B0604020202020204" pitchFamily="34" charset="0"/>
              <a:buChar char="•"/>
            </a:pPr>
            <a:r>
              <a:rPr lang="en-US" sz="1800"/>
              <a:t>Hybrid search</a:t>
            </a:r>
          </a:p>
          <a:p>
            <a:pPr marL="182563" lvl="1" indent="-169863">
              <a:buFont typeface="Arial" panose="020B0604020202020204" pitchFamily="34" charset="0"/>
              <a:buChar char="•"/>
            </a:pPr>
            <a:r>
              <a:rPr lang="en-US" sz="1800"/>
              <a:t>Semantic re-ranking</a:t>
            </a:r>
          </a:p>
          <a:p>
            <a:pPr marL="182563" lvl="1" indent="-169863">
              <a:buFont typeface="Arial" panose="020B0604020202020204" pitchFamily="34" charset="0"/>
              <a:buChar char="•"/>
            </a:pPr>
            <a:r>
              <a:rPr lang="en-US" sz="1800"/>
              <a:t>Filtering</a:t>
            </a:r>
            <a:endParaRPr lang="en-US" sz="2000"/>
          </a:p>
        </p:txBody>
      </p:sp>
      <p:sp>
        <p:nvSpPr>
          <p:cNvPr id="4" name="TextBox 3">
            <a:extLst>
              <a:ext uri="{FF2B5EF4-FFF2-40B4-BE49-F238E27FC236}">
                <a16:creationId xmlns:a16="http://schemas.microsoft.com/office/drawing/2014/main" id="{0DE9E141-6BE7-C19C-A78A-4522BF7F8DFF}"/>
              </a:ext>
            </a:extLst>
          </p:cNvPr>
          <p:cNvSpPr txBox="1"/>
          <p:nvPr/>
        </p:nvSpPr>
        <p:spPr>
          <a:xfrm>
            <a:off x="2308121" y="1945111"/>
            <a:ext cx="483632" cy="615553"/>
          </a:xfrm>
          <a:prstGeom prst="rect">
            <a:avLst/>
          </a:prstGeom>
          <a:noFill/>
        </p:spPr>
        <p:txBody>
          <a:bodyPr wrap="square" lIns="0" tIns="0" rIns="0" bIns="0" rtlCol="0">
            <a:spAutoFit/>
          </a:bodyPr>
          <a:lstStyle/>
          <a:p>
            <a:pPr algn="l"/>
            <a:r>
              <a:rPr lang="en-US" sz="4000" err="1">
                <a:solidFill>
                  <a:schemeClr val="bg1"/>
                </a:solidFill>
              </a:rPr>
              <a:t>1</a:t>
            </a:r>
          </a:p>
        </p:txBody>
      </p:sp>
      <p:sp>
        <p:nvSpPr>
          <p:cNvPr id="5" name="TextBox 4">
            <a:extLst>
              <a:ext uri="{FF2B5EF4-FFF2-40B4-BE49-F238E27FC236}">
                <a16:creationId xmlns:a16="http://schemas.microsoft.com/office/drawing/2014/main" id="{F8AD6956-0F05-32E5-6808-93AFD4AEA8CC}"/>
              </a:ext>
            </a:extLst>
          </p:cNvPr>
          <p:cNvSpPr txBox="1"/>
          <p:nvPr/>
        </p:nvSpPr>
        <p:spPr>
          <a:xfrm>
            <a:off x="6006386" y="1972968"/>
            <a:ext cx="400635" cy="615553"/>
          </a:xfrm>
          <a:prstGeom prst="rect">
            <a:avLst/>
          </a:prstGeom>
          <a:noFill/>
        </p:spPr>
        <p:txBody>
          <a:bodyPr wrap="square" lIns="0" tIns="0" rIns="0" bIns="0" rtlCol="0">
            <a:spAutoFit/>
          </a:bodyPr>
          <a:lstStyle/>
          <a:p>
            <a:pPr algn="l"/>
            <a:r>
              <a:rPr lang="en-US" sz="4000" err="1">
                <a:solidFill>
                  <a:schemeClr val="bg1"/>
                </a:solidFill>
              </a:rPr>
              <a:t>2</a:t>
            </a:r>
          </a:p>
        </p:txBody>
      </p:sp>
      <p:sp>
        <p:nvSpPr>
          <p:cNvPr id="6" name="TextBox 5">
            <a:extLst>
              <a:ext uri="{FF2B5EF4-FFF2-40B4-BE49-F238E27FC236}">
                <a16:creationId xmlns:a16="http://schemas.microsoft.com/office/drawing/2014/main" id="{7CF9B2C0-6002-91EE-207F-4E4F28C6B02E}"/>
              </a:ext>
            </a:extLst>
          </p:cNvPr>
          <p:cNvSpPr txBox="1"/>
          <p:nvPr/>
        </p:nvSpPr>
        <p:spPr>
          <a:xfrm>
            <a:off x="9617623" y="1988086"/>
            <a:ext cx="400635" cy="615553"/>
          </a:xfrm>
          <a:prstGeom prst="rect">
            <a:avLst/>
          </a:prstGeom>
          <a:noFill/>
        </p:spPr>
        <p:txBody>
          <a:bodyPr wrap="square" lIns="0" tIns="0" rIns="0" bIns="0" rtlCol="0">
            <a:spAutoFit/>
          </a:bodyPr>
          <a:lstStyle/>
          <a:p>
            <a:pPr algn="l"/>
            <a:r>
              <a:rPr lang="en-US" sz="4000" err="1">
                <a:solidFill>
                  <a:schemeClr val="bg1"/>
                </a:solidFill>
              </a:rPr>
              <a:t>3</a:t>
            </a:r>
          </a:p>
        </p:txBody>
      </p:sp>
    </p:spTree>
    <p:extLst>
      <p:ext uri="{BB962C8B-B14F-4D97-AF65-F5344CB8AC3E}">
        <p14:creationId xmlns:p14="http://schemas.microsoft.com/office/powerpoint/2010/main" val="316566903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29CA6B-0225-EF15-51AB-1D9086CE4E5A}"/>
              </a:ext>
            </a:extLst>
          </p:cNvPr>
          <p:cNvSpPr>
            <a:spLocks noGrp="1"/>
          </p:cNvSpPr>
          <p:nvPr>
            <p:ph type="title"/>
          </p:nvPr>
        </p:nvSpPr>
        <p:spPr>
          <a:xfrm>
            <a:off x="588264" y="3152001"/>
            <a:ext cx="4127692" cy="553998"/>
          </a:xfrm>
        </p:spPr>
        <p:txBody>
          <a:bodyPr/>
          <a:lstStyle/>
          <a:p>
            <a:r>
              <a:rPr lang="en-US"/>
              <a:t>Agenda</a:t>
            </a:r>
          </a:p>
        </p:txBody>
      </p:sp>
      <p:grpSp>
        <p:nvGrpSpPr>
          <p:cNvPr id="11" name="Group 10">
            <a:extLst>
              <a:ext uri="{FF2B5EF4-FFF2-40B4-BE49-F238E27FC236}">
                <a16:creationId xmlns:a16="http://schemas.microsoft.com/office/drawing/2014/main" id="{D72FA855-6095-094D-279B-BCEDE54E6659}"/>
              </a:ext>
              <a:ext uri="{C183D7F6-B498-43B3-948B-1728B52AA6E4}">
                <adec:decorative xmlns:adec="http://schemas.microsoft.com/office/drawing/2017/decorative" val="1"/>
              </a:ext>
            </a:extLst>
          </p:cNvPr>
          <p:cNvGrpSpPr/>
          <p:nvPr/>
        </p:nvGrpSpPr>
        <p:grpSpPr>
          <a:xfrm>
            <a:off x="4437996" y="416519"/>
            <a:ext cx="507370" cy="6202471"/>
            <a:chOff x="5510156" y="1163558"/>
            <a:chExt cx="507370" cy="6202471"/>
          </a:xfrm>
          <a:gradFill flip="none" rotWithShape="1">
            <a:gsLst>
              <a:gs pos="0">
                <a:srgbClr val="FF5C39"/>
              </a:gs>
              <a:gs pos="32000">
                <a:srgbClr val="C03BC4"/>
              </a:gs>
              <a:gs pos="68000">
                <a:srgbClr val="0078D4"/>
              </a:gs>
              <a:gs pos="100000">
                <a:srgbClr val="399A91"/>
              </a:gs>
            </a:gsLst>
            <a:lin ang="16200000" scaled="1"/>
            <a:tileRect/>
          </a:gradFill>
        </p:grpSpPr>
        <p:sp>
          <p:nvSpPr>
            <p:cNvPr id="5" name="Oval 4">
              <a:extLst>
                <a:ext uri="{FF2B5EF4-FFF2-40B4-BE49-F238E27FC236}">
                  <a16:creationId xmlns:a16="http://schemas.microsoft.com/office/drawing/2014/main" id="{B519101B-9C3F-1CB8-69E1-BBF14A38EBC3}"/>
                </a:ext>
                <a:ext uri="{C183D7F6-B498-43B3-948B-1728B52AA6E4}">
                  <adec:decorative xmlns:adec="http://schemas.microsoft.com/office/drawing/2017/decorative" val="1"/>
                </a:ext>
              </a:extLst>
            </p:cNvPr>
            <p:cNvSpPr/>
            <p:nvPr/>
          </p:nvSpPr>
          <p:spPr bwMode="auto">
            <a:xfrm>
              <a:off x="5525034" y="1163558"/>
              <a:ext cx="372157" cy="360475"/>
            </a:xfrm>
            <a:prstGeom prst="ellipse">
              <a:avLst/>
            </a:prstGeom>
            <a:grp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32449" rtl="0" eaLnBrk="1" fontAlgn="auto" latinLnBrk="0" hangingPunct="1">
                <a:lnSpc>
                  <a:spcPct val="100000"/>
                </a:lnSpc>
                <a:spcBef>
                  <a:spcPts val="600"/>
                </a:spcBef>
                <a:spcAft>
                  <a:spcPts val="0"/>
                </a:spcAft>
                <a:buClrTx/>
                <a:buSzTx/>
                <a:buFontTx/>
                <a:buNone/>
                <a:tabLst/>
                <a:defRPr/>
              </a:pPr>
              <a:endParaRPr kumimoji="0" lang="en-US" sz="24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Semibold"/>
                <a:ea typeface="+mn-ea"/>
                <a:cs typeface="Segoe UI" panose="020B0502040204020203" pitchFamily="34" charset="0"/>
              </a:endParaRPr>
            </a:p>
          </p:txBody>
        </p:sp>
        <p:sp>
          <p:nvSpPr>
            <p:cNvPr id="6" name="Oval 5">
              <a:extLst>
                <a:ext uri="{FF2B5EF4-FFF2-40B4-BE49-F238E27FC236}">
                  <a16:creationId xmlns:a16="http://schemas.microsoft.com/office/drawing/2014/main" id="{C7130AE8-620E-AAAC-CF0A-D95FC048BC80}"/>
                </a:ext>
                <a:ext uri="{C183D7F6-B498-43B3-948B-1728B52AA6E4}">
                  <adec:decorative xmlns:adec="http://schemas.microsoft.com/office/drawing/2017/decorative" val="1"/>
                </a:ext>
              </a:extLst>
            </p:cNvPr>
            <p:cNvSpPr/>
            <p:nvPr/>
          </p:nvSpPr>
          <p:spPr bwMode="auto">
            <a:xfrm>
              <a:off x="5510156" y="2543015"/>
              <a:ext cx="409449" cy="412467"/>
            </a:xfrm>
            <a:prstGeom prst="ellipse">
              <a:avLst/>
            </a:prstGeom>
            <a:grp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32449" rtl="0" eaLnBrk="1" fontAlgn="auto" latinLnBrk="0" hangingPunct="1">
                <a:lnSpc>
                  <a:spcPct val="100000"/>
                </a:lnSpc>
                <a:spcBef>
                  <a:spcPts val="600"/>
                </a:spcBef>
                <a:spcAft>
                  <a:spcPts val="0"/>
                </a:spcAft>
                <a:buClrTx/>
                <a:buSzTx/>
                <a:buFontTx/>
                <a:buNone/>
                <a:tabLst/>
                <a:defRPr/>
              </a:pPr>
              <a:endParaRPr kumimoji="0" lang="en-US" sz="24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Semibold"/>
                <a:ea typeface="+mn-ea"/>
                <a:cs typeface="Segoe UI" panose="020B0502040204020203" pitchFamily="34" charset="0"/>
              </a:endParaRPr>
            </a:p>
          </p:txBody>
        </p:sp>
        <p:sp>
          <p:nvSpPr>
            <p:cNvPr id="7" name="Oval 6">
              <a:extLst>
                <a:ext uri="{FF2B5EF4-FFF2-40B4-BE49-F238E27FC236}">
                  <a16:creationId xmlns:a16="http://schemas.microsoft.com/office/drawing/2014/main" id="{089E4399-08E5-7CF6-8A2A-EBEFA4365D8D}"/>
                </a:ext>
                <a:ext uri="{C183D7F6-B498-43B3-948B-1728B52AA6E4}">
                  <adec:decorative xmlns:adec="http://schemas.microsoft.com/office/drawing/2017/decorative" val="1"/>
                </a:ext>
              </a:extLst>
            </p:cNvPr>
            <p:cNvSpPr/>
            <p:nvPr/>
          </p:nvSpPr>
          <p:spPr bwMode="auto">
            <a:xfrm>
              <a:off x="5579624" y="4868127"/>
              <a:ext cx="437902" cy="412467"/>
            </a:xfrm>
            <a:prstGeom prst="ellipse">
              <a:avLst/>
            </a:prstGeom>
            <a:grp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32449" rtl="0" eaLnBrk="1" fontAlgn="auto" latinLnBrk="0" hangingPunct="1">
                <a:lnSpc>
                  <a:spcPct val="100000"/>
                </a:lnSpc>
                <a:spcBef>
                  <a:spcPts val="600"/>
                </a:spcBef>
                <a:spcAft>
                  <a:spcPts val="0"/>
                </a:spcAft>
                <a:buClrTx/>
                <a:buSzTx/>
                <a:buFontTx/>
                <a:buNone/>
                <a:tabLst/>
                <a:defRPr/>
              </a:pPr>
              <a:endParaRPr kumimoji="0" lang="en-US" sz="24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Semibold"/>
                <a:ea typeface="+mn-ea"/>
                <a:cs typeface="Segoe UI" panose="020B0502040204020203" pitchFamily="34" charset="0"/>
              </a:endParaRPr>
            </a:p>
          </p:txBody>
        </p:sp>
        <p:sp>
          <p:nvSpPr>
            <p:cNvPr id="8" name="Oval 7">
              <a:extLst>
                <a:ext uri="{FF2B5EF4-FFF2-40B4-BE49-F238E27FC236}">
                  <a16:creationId xmlns:a16="http://schemas.microsoft.com/office/drawing/2014/main" id="{97220C63-CCB3-13D0-EA35-29873FC706C7}"/>
                </a:ext>
                <a:ext uri="{C183D7F6-B498-43B3-948B-1728B52AA6E4}">
                  <adec:decorative xmlns:adec="http://schemas.microsoft.com/office/drawing/2017/decorative" val="1"/>
                </a:ext>
              </a:extLst>
            </p:cNvPr>
            <p:cNvSpPr/>
            <p:nvPr/>
          </p:nvSpPr>
          <p:spPr bwMode="auto">
            <a:xfrm>
              <a:off x="5639997" y="5668514"/>
              <a:ext cx="370635" cy="355019"/>
            </a:xfrm>
            <a:prstGeom prst="ellipse">
              <a:avLst/>
            </a:prstGeom>
            <a:grp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32449" rtl="0" eaLnBrk="1" fontAlgn="auto" latinLnBrk="0" hangingPunct="1">
                <a:lnSpc>
                  <a:spcPct val="100000"/>
                </a:lnSpc>
                <a:spcBef>
                  <a:spcPts val="600"/>
                </a:spcBef>
                <a:spcAft>
                  <a:spcPts val="0"/>
                </a:spcAft>
                <a:buClrTx/>
                <a:buSzTx/>
                <a:buFontTx/>
                <a:buNone/>
                <a:tabLst/>
                <a:defRPr/>
              </a:pPr>
              <a:endParaRPr kumimoji="0" lang="en-US" sz="24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Semibold"/>
                <a:ea typeface="+mn-ea"/>
                <a:cs typeface="Segoe UI" panose="020B0502040204020203" pitchFamily="34" charset="0"/>
              </a:endParaRPr>
            </a:p>
          </p:txBody>
        </p:sp>
        <p:sp>
          <p:nvSpPr>
            <p:cNvPr id="9" name="Oval 8">
              <a:extLst>
                <a:ext uri="{FF2B5EF4-FFF2-40B4-BE49-F238E27FC236}">
                  <a16:creationId xmlns:a16="http://schemas.microsoft.com/office/drawing/2014/main" id="{655B8799-7202-E33F-90D0-82A51FE23A43}"/>
                </a:ext>
                <a:ext uri="{C183D7F6-B498-43B3-948B-1728B52AA6E4}">
                  <adec:decorative xmlns:adec="http://schemas.microsoft.com/office/drawing/2017/decorative" val="1"/>
                </a:ext>
              </a:extLst>
            </p:cNvPr>
            <p:cNvSpPr/>
            <p:nvPr/>
          </p:nvSpPr>
          <p:spPr bwMode="auto">
            <a:xfrm>
              <a:off x="5579624" y="7011010"/>
              <a:ext cx="370635" cy="355019"/>
            </a:xfrm>
            <a:prstGeom prst="ellipse">
              <a:avLst/>
            </a:prstGeom>
            <a:grp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32449" rtl="0" eaLnBrk="1" fontAlgn="auto" latinLnBrk="0" hangingPunct="1">
                <a:lnSpc>
                  <a:spcPct val="100000"/>
                </a:lnSpc>
                <a:spcBef>
                  <a:spcPts val="600"/>
                </a:spcBef>
                <a:spcAft>
                  <a:spcPts val="0"/>
                </a:spcAft>
                <a:buClrTx/>
                <a:buSzTx/>
                <a:buFontTx/>
                <a:buNone/>
                <a:tabLst/>
                <a:defRPr/>
              </a:pPr>
              <a:endParaRPr kumimoji="0" lang="en-US" sz="24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Semibold"/>
                <a:ea typeface="+mn-ea"/>
                <a:cs typeface="Segoe UI" panose="020B0502040204020203" pitchFamily="34" charset="0"/>
              </a:endParaRPr>
            </a:p>
          </p:txBody>
        </p:sp>
      </p:grpSp>
      <p:sp>
        <p:nvSpPr>
          <p:cNvPr id="13" name="TextBox 12">
            <a:extLst>
              <a:ext uri="{FF2B5EF4-FFF2-40B4-BE49-F238E27FC236}">
                <a16:creationId xmlns:a16="http://schemas.microsoft.com/office/drawing/2014/main" id="{C0881685-20CC-7C8B-1764-DAB850D122B6}"/>
              </a:ext>
            </a:extLst>
          </p:cNvPr>
          <p:cNvSpPr txBox="1"/>
          <p:nvPr/>
        </p:nvSpPr>
        <p:spPr>
          <a:xfrm>
            <a:off x="5559715" y="364527"/>
            <a:ext cx="6181181" cy="1626086"/>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449" rtl="0" eaLnBrk="1" fontAlgn="auto" latinLnBrk="0" hangingPunct="1">
              <a:lnSpc>
                <a:spcPct val="100000"/>
              </a:lnSpc>
              <a:spcBef>
                <a:spcPts val="200"/>
              </a:spcBef>
              <a:spcAft>
                <a:spcPts val="0"/>
              </a:spcAft>
              <a:buClrTx/>
              <a:buSzTx/>
              <a:buFontTx/>
              <a:buNone/>
              <a:tabLst/>
              <a:defRPr/>
            </a:pPr>
            <a:r>
              <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Do you need an AI?</a:t>
            </a:r>
          </a:p>
          <a:p>
            <a:pPr marL="914400" marR="0" lvl="1"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Introductions</a:t>
            </a:r>
          </a:p>
          <a:p>
            <a:pPr marL="914400" marR="0" lvl="1"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Prerequisites for this tutorial</a:t>
            </a:r>
          </a:p>
          <a:p>
            <a:pPr marL="914400" marR="0" lvl="1"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Demo application</a:t>
            </a:r>
          </a:p>
          <a:p>
            <a:pPr marL="0" marR="0" lvl="0" indent="0" algn="l" defTabSz="932449" rtl="0" eaLnBrk="1" fontAlgn="auto" latinLnBrk="0" hangingPunct="1">
              <a:lnSpc>
                <a:spcPct val="100000"/>
              </a:lnSpc>
              <a:spcBef>
                <a:spcPts val="200"/>
              </a:spcBef>
              <a:spcAft>
                <a:spcPts val="0"/>
              </a:spcAft>
              <a:buClrTx/>
              <a:buSzTx/>
              <a:buFontTx/>
              <a:buNone/>
              <a:tabLst/>
              <a:defRPr/>
            </a:pPr>
            <a:endParaRPr kumimoji="0" lang="en-US" sz="2400" b="0" i="0" u="none" strike="noStrike" kern="1200" cap="none" spc="0" normalizeH="0" baseline="0" noProof="0">
              <a:ln>
                <a:noFill/>
              </a:ln>
              <a:gradFill>
                <a:gsLst>
                  <a:gs pos="6993">
                    <a:srgbClr val="000000"/>
                  </a:gs>
                  <a:gs pos="20280">
                    <a:srgbClr val="000000"/>
                  </a:gs>
                </a:gsLst>
                <a:lin ang="0" scaled="0"/>
              </a:gradFill>
              <a:effectLst/>
              <a:uLnTx/>
              <a:uFillTx/>
              <a:latin typeface="Segoe UI Semibold"/>
              <a:ea typeface="+mn-ea"/>
              <a:cs typeface="+mn-cs"/>
            </a:endParaRPr>
          </a:p>
        </p:txBody>
      </p:sp>
      <p:sp>
        <p:nvSpPr>
          <p:cNvPr id="14" name="TextBox 13">
            <a:extLst>
              <a:ext uri="{FF2B5EF4-FFF2-40B4-BE49-F238E27FC236}">
                <a16:creationId xmlns:a16="http://schemas.microsoft.com/office/drawing/2014/main" id="{B12EBEF7-2E79-C49B-3948-955DB109B71A}"/>
              </a:ext>
            </a:extLst>
          </p:cNvPr>
          <p:cNvSpPr txBox="1"/>
          <p:nvPr/>
        </p:nvSpPr>
        <p:spPr>
          <a:xfrm>
            <a:off x="5351186" y="1905307"/>
            <a:ext cx="5135273" cy="2154436"/>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449" rtl="0" eaLnBrk="1" fontAlgn="auto" latinLnBrk="0" hangingPunct="1">
              <a:lnSpc>
                <a:spcPct val="100000"/>
              </a:lnSpc>
              <a:spcBef>
                <a:spcPts val="20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rPr>
              <a:t>   AI is not just LLMs and GPT</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Types of AI</a:t>
            </a:r>
          </a:p>
          <a:p>
            <a:pPr marL="800100" marR="0" lvl="1"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Completions, embeddings and other LLM concepts</a:t>
            </a:r>
          </a:p>
          <a:p>
            <a:pPr marL="800100" marR="0" lvl="1"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Multi-modal embeddings</a:t>
            </a:r>
          </a:p>
          <a:p>
            <a:pPr marL="800100" marR="0" lvl="1"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Storing embeddings</a:t>
            </a:r>
          </a:p>
          <a:p>
            <a:pPr marL="800100" marR="0" lvl="1"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Vector Search</a:t>
            </a:r>
          </a:p>
        </p:txBody>
      </p:sp>
      <p:sp>
        <p:nvSpPr>
          <p:cNvPr id="15" name="TextBox 14">
            <a:extLst>
              <a:ext uri="{FF2B5EF4-FFF2-40B4-BE49-F238E27FC236}">
                <a16:creationId xmlns:a16="http://schemas.microsoft.com/office/drawing/2014/main" id="{2749E8D0-358F-654F-8B44-0CFFDBF20167}"/>
              </a:ext>
            </a:extLst>
          </p:cNvPr>
          <p:cNvSpPr txBox="1"/>
          <p:nvPr/>
        </p:nvSpPr>
        <p:spPr>
          <a:xfrm>
            <a:off x="4638952" y="4072389"/>
            <a:ext cx="5723981" cy="641201"/>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200"/>
              </a:spcBef>
              <a:spcAft>
                <a:spcPts val="0"/>
              </a:spcAft>
              <a:buClrTx/>
              <a:buSzTx/>
              <a:buFontTx/>
              <a:buNone/>
              <a:tabLst/>
              <a:defRPr/>
            </a:pPr>
            <a:r>
              <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Building AI applications in Python </a:t>
            </a:r>
          </a:p>
          <a:p>
            <a:pPr marL="0" marR="0" lvl="0" indent="0" algn="ctr" defTabSz="932449" rtl="0" eaLnBrk="1" fontAlgn="auto" latinLnBrk="0" hangingPunct="1">
              <a:lnSpc>
                <a:spcPct val="100000"/>
              </a:lnSpc>
              <a:spcBef>
                <a:spcPts val="200"/>
              </a:spcBef>
              <a:spcAft>
                <a:spcPts val="0"/>
              </a:spcAft>
              <a:buClrTx/>
              <a:buSzTx/>
              <a:buFontTx/>
              <a:buNone/>
              <a:tabLst/>
              <a:defRPr/>
            </a:pPr>
            <a:r>
              <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(Hands on work)</a:t>
            </a:r>
          </a:p>
        </p:txBody>
      </p:sp>
      <p:sp>
        <p:nvSpPr>
          <p:cNvPr id="16" name="TextBox 15">
            <a:extLst>
              <a:ext uri="{FF2B5EF4-FFF2-40B4-BE49-F238E27FC236}">
                <a16:creationId xmlns:a16="http://schemas.microsoft.com/office/drawing/2014/main" id="{E75880E0-A45F-E9E4-B781-1D401F5FB918}"/>
              </a:ext>
            </a:extLst>
          </p:cNvPr>
          <p:cNvSpPr txBox="1"/>
          <p:nvPr/>
        </p:nvSpPr>
        <p:spPr>
          <a:xfrm>
            <a:off x="4878099" y="4873021"/>
            <a:ext cx="5135273" cy="1231106"/>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200"/>
              </a:spcBef>
              <a:spcAft>
                <a:spcPts val="0"/>
              </a:spcAft>
              <a:buClrTx/>
              <a:buSzTx/>
              <a:buFontTx/>
              <a:buNone/>
              <a:tabLst/>
              <a:defRPr/>
            </a:pPr>
            <a:r>
              <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Considerations for Production</a:t>
            </a:r>
          </a:p>
          <a:p>
            <a:pPr marL="914400" marR="0" lvl="1"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Manual Experimentation</a:t>
            </a:r>
          </a:p>
          <a:p>
            <a:pPr marL="914400" marR="0" lvl="1"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Automated Evaluation</a:t>
            </a:r>
          </a:p>
          <a:p>
            <a:pPr marL="914400" marR="0" lvl="1"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Monitoring</a:t>
            </a:r>
          </a:p>
        </p:txBody>
      </p:sp>
      <p:sp>
        <p:nvSpPr>
          <p:cNvPr id="17" name="TextBox 16">
            <a:extLst>
              <a:ext uri="{FF2B5EF4-FFF2-40B4-BE49-F238E27FC236}">
                <a16:creationId xmlns:a16="http://schemas.microsoft.com/office/drawing/2014/main" id="{905BD0CB-EAD8-97B6-F3B9-D6C94751ACE6}"/>
              </a:ext>
            </a:extLst>
          </p:cNvPr>
          <p:cNvSpPr txBox="1"/>
          <p:nvPr/>
        </p:nvSpPr>
        <p:spPr>
          <a:xfrm>
            <a:off x="3795047" y="6271261"/>
            <a:ext cx="5135273" cy="307777"/>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200"/>
              </a:spcBef>
              <a:spcAft>
                <a:spcPts val="0"/>
              </a:spcAft>
              <a:buClrTx/>
              <a:buSzTx/>
              <a:buFontTx/>
              <a:buNone/>
              <a:tabLst/>
              <a:defRPr/>
            </a:pPr>
            <a:r>
              <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Wrap Up</a:t>
            </a:r>
          </a:p>
        </p:txBody>
      </p:sp>
    </p:spTree>
    <p:extLst>
      <p:ext uri="{BB962C8B-B14F-4D97-AF65-F5344CB8AC3E}">
        <p14:creationId xmlns:p14="http://schemas.microsoft.com/office/powerpoint/2010/main" val="10611435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42" presetClass="path" presetSubtype="0" decel="100000" fill="hold" grpId="1" nodeType="withEffect">
                                  <p:stCondLst>
                                    <p:cond delay="100"/>
                                  </p:stCondLst>
                                  <p:childTnLst>
                                    <p:animMotion origin="layout" path="M 1.875E-6 4.44444E-6 L 1.875E-6 0.03541 " pathEditMode="relative" rAng="0" ptsTypes="AA">
                                      <p:cBhvr>
                                        <p:cTn id="9" dur="700" spd="-100000" fill="hold"/>
                                        <p:tgtEl>
                                          <p:spTgt spid="13"/>
                                        </p:tgtEl>
                                        <p:attrNameLst>
                                          <p:attrName>ppt_x</p:attrName>
                                          <p:attrName>ppt_y</p:attrName>
                                        </p:attrNameLst>
                                      </p:cBhvr>
                                      <p:rCtr x="0" y="1759"/>
                                    </p:animMotion>
                                  </p:childTnLst>
                                </p:cTn>
                              </p:par>
                              <p:par>
                                <p:cTn id="10" presetID="10" presetClass="entr" presetSubtype="0" fill="hold" grpId="0" nodeType="withEffect">
                                  <p:stCondLst>
                                    <p:cond delay="10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par>
                                <p:cTn id="13" presetID="42" presetClass="path" presetSubtype="0" decel="100000" fill="hold" grpId="1" nodeType="withEffect">
                                  <p:stCondLst>
                                    <p:cond delay="100"/>
                                  </p:stCondLst>
                                  <p:childTnLst>
                                    <p:animMotion origin="layout" path="M 8.33333E-7 -2.22222E-6 L 8.33333E-7 0.03542 " pathEditMode="relative" rAng="0" ptsTypes="AA">
                                      <p:cBhvr>
                                        <p:cTn id="14" dur="700" spd="-100000" fill="hold"/>
                                        <p:tgtEl>
                                          <p:spTgt spid="14"/>
                                        </p:tgtEl>
                                        <p:attrNameLst>
                                          <p:attrName>ppt_x</p:attrName>
                                          <p:attrName>ppt_y</p:attrName>
                                        </p:attrNameLst>
                                      </p:cBhvr>
                                      <p:rCtr x="0" y="1759"/>
                                    </p:animMotion>
                                  </p:childTnLst>
                                </p:cTn>
                              </p:par>
                              <p:par>
                                <p:cTn id="15" presetID="10" presetClass="entr" presetSubtype="0" fill="hold" grpId="0" nodeType="withEffect">
                                  <p:stCondLst>
                                    <p:cond delay="10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par>
                                <p:cTn id="18" presetID="42" presetClass="path" presetSubtype="0" decel="100000" fill="hold" grpId="1" nodeType="withEffect">
                                  <p:stCondLst>
                                    <p:cond delay="100"/>
                                  </p:stCondLst>
                                  <p:childTnLst>
                                    <p:animMotion origin="layout" path="M -4.375E-6 7.40741E-7 L -4.375E-6 0.03542 " pathEditMode="relative" rAng="0" ptsTypes="AA">
                                      <p:cBhvr>
                                        <p:cTn id="19" dur="700" spd="-100000" fill="hold"/>
                                        <p:tgtEl>
                                          <p:spTgt spid="15"/>
                                        </p:tgtEl>
                                        <p:attrNameLst>
                                          <p:attrName>ppt_x</p:attrName>
                                          <p:attrName>ppt_y</p:attrName>
                                        </p:attrNameLst>
                                      </p:cBhvr>
                                      <p:rCtr x="0" y="1759"/>
                                    </p:animMotion>
                                  </p:childTnLst>
                                </p:cTn>
                              </p:par>
                              <p:par>
                                <p:cTn id="20" presetID="10" presetClass="entr" presetSubtype="0" fill="hold" grpId="0" nodeType="withEffect">
                                  <p:stCondLst>
                                    <p:cond delay="10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42" presetClass="path" presetSubtype="0" decel="100000" fill="hold" grpId="1" nodeType="withEffect">
                                  <p:stCondLst>
                                    <p:cond delay="100"/>
                                  </p:stCondLst>
                                  <p:childTnLst>
                                    <p:animMotion origin="layout" path="M 2.91667E-6 -1.48148E-6 L 2.91667E-6 0.03542 " pathEditMode="relative" rAng="0" ptsTypes="AA">
                                      <p:cBhvr>
                                        <p:cTn id="24" dur="700" spd="-100000" fill="hold"/>
                                        <p:tgtEl>
                                          <p:spTgt spid="16"/>
                                        </p:tgtEl>
                                        <p:attrNameLst>
                                          <p:attrName>ppt_x</p:attrName>
                                          <p:attrName>ppt_y</p:attrName>
                                        </p:attrNameLst>
                                      </p:cBhvr>
                                      <p:rCtr x="0" y="1759"/>
                                    </p:animMotion>
                                  </p:childTnLst>
                                </p:cTn>
                              </p:par>
                              <p:par>
                                <p:cTn id="25" presetID="10" presetClass="entr" presetSubtype="0" fill="hold" grpId="0" nodeType="withEffect">
                                  <p:stCondLst>
                                    <p:cond delay="10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500"/>
                                        <p:tgtEl>
                                          <p:spTgt spid="17"/>
                                        </p:tgtEl>
                                      </p:cBhvr>
                                    </p:animEffect>
                                  </p:childTnLst>
                                </p:cTn>
                              </p:par>
                              <p:par>
                                <p:cTn id="28" presetID="42" presetClass="path" presetSubtype="0" decel="100000" fill="hold" grpId="1" nodeType="withEffect">
                                  <p:stCondLst>
                                    <p:cond delay="100"/>
                                  </p:stCondLst>
                                  <p:childTnLst>
                                    <p:animMotion origin="layout" path="M 5E-6 4.44444E-6 L 5E-6 0.03541 " pathEditMode="relative" rAng="0" ptsTypes="AA">
                                      <p:cBhvr>
                                        <p:cTn id="29" dur="700" spd="-100000" fill="hold"/>
                                        <p:tgtEl>
                                          <p:spTgt spid="17"/>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3" grpId="1"/>
      <p:bldP spid="14" grpId="0"/>
      <p:bldP spid="14" grpId="1"/>
      <p:bldP spid="15" grpId="0"/>
      <p:bldP spid="15" grpId="1"/>
      <p:bldP spid="16" grpId="0"/>
      <p:bldP spid="16" grpId="1"/>
      <p:bldP spid="17" grpId="0"/>
      <p:bldP spid="17" grpId="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991A05-A627-A2DE-5261-349ABFE79FC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5F63C90-4249-2B34-B031-71FC8EDE4515}"/>
              </a:ext>
            </a:extLst>
          </p:cNvPr>
          <p:cNvSpPr>
            <a:spLocks noGrp="1"/>
          </p:cNvSpPr>
          <p:nvPr>
            <p:ph type="title"/>
          </p:nvPr>
        </p:nvSpPr>
        <p:spPr>
          <a:xfrm>
            <a:off x="585216" y="3152001"/>
            <a:ext cx="6675120" cy="553998"/>
          </a:xfrm>
        </p:spPr>
        <p:txBody>
          <a:bodyPr/>
          <a:lstStyle/>
          <a:p>
            <a:r>
              <a:rPr lang="en-US"/>
              <a:t>Vectors 101</a:t>
            </a:r>
          </a:p>
        </p:txBody>
      </p:sp>
    </p:spTree>
    <p:extLst>
      <p:ext uri="{BB962C8B-B14F-4D97-AF65-F5344CB8AC3E}">
        <p14:creationId xmlns:p14="http://schemas.microsoft.com/office/powerpoint/2010/main" val="1356525511"/>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6C9654C-F8F4-34BC-C266-EA06908E71F7}"/>
              </a:ext>
            </a:extLst>
          </p:cNvPr>
          <p:cNvSpPr>
            <a:spLocks noGrp="1"/>
          </p:cNvSpPr>
          <p:nvPr>
            <p:ph type="title"/>
          </p:nvPr>
        </p:nvSpPr>
        <p:spPr/>
        <p:txBody>
          <a:bodyPr wrap="square" anchor="t">
            <a:normAutofit/>
          </a:bodyPr>
          <a:lstStyle/>
          <a:p>
            <a:r>
              <a:rPr lang="en-US"/>
              <a:t>Vector embeddings</a:t>
            </a:r>
          </a:p>
        </p:txBody>
      </p:sp>
      <p:sp>
        <p:nvSpPr>
          <p:cNvPr id="5" name="Content Placeholder 4">
            <a:extLst>
              <a:ext uri="{FF2B5EF4-FFF2-40B4-BE49-F238E27FC236}">
                <a16:creationId xmlns:a16="http://schemas.microsoft.com/office/drawing/2014/main" id="{4473EE81-8FD4-5153-25B0-E550EF50982F}"/>
              </a:ext>
            </a:extLst>
          </p:cNvPr>
          <p:cNvSpPr>
            <a:spLocks noGrp="1"/>
          </p:cNvSpPr>
          <p:nvPr>
            <p:ph sz="quarter" idx="12"/>
          </p:nvPr>
        </p:nvSpPr>
        <p:spPr>
          <a:xfrm>
            <a:off x="588263" y="1435100"/>
            <a:ext cx="8786275" cy="1843359"/>
          </a:xfrm>
        </p:spPr>
        <p:txBody>
          <a:bodyPr wrap="square">
            <a:normAutofit/>
          </a:bodyPr>
          <a:lstStyle/>
          <a:p>
            <a:pPr marL="0" indent="0">
              <a:spcBef>
                <a:spcPts val="1200"/>
              </a:spcBef>
              <a:buNone/>
            </a:pPr>
            <a:r>
              <a:rPr lang="en-US" sz="2000"/>
              <a:t>An embedding encodes an input as a list of floating-point numbers.</a:t>
            </a:r>
          </a:p>
          <a:p>
            <a:pPr marL="0" indent="0">
              <a:spcBef>
                <a:spcPts val="1200"/>
              </a:spcBef>
              <a:buNone/>
            </a:pPr>
            <a:r>
              <a:rPr lang="en-US" sz="2000"/>
              <a:t>”dog” → [0.017198, -0.007493, -0.057982,…]</a:t>
            </a:r>
          </a:p>
          <a:p>
            <a:pPr marL="0" indent="0">
              <a:spcBef>
                <a:spcPts val="1200"/>
              </a:spcBef>
              <a:buNone/>
            </a:pPr>
            <a:r>
              <a:rPr lang="en-US" sz="2000"/>
              <a:t>Different models output different embeddings, with varying lengths.</a:t>
            </a:r>
          </a:p>
        </p:txBody>
      </p:sp>
      <p:sp>
        <p:nvSpPr>
          <p:cNvPr id="10" name="Rounded Rectangle 9">
            <a:extLst>
              <a:ext uri="{FF2B5EF4-FFF2-40B4-BE49-F238E27FC236}">
                <a16:creationId xmlns:a16="http://schemas.microsoft.com/office/drawing/2014/main" id="{1724CA6B-71E0-FAD6-CE9C-668DEFC043A2}"/>
              </a:ext>
              <a:ext uri="{C183D7F6-B498-43B3-948B-1728B52AA6E4}">
                <adec:decorative xmlns:adec="http://schemas.microsoft.com/office/drawing/2017/decorative" val="1"/>
              </a:ext>
            </a:extLst>
          </p:cNvPr>
          <p:cNvSpPr/>
          <p:nvPr/>
        </p:nvSpPr>
        <p:spPr bwMode="auto">
          <a:xfrm>
            <a:off x="588263" y="3075308"/>
            <a:ext cx="11015474" cy="2821960"/>
          </a:xfrm>
          <a:prstGeom prst="roundRect">
            <a:avLst>
              <a:gd name="adj" fmla="val 6767"/>
            </a:avLst>
          </a:prstGeom>
          <a:no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algn="ctr" defTabSz="811670">
              <a:spcBef>
                <a:spcPts val="174"/>
              </a:spcBef>
            </a:pPr>
            <a:endParaRPr lang="en-US" sz="2400" err="1">
              <a:gradFill>
                <a:gsLst>
                  <a:gs pos="41958">
                    <a:srgbClr val="FFFFFF"/>
                  </a:gs>
                  <a:gs pos="63000">
                    <a:srgbClr val="FFFFFF"/>
                  </a:gs>
                </a:gsLst>
                <a:lin ang="0" scaled="0"/>
              </a:gradFill>
              <a:latin typeface="Segoe UI" panose="020B0502040204020203" pitchFamily="34" charset="0"/>
              <a:cs typeface="Segoe UI" panose="020B0502040204020203" pitchFamily="34" charset="0"/>
            </a:endParaRPr>
          </a:p>
        </p:txBody>
      </p:sp>
      <p:graphicFrame>
        <p:nvGraphicFramePr>
          <p:cNvPr id="2" name="Table 1">
            <a:extLst>
              <a:ext uri="{FF2B5EF4-FFF2-40B4-BE49-F238E27FC236}">
                <a16:creationId xmlns:a16="http://schemas.microsoft.com/office/drawing/2014/main" id="{7C4CBF27-9973-32F4-E38A-4C4A5B86C82D}"/>
              </a:ext>
            </a:extLst>
          </p:cNvPr>
          <p:cNvGraphicFramePr>
            <a:graphicFrameLocks noGrp="1"/>
          </p:cNvGraphicFramePr>
          <p:nvPr/>
        </p:nvGraphicFramePr>
        <p:xfrm>
          <a:off x="588263" y="3073147"/>
          <a:ext cx="11015474" cy="2821962"/>
        </p:xfrm>
        <a:graphic>
          <a:graphicData uri="http://schemas.openxmlformats.org/drawingml/2006/table">
            <a:tbl>
              <a:tblPr firstRow="1" bandRow="1">
                <a:tableStyleId>{5C22544A-7EE6-4342-B048-85BDC9FD1C3A}</a:tableStyleId>
              </a:tblPr>
              <a:tblGrid>
                <a:gridCol w="3773875">
                  <a:extLst>
                    <a:ext uri="{9D8B030D-6E8A-4147-A177-3AD203B41FA5}">
                      <a16:colId xmlns:a16="http://schemas.microsoft.com/office/drawing/2014/main" val="643802914"/>
                    </a:ext>
                  </a:extLst>
                </a:gridCol>
                <a:gridCol w="3028013">
                  <a:extLst>
                    <a:ext uri="{9D8B030D-6E8A-4147-A177-3AD203B41FA5}">
                      <a16:colId xmlns:a16="http://schemas.microsoft.com/office/drawing/2014/main" val="1940533079"/>
                    </a:ext>
                  </a:extLst>
                </a:gridCol>
                <a:gridCol w="1918741">
                  <a:extLst>
                    <a:ext uri="{9D8B030D-6E8A-4147-A177-3AD203B41FA5}">
                      <a16:colId xmlns:a16="http://schemas.microsoft.com/office/drawing/2014/main" val="1976919304"/>
                    </a:ext>
                  </a:extLst>
                </a:gridCol>
                <a:gridCol w="2294845">
                  <a:extLst>
                    <a:ext uri="{9D8B030D-6E8A-4147-A177-3AD203B41FA5}">
                      <a16:colId xmlns:a16="http://schemas.microsoft.com/office/drawing/2014/main" val="85303823"/>
                    </a:ext>
                  </a:extLst>
                </a:gridCol>
              </a:tblGrid>
              <a:tr h="403928">
                <a:tc>
                  <a:txBody>
                    <a:bodyPr/>
                    <a:lstStyle/>
                    <a:p>
                      <a:r>
                        <a:rPr lang="en-US" sz="1600" b="0">
                          <a:solidFill>
                            <a:srgbClr val="000000"/>
                          </a:solidFill>
                          <a:latin typeface="+mj-lt"/>
                        </a:rPr>
                        <a:t>Model</a:t>
                      </a:r>
                    </a:p>
                  </a:txBody>
                  <a:tcPr marL="144000" anchor="ctr">
                    <a:lnL w="12700" cmpd="sng">
                      <a:noFill/>
                    </a:lnL>
                    <a:lnR w="12700" cmpd="sng">
                      <a:noFill/>
                    </a:lnR>
                    <a:lnT w="12700" cmpd="sng">
                      <a:noFill/>
                    </a:lnT>
                    <a:lnB w="12700" cap="flat" cmpd="sng" algn="ctr">
                      <a:solidFill>
                        <a:srgbClr val="D9D9D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b="0">
                          <a:solidFill>
                            <a:srgbClr val="000000"/>
                          </a:solidFill>
                          <a:latin typeface="+mj-lt"/>
                        </a:rPr>
                        <a:t>Encodes</a:t>
                      </a:r>
                    </a:p>
                  </a:txBody>
                  <a:tcPr anchor="ctr">
                    <a:lnL w="12700" cmpd="sng">
                      <a:noFill/>
                    </a:lnL>
                    <a:lnR w="12700" cmpd="sng">
                      <a:noFill/>
                    </a:lnR>
                    <a:lnT w="12700" cmpd="sng">
                      <a:noFill/>
                    </a:lnT>
                    <a:lnB w="12700" cap="flat" cmpd="sng" algn="ctr">
                      <a:solidFill>
                        <a:srgbClr val="D9D9D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b="0">
                          <a:solidFill>
                            <a:srgbClr val="000000"/>
                          </a:solidFill>
                          <a:latin typeface="+mj-lt"/>
                        </a:rPr>
                        <a:t>MTEB Avg.</a:t>
                      </a:r>
                    </a:p>
                  </a:txBody>
                  <a:tcPr anchor="ctr">
                    <a:lnL w="12700" cmpd="sng">
                      <a:noFill/>
                    </a:lnL>
                    <a:lnR w="12700" cmpd="sng">
                      <a:noFill/>
                    </a:lnR>
                    <a:lnT w="12700" cmpd="sng">
                      <a:noFill/>
                    </a:lnT>
                    <a:lnB w="12700" cap="flat" cmpd="sng" algn="ctr">
                      <a:solidFill>
                        <a:srgbClr val="D9D9D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b="0">
                          <a:solidFill>
                            <a:srgbClr val="000000"/>
                          </a:solidFill>
                          <a:latin typeface="+mj-lt"/>
                        </a:rPr>
                        <a:t>Vector length</a:t>
                      </a:r>
                    </a:p>
                  </a:txBody>
                  <a:tcPr anchor="ctr">
                    <a:lnL w="12700" cmpd="sng">
                      <a:noFill/>
                    </a:lnL>
                    <a:lnR w="12700" cmpd="sng">
                      <a:noFill/>
                    </a:lnR>
                    <a:lnT w="12700" cmpd="sng">
                      <a:noFill/>
                    </a:lnT>
                    <a:lnB w="12700" cap="flat" cmpd="sng" algn="ctr">
                      <a:solidFill>
                        <a:srgbClr val="D9D9D6"/>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00311905"/>
                  </a:ext>
                </a:extLst>
              </a:tr>
              <a:tr h="403928">
                <a:tc>
                  <a:txBody>
                    <a:bodyPr/>
                    <a:lstStyle/>
                    <a:p>
                      <a:r>
                        <a:rPr lang="en-US" sz="1400"/>
                        <a:t>word2vec</a:t>
                      </a:r>
                    </a:p>
                  </a:txBody>
                  <a:tcPr marL="144000" anchor="ctr">
                    <a:lnL w="12700" cmpd="sng">
                      <a:noFill/>
                    </a:lnL>
                    <a:lnR w="12700" cmpd="sng">
                      <a:noFill/>
                    </a:lnR>
                    <a:lnT w="12700" cap="flat" cmpd="sng" algn="ctr">
                      <a:solidFill>
                        <a:srgbClr val="D9D9D6"/>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a:t>words</a:t>
                      </a:r>
                    </a:p>
                  </a:txBody>
                  <a:tcPr anchor="ctr">
                    <a:lnL w="12700" cmpd="sng">
                      <a:noFill/>
                    </a:lnL>
                    <a:lnR w="12700" cmpd="sng">
                      <a:noFill/>
                    </a:lnR>
                    <a:lnT w="12700" cap="flat" cmpd="sng" algn="ctr">
                      <a:solidFill>
                        <a:srgbClr val="D9D9D6"/>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a:p>
                  </a:txBody>
                  <a:tcPr anchor="ctr">
                    <a:lnL w="12700" cmpd="sng">
                      <a:noFill/>
                    </a:lnL>
                    <a:lnR w="12700" cmpd="sng">
                      <a:noFill/>
                    </a:lnR>
                    <a:lnT w="12700" cap="flat" cmpd="sng" algn="ctr">
                      <a:solidFill>
                        <a:srgbClr val="D9D9D6"/>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a:t>300</a:t>
                      </a:r>
                    </a:p>
                  </a:txBody>
                  <a:tcPr anchor="ctr">
                    <a:lnL w="12700" cmpd="sng">
                      <a:noFill/>
                    </a:lnL>
                    <a:lnR w="12700" cmpd="sng">
                      <a:noFill/>
                    </a:lnR>
                    <a:lnT w="12700" cap="flat" cmpd="sng" algn="ctr">
                      <a:solidFill>
                        <a:srgbClr val="D9D9D6"/>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72578278"/>
                  </a:ext>
                </a:extLst>
              </a:tr>
              <a:tr h="403928">
                <a:tc>
                  <a:txBody>
                    <a:bodyPr/>
                    <a:lstStyle/>
                    <a:p>
                      <a:r>
                        <a:rPr lang="en-US" sz="1400">
                          <a:solidFill>
                            <a:schemeClr val="accent2"/>
                          </a:solidFill>
                          <a:hlinkClick r:id="rId3">
                            <a:extLst>
                              <a:ext uri="{A12FA001-AC4F-418D-AE19-62706E023703}">
                                <ahyp:hlinkClr xmlns:ahyp="http://schemas.microsoft.com/office/drawing/2018/hyperlinkcolor" val="tx"/>
                              </a:ext>
                            </a:extLst>
                          </a:hlinkClick>
                        </a:rPr>
                        <a:t>Sbert (Sentence-Transformers)</a:t>
                      </a:r>
                      <a:endParaRPr lang="en-US" sz="1400">
                        <a:solidFill>
                          <a:schemeClr val="accent2"/>
                        </a:solidFill>
                      </a:endParaRPr>
                    </a:p>
                  </a:txBody>
                  <a:tcPr marL="144000" anchor="ctr">
                    <a:lnL w="12700" cmpd="sng">
                      <a:noFill/>
                    </a:lnL>
                    <a:lnR w="12700" cmpd="sng">
                      <a:noFill/>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a:t>text (up to ~400 words)</a:t>
                      </a:r>
                    </a:p>
                  </a:txBody>
                  <a:tcPr anchor="ctr">
                    <a:lnL w="12700" cmpd="sng">
                      <a:noFill/>
                    </a:lnL>
                    <a:lnR w="12700" cmpd="sng">
                      <a:noFill/>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a:p>
                  </a:txBody>
                  <a:tcPr anchor="ctr">
                    <a:lnL w="12700" cmpd="sng">
                      <a:noFill/>
                    </a:lnL>
                    <a:lnR w="12700" cmpd="sng">
                      <a:noFill/>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b="0" i="0" kern="1200">
                          <a:solidFill>
                            <a:schemeClr val="dk1"/>
                          </a:solidFill>
                          <a:effectLst/>
                          <a:latin typeface="+mn-lt"/>
                          <a:ea typeface="+mn-ea"/>
                          <a:cs typeface="+mn-cs"/>
                        </a:rPr>
                        <a:t>768</a:t>
                      </a:r>
                      <a:endParaRPr lang="en-US" sz="1400"/>
                    </a:p>
                  </a:txBody>
                  <a:tcPr anchor="ctr">
                    <a:lnL w="12700" cmpd="sng">
                      <a:noFill/>
                    </a:lnL>
                    <a:lnR w="12700" cmpd="sng">
                      <a:noFill/>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11768439"/>
                  </a:ext>
                </a:extLst>
              </a:tr>
              <a:tr h="403928">
                <a:tc>
                  <a:txBody>
                    <a:bodyPr/>
                    <a:lstStyle/>
                    <a:p>
                      <a:r>
                        <a:rPr lang="en-US" sz="1400">
                          <a:solidFill>
                            <a:schemeClr val="accent2"/>
                          </a:solidFill>
                          <a:hlinkClick r:id="rId4">
                            <a:extLst>
                              <a:ext uri="{A12FA001-AC4F-418D-AE19-62706E023703}">
                                <ahyp:hlinkClr xmlns:ahyp="http://schemas.microsoft.com/office/drawing/2018/hyperlinkcolor" val="tx"/>
                              </a:ext>
                            </a:extLst>
                          </a:hlinkClick>
                        </a:rPr>
                        <a:t>OpenAI text-embedding-ada-002</a:t>
                      </a:r>
                      <a:endParaRPr lang="en-US" sz="1400">
                        <a:solidFill>
                          <a:schemeClr val="accent2"/>
                        </a:solidFill>
                      </a:endParaRPr>
                    </a:p>
                  </a:txBody>
                  <a:tcPr marL="144000" anchor="ctr">
                    <a:lnL w="12700" cmpd="sng">
                      <a:noFill/>
                    </a:lnL>
                    <a:lnR w="12700" cmpd="sng">
                      <a:noFill/>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a:t>text (up to </a:t>
                      </a:r>
                      <a:r>
                        <a:rPr lang="en-US" sz="1400" b="0" i="0" kern="1200">
                          <a:solidFill>
                            <a:schemeClr val="dk1"/>
                          </a:solidFill>
                          <a:effectLst/>
                          <a:latin typeface="+mn-lt"/>
                          <a:ea typeface="+mn-ea"/>
                          <a:cs typeface="+mn-cs"/>
                        </a:rPr>
                        <a:t>8191 tokens)</a:t>
                      </a:r>
                      <a:endParaRPr lang="en-US" sz="1400"/>
                    </a:p>
                  </a:txBody>
                  <a:tcPr anchor="ctr">
                    <a:lnL w="12700" cmpd="sng">
                      <a:noFill/>
                    </a:lnL>
                    <a:lnR w="12700" cmpd="sng">
                      <a:noFill/>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a:t>61.0%</a:t>
                      </a:r>
                    </a:p>
                  </a:txBody>
                  <a:tcPr anchor="ctr">
                    <a:lnL w="12700" cmpd="sng">
                      <a:noFill/>
                    </a:lnL>
                    <a:lnR w="12700" cmpd="sng">
                      <a:noFill/>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b="0" i="0" kern="1200">
                          <a:solidFill>
                            <a:schemeClr val="dk1"/>
                          </a:solidFill>
                          <a:effectLst/>
                          <a:latin typeface="+mn-lt"/>
                          <a:ea typeface="+mn-ea"/>
                          <a:cs typeface="+mn-cs"/>
                        </a:rPr>
                        <a:t>1536</a:t>
                      </a:r>
                      <a:endParaRPr lang="en-US" sz="1400"/>
                    </a:p>
                  </a:txBody>
                  <a:tcPr anchor="ctr">
                    <a:lnL w="12700" cmpd="sng">
                      <a:noFill/>
                    </a:lnL>
                    <a:lnR w="12700" cmpd="sng">
                      <a:noFill/>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23537736"/>
                  </a:ext>
                </a:extLst>
              </a:tr>
              <a:tr h="403928">
                <a:tc>
                  <a:txBody>
                    <a:bodyPr/>
                    <a:lstStyle/>
                    <a:p>
                      <a:r>
                        <a:rPr lang="en-US" sz="1400">
                          <a:solidFill>
                            <a:schemeClr val="accent2"/>
                          </a:solidFill>
                          <a:hlinkClick r:id="rId5">
                            <a:extLst>
                              <a:ext uri="{A12FA001-AC4F-418D-AE19-62706E023703}">
                                <ahyp:hlinkClr xmlns:ahyp="http://schemas.microsoft.com/office/drawing/2018/hyperlinkcolor" val="tx"/>
                              </a:ext>
                            </a:extLst>
                          </a:hlinkClick>
                        </a:rPr>
                        <a:t>OpenAI text-embedding-3-small</a:t>
                      </a:r>
                      <a:endParaRPr lang="en-US" sz="1400">
                        <a:solidFill>
                          <a:schemeClr val="accent2"/>
                        </a:solidFill>
                      </a:endParaRPr>
                    </a:p>
                  </a:txBody>
                  <a:tcPr marL="144000" anchor="ctr">
                    <a:lnL w="12700" cmpd="sng">
                      <a:noFill/>
                    </a:lnL>
                    <a:lnR w="12700" cmpd="sng">
                      <a:noFill/>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a:t>text (up to 8191 tokens)</a:t>
                      </a:r>
                    </a:p>
                  </a:txBody>
                  <a:tcPr anchor="ctr">
                    <a:lnL w="12700" cmpd="sng">
                      <a:noFill/>
                    </a:lnL>
                    <a:lnR w="12700" cmpd="sng">
                      <a:noFill/>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a:t>62.3%</a:t>
                      </a:r>
                    </a:p>
                  </a:txBody>
                  <a:tcPr anchor="ctr">
                    <a:lnL w="12700" cmpd="sng">
                      <a:noFill/>
                    </a:lnL>
                    <a:lnR w="12700" cmpd="sng">
                      <a:noFill/>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a:t>512, 1536</a:t>
                      </a:r>
                    </a:p>
                  </a:txBody>
                  <a:tcPr anchor="ctr">
                    <a:lnL w="12700" cmpd="sng">
                      <a:noFill/>
                    </a:lnL>
                    <a:lnR w="12700" cmpd="sng">
                      <a:noFill/>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47256682"/>
                  </a:ext>
                </a:extLst>
              </a:tr>
              <a:tr h="398394">
                <a:tc>
                  <a:txBody>
                    <a:bodyPr/>
                    <a:lstStyle/>
                    <a:p>
                      <a:r>
                        <a:rPr lang="en-US" sz="1400">
                          <a:solidFill>
                            <a:schemeClr val="accent2"/>
                          </a:solidFill>
                          <a:hlinkClick r:id="rId5">
                            <a:extLst>
                              <a:ext uri="{A12FA001-AC4F-418D-AE19-62706E023703}">
                                <ahyp:hlinkClr xmlns:ahyp="http://schemas.microsoft.com/office/drawing/2018/hyperlinkcolor" val="tx"/>
                              </a:ext>
                            </a:extLst>
                          </a:hlinkClick>
                        </a:rPr>
                        <a:t>OpenAI text-embedding-3-large</a:t>
                      </a:r>
                      <a:endParaRPr lang="en-US" sz="1400">
                        <a:solidFill>
                          <a:schemeClr val="accent2"/>
                        </a:solidFill>
                      </a:endParaRPr>
                    </a:p>
                  </a:txBody>
                  <a:tcPr marL="144000" anchor="ctr">
                    <a:lnL w="12700" cmpd="sng">
                      <a:noFill/>
                    </a:lnL>
                    <a:lnR w="12700" cmpd="sng">
                      <a:noFill/>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a:t>text (up to 8191 tokens)</a:t>
                      </a:r>
                    </a:p>
                  </a:txBody>
                  <a:tcPr anchor="ctr">
                    <a:lnL w="12700" cmpd="sng">
                      <a:noFill/>
                    </a:lnL>
                    <a:lnR w="12700" cmpd="sng">
                      <a:noFill/>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a:t>64.6%</a:t>
                      </a:r>
                    </a:p>
                  </a:txBody>
                  <a:tcPr anchor="ctr">
                    <a:lnL w="12700" cmpd="sng">
                      <a:noFill/>
                    </a:lnL>
                    <a:lnR w="12700" cmpd="sng">
                      <a:noFill/>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a:t>256, 1024, 3072</a:t>
                      </a:r>
                    </a:p>
                  </a:txBody>
                  <a:tcPr anchor="ctr">
                    <a:lnL w="12700" cmpd="sng">
                      <a:noFill/>
                    </a:lnL>
                    <a:lnR w="12700" cmpd="sng">
                      <a:noFill/>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61267846"/>
                  </a:ext>
                </a:extLst>
              </a:tr>
              <a:tr h="403928">
                <a:tc>
                  <a:txBody>
                    <a:bodyPr/>
                    <a:lstStyle/>
                    <a:p>
                      <a:r>
                        <a:rPr lang="en-US" sz="1400">
                          <a:solidFill>
                            <a:schemeClr val="accent2"/>
                          </a:solidFill>
                          <a:hlinkClick r:id="rId6">
                            <a:extLst>
                              <a:ext uri="{A12FA001-AC4F-418D-AE19-62706E023703}">
                                <ahyp:hlinkClr xmlns:ahyp="http://schemas.microsoft.com/office/drawing/2018/hyperlinkcolor" val="tx"/>
                              </a:ext>
                            </a:extLst>
                          </a:hlinkClick>
                        </a:rPr>
                        <a:t>Azure Computer Vision</a:t>
                      </a:r>
                      <a:endParaRPr lang="en-US" sz="1400">
                        <a:solidFill>
                          <a:schemeClr val="accent2"/>
                        </a:solidFill>
                      </a:endParaRPr>
                    </a:p>
                  </a:txBody>
                  <a:tcPr marL="144000" anchor="ctr">
                    <a:lnL w="12700" cmpd="sng">
                      <a:noFill/>
                    </a:lnL>
                    <a:lnR w="12700" cmpd="sng">
                      <a:noFill/>
                    </a:lnR>
                    <a:lnT w="12700" cap="flat" cmpd="sng" algn="ctr">
                      <a:solidFill>
                        <a:schemeClr val="bg1">
                          <a:lumMod val="9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US" sz="1400"/>
                        <a:t>image or text</a:t>
                      </a:r>
                    </a:p>
                  </a:txBody>
                  <a:tcPr anchor="ctr">
                    <a:lnL w="12700" cmpd="sng">
                      <a:noFill/>
                    </a:lnL>
                    <a:lnR w="12700" cmpd="sng">
                      <a:noFill/>
                    </a:lnR>
                    <a:lnT w="12700" cap="flat" cmpd="sng" algn="ctr">
                      <a:solidFill>
                        <a:schemeClr val="bg1">
                          <a:lumMod val="9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1400"/>
                    </a:p>
                  </a:txBody>
                  <a:tcPr anchor="ctr">
                    <a:lnL w="12700" cmpd="sng">
                      <a:noFill/>
                    </a:lnL>
                    <a:lnR w="12700" cmpd="sng">
                      <a:noFill/>
                    </a:lnR>
                    <a:lnT w="12700" cap="flat" cmpd="sng" algn="ctr">
                      <a:solidFill>
                        <a:schemeClr val="bg1">
                          <a:lumMod val="9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US" sz="1400"/>
                        <a:t>1024</a:t>
                      </a:r>
                    </a:p>
                  </a:txBody>
                  <a:tcPr anchor="ctr">
                    <a:lnL w="12700" cmpd="sng">
                      <a:noFill/>
                    </a:lnL>
                    <a:lnR w="12700" cmpd="sng">
                      <a:noFill/>
                    </a:lnR>
                    <a:lnT w="12700" cap="flat" cmpd="sng" algn="ctr">
                      <a:solidFill>
                        <a:schemeClr val="bg1">
                          <a:lumMod val="9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157439287"/>
                  </a:ext>
                </a:extLst>
              </a:tr>
            </a:tbl>
          </a:graphicData>
        </a:graphic>
      </p:graphicFrame>
      <p:sp>
        <p:nvSpPr>
          <p:cNvPr id="11" name="Rectangle: Rounded Corners 7">
            <a:extLst>
              <a:ext uri="{FF2B5EF4-FFF2-40B4-BE49-F238E27FC236}">
                <a16:creationId xmlns:a16="http://schemas.microsoft.com/office/drawing/2014/main" id="{FC9722FF-A084-FC11-8CB4-9BB0A7A046E6}"/>
              </a:ext>
            </a:extLst>
          </p:cNvPr>
          <p:cNvSpPr/>
          <p:nvPr/>
        </p:nvSpPr>
        <p:spPr>
          <a:xfrm>
            <a:off x="588262" y="6063994"/>
            <a:ext cx="3751517" cy="361910"/>
          </a:xfrm>
          <a:prstGeom prst="roundRect">
            <a:avLst>
              <a:gd name="adj" fmla="val 50000"/>
            </a:avLst>
          </a:prstGeom>
          <a:gradFill flip="none" rotWithShape="1">
            <a:gsLst>
              <a:gs pos="32000">
                <a:srgbClr val="C03BC4"/>
              </a:gs>
              <a:gs pos="100000">
                <a:srgbClr val="399A91"/>
              </a:gs>
              <a:gs pos="68000">
                <a:srgbClr val="0078D4"/>
              </a:gs>
              <a:gs pos="0">
                <a:srgbClr val="FF5C39"/>
              </a:gs>
            </a:gsLst>
            <a:path path="circle">
              <a:fillToRect l="100000" t="100000"/>
            </a:path>
            <a:tileRect r="-100000" b="-100000"/>
          </a:gradFill>
          <a:ln w="25400">
            <a:solidFill>
              <a:schemeClr val="bg1"/>
            </a:solidFill>
          </a:ln>
        </p:spPr>
        <p:style>
          <a:lnRef idx="3">
            <a:schemeClr val="lt1"/>
          </a:lnRef>
          <a:fillRef idx="1">
            <a:schemeClr val="accent4"/>
          </a:fillRef>
          <a:effectRef idx="1">
            <a:schemeClr val="accent4"/>
          </a:effectRef>
          <a:fontRef idx="minor">
            <a:schemeClr val="lt1"/>
          </a:fontRef>
        </p:style>
        <p:txBody>
          <a:bodyPr wrap="none" tIns="36000" bIns="36000" rtlCol="0" anchor="ctr">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bg1"/>
                </a:solidFill>
                <a:effectLst/>
                <a:uLnTx/>
                <a:uFillTx/>
                <a:latin typeface="+mj-lt"/>
                <a:ea typeface="+mn-ea"/>
                <a:cs typeface="+mn-cs"/>
              </a:rPr>
              <a:t>💻 </a:t>
            </a:r>
            <a:r>
              <a:rPr kumimoji="0" lang="en-US" sz="1200" b="0" i="0" u="none" strike="noStrike" kern="1200" cap="none" spc="0" normalizeH="0" baseline="0" noProof="0">
                <a:ln>
                  <a:noFill/>
                </a:ln>
                <a:solidFill>
                  <a:schemeClr val="bg1"/>
                </a:solidFill>
                <a:effectLst/>
                <a:uLnTx/>
                <a:uFillTx/>
                <a:latin typeface="+mj-lt"/>
                <a:ea typeface="+mn-ea"/>
                <a:cs typeface="+mn-cs"/>
                <a:hlinkClick r:id="rId7">
                  <a:extLst>
                    <a:ext uri="{A12FA001-AC4F-418D-AE19-62706E023703}">
                      <ahyp:hlinkClr xmlns:ahyp="http://schemas.microsoft.com/office/drawing/2018/hyperlinkcolor" val="tx"/>
                    </a:ext>
                  </a:extLst>
                </a:hlinkClick>
              </a:rPr>
              <a:t>Demo: Compute a vector with OpenAI model</a:t>
            </a:r>
            <a:r>
              <a:rPr kumimoji="0" lang="en-US" sz="1200" b="0" i="0" u="none" strike="noStrike" kern="1200" cap="none" spc="0" normalizeH="0" baseline="0" noProof="0">
                <a:ln>
                  <a:noFill/>
                </a:ln>
                <a:solidFill>
                  <a:schemeClr val="bg1"/>
                </a:solidFill>
                <a:effectLst/>
                <a:uLnTx/>
                <a:uFillTx/>
                <a:latin typeface="+mj-lt"/>
                <a:ea typeface="+mn-ea"/>
                <a:cs typeface="+mn-cs"/>
              </a:rPr>
              <a:t>   </a:t>
            </a:r>
          </a:p>
        </p:txBody>
      </p:sp>
    </p:spTree>
    <p:extLst>
      <p:ext uri="{BB962C8B-B14F-4D97-AF65-F5344CB8AC3E}">
        <p14:creationId xmlns:p14="http://schemas.microsoft.com/office/powerpoint/2010/main" val="24515985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fade">
                                      <p:cBhvr>
                                        <p:cTn id="10" dur="500"/>
                                        <p:tgtEl>
                                          <p:spTgt spid="5">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animEffect transition="in" filter="fade">
                                      <p:cBhvr>
                                        <p:cTn id="13" dur="500"/>
                                        <p:tgtEl>
                                          <p:spTgt spid="5">
                                            <p:txEl>
                                              <p:pRg st="2" end="2"/>
                                            </p:txEl>
                                          </p:spTgt>
                                        </p:tgtEl>
                                      </p:cBhvr>
                                    </p:animEffect>
                                  </p:childTnLst>
                                </p:cTn>
                              </p:par>
                              <p:par>
                                <p:cTn id="14" presetID="42" presetClass="path" presetSubtype="0" decel="100000" fill="hold" grpId="1" nodeType="withEffect">
                                  <p:stCondLst>
                                    <p:cond delay="0"/>
                                  </p:stCondLst>
                                  <p:childTnLst>
                                    <p:animMotion origin="layout" path="M 0 -2.59259E-6 L 0 0.03542 " pathEditMode="relative" rAng="0" ptsTypes="AA">
                                      <p:cBhvr>
                                        <p:cTn id="15" dur="700" spd="-100000" fill="hold"/>
                                        <p:tgtEl>
                                          <p:spTgt spid="5">
                                            <p:txEl>
                                              <p:pRg st="0" end="0"/>
                                            </p:txEl>
                                          </p:spTgt>
                                        </p:tgtEl>
                                        <p:attrNameLst>
                                          <p:attrName>ppt_x</p:attrName>
                                          <p:attrName>ppt_y</p:attrName>
                                        </p:attrNameLst>
                                      </p:cBhvr>
                                      <p:rCtr x="0" y="1759"/>
                                    </p:animMotion>
                                  </p:childTnLst>
                                </p:cTn>
                              </p:par>
                              <p:par>
                                <p:cTn id="16" presetID="42" presetClass="path" presetSubtype="0" decel="100000" fill="hold" grpId="1" nodeType="withEffect">
                                  <p:stCondLst>
                                    <p:cond delay="0"/>
                                  </p:stCondLst>
                                  <p:childTnLst>
                                    <p:animMotion origin="layout" path="M 0 -2.59259E-6 L 0 0.03542 " pathEditMode="relative" rAng="0" ptsTypes="AA">
                                      <p:cBhvr>
                                        <p:cTn id="17" dur="700" spd="-100000" fill="hold"/>
                                        <p:tgtEl>
                                          <p:spTgt spid="5">
                                            <p:txEl>
                                              <p:pRg st="1" end="1"/>
                                            </p:txEl>
                                          </p:spTgt>
                                        </p:tgtEl>
                                        <p:attrNameLst>
                                          <p:attrName>ppt_x</p:attrName>
                                          <p:attrName>ppt_y</p:attrName>
                                        </p:attrNameLst>
                                      </p:cBhvr>
                                      <p:rCtr x="0" y="1759"/>
                                    </p:animMotion>
                                  </p:childTnLst>
                                </p:cTn>
                              </p:par>
                              <p:par>
                                <p:cTn id="18" presetID="42" presetClass="path" presetSubtype="0" decel="100000" fill="hold" grpId="1" nodeType="withEffect">
                                  <p:stCondLst>
                                    <p:cond delay="0"/>
                                  </p:stCondLst>
                                  <p:childTnLst>
                                    <p:animMotion origin="layout" path="M 0 -2.59259E-6 L 0 0.03542 " pathEditMode="relative" rAng="0" ptsTypes="AA">
                                      <p:cBhvr>
                                        <p:cTn id="19" dur="700" spd="-100000" fill="hold"/>
                                        <p:tgtEl>
                                          <p:spTgt spid="5">
                                            <p:txEl>
                                              <p:pRg st="2" end="2"/>
                                            </p:txEl>
                                          </p:spTgt>
                                        </p:tgtEl>
                                        <p:attrNameLst>
                                          <p:attrName>ppt_x</p:attrName>
                                          <p:attrName>ppt_y</p:attrName>
                                        </p:attrNameLst>
                                      </p:cBhvr>
                                      <p:rCtr x="0" y="1759"/>
                                    </p:animMotion>
                                  </p:childTnLst>
                                </p:cTn>
                              </p:par>
                              <p:par>
                                <p:cTn id="20" presetID="10" presetClass="entr" presetSubtype="0" fill="hold" nodeType="withEffect">
                                  <p:stCondLst>
                                    <p:cond delay="10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500"/>
                                        <p:tgtEl>
                                          <p:spTgt spid="2"/>
                                        </p:tgtEl>
                                      </p:cBhvr>
                                    </p:animEffect>
                                  </p:childTnLst>
                                </p:cTn>
                              </p:par>
                              <p:par>
                                <p:cTn id="23" presetID="42" presetClass="path" presetSubtype="0" decel="100000" fill="hold" nodeType="withEffect">
                                  <p:stCondLst>
                                    <p:cond delay="100"/>
                                  </p:stCondLst>
                                  <p:childTnLst>
                                    <p:animMotion origin="layout" path="M 0 -3.7037E-6 L 0 0.03542 " pathEditMode="relative" rAng="0" ptsTypes="AA">
                                      <p:cBhvr>
                                        <p:cTn id="24" dur="700" spd="-100000" fill="hold"/>
                                        <p:tgtEl>
                                          <p:spTgt spid="2"/>
                                        </p:tgtEl>
                                        <p:attrNameLst>
                                          <p:attrName>ppt_x</p:attrName>
                                          <p:attrName>ppt_y</p:attrName>
                                        </p:attrNameLst>
                                      </p:cBhvr>
                                      <p:rCtr x="0" y="1759"/>
                                    </p:animMotion>
                                  </p:childTnLst>
                                </p:cTn>
                              </p:par>
                              <p:par>
                                <p:cTn id="25" presetID="10" presetClass="entr" presetSubtype="0" fill="hold" grpId="0" nodeType="withEffect">
                                  <p:stCondLst>
                                    <p:cond delay="10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par>
                                <p:cTn id="28" presetID="42" presetClass="path" presetSubtype="0" decel="100000" fill="hold" grpId="1" nodeType="withEffect">
                                  <p:stCondLst>
                                    <p:cond delay="100"/>
                                  </p:stCondLst>
                                  <p:childTnLst>
                                    <p:animMotion origin="layout" path="M 4.58333E-6 3.7037E-7 L 4.58333E-6 0.03542 " pathEditMode="relative" rAng="0" ptsTypes="AA">
                                      <p:cBhvr>
                                        <p:cTn id="29" dur="700" spd="-100000" fill="hold"/>
                                        <p:tgtEl>
                                          <p:spTgt spid="10"/>
                                        </p:tgtEl>
                                        <p:attrNameLst>
                                          <p:attrName>ppt_x</p:attrName>
                                          <p:attrName>ppt_y</p:attrName>
                                        </p:attrNameLst>
                                      </p:cBhvr>
                                      <p:rCtr x="0" y="1759"/>
                                    </p:animMotion>
                                  </p:childTnLst>
                                </p:cTn>
                              </p:par>
                              <p:par>
                                <p:cTn id="30" presetID="10" presetClass="entr" presetSubtype="0" fill="hold" grpId="0" nodeType="withEffect">
                                  <p:stCondLst>
                                    <p:cond delay="20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par>
                                <p:cTn id="33" presetID="42" presetClass="path" presetSubtype="0" decel="100000" fill="hold" grpId="1" nodeType="withEffect">
                                  <p:stCondLst>
                                    <p:cond delay="200"/>
                                  </p:stCondLst>
                                  <p:childTnLst>
                                    <p:animMotion origin="layout" path="M 0 -3.7037E-6 L 0 0.03542 " pathEditMode="relative" rAng="0" ptsTypes="AA">
                                      <p:cBhvr>
                                        <p:cTn id="34" dur="700" spd="-100000" fill="hold"/>
                                        <p:tgtEl>
                                          <p:spTgt spid="11"/>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5" grpId="1" build="p"/>
      <p:bldP spid="10" grpId="0" animBg="1"/>
      <p:bldP spid="10" grpId="1" animBg="1"/>
      <p:bldP spid="11" grpId="0" animBg="1"/>
      <p:bldP spid="11" grpId="1"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7420B7-0510-DB10-068D-C78BA9E7A0B5}"/>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BB2BB2E9-7433-A786-6778-8BE5D9A25550}"/>
              </a:ext>
            </a:extLst>
          </p:cNvPr>
          <p:cNvSpPr>
            <a:spLocks noGrp="1"/>
          </p:cNvSpPr>
          <p:nvPr>
            <p:ph type="title"/>
          </p:nvPr>
        </p:nvSpPr>
        <p:spPr/>
        <p:txBody>
          <a:bodyPr wrap="square" anchor="t">
            <a:normAutofit/>
          </a:bodyPr>
          <a:lstStyle/>
          <a:p>
            <a:r>
              <a:rPr lang="en-US"/>
              <a:t>Vector similarity</a:t>
            </a:r>
          </a:p>
        </p:txBody>
      </p:sp>
      <p:sp>
        <p:nvSpPr>
          <p:cNvPr id="6" name="Content Placeholder 4">
            <a:extLst>
              <a:ext uri="{FF2B5EF4-FFF2-40B4-BE49-F238E27FC236}">
                <a16:creationId xmlns:a16="http://schemas.microsoft.com/office/drawing/2014/main" id="{FE303AB9-D364-12DE-052D-025C6CC97F76}"/>
              </a:ext>
            </a:extLst>
          </p:cNvPr>
          <p:cNvSpPr txBox="1">
            <a:spLocks/>
          </p:cNvSpPr>
          <p:nvPr/>
        </p:nvSpPr>
        <p:spPr>
          <a:xfrm>
            <a:off x="588263" y="1435100"/>
            <a:ext cx="10815046" cy="859547"/>
          </a:xfrm>
          <a:prstGeom prst="rect">
            <a:avLst/>
          </a:prstGeom>
        </p:spPr>
        <p:txBody>
          <a:bodyPr vert="horz" wrap="square" lIns="0" tIns="0" rIns="0" bIns="0" rtlCol="0" anchor="t">
            <a:norm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sz="2000"/>
              <a:t>We compute embeddings so that we can calculate similarity between inputs.</a:t>
            </a:r>
          </a:p>
          <a:p>
            <a:pPr marL="0" indent="0">
              <a:buFont typeface="Wingdings" panose="05000000000000000000" pitchFamily="2" charset="2"/>
              <a:buNone/>
            </a:pPr>
            <a:r>
              <a:rPr lang="en-US" sz="2000">
                <a:cs typeface="Segoe UI"/>
              </a:rPr>
              <a:t>The most common distance measurement is </a:t>
            </a:r>
            <a:r>
              <a:rPr lang="en-US" sz="2000" b="1">
                <a:latin typeface="+mj-lt"/>
                <a:cs typeface="Segoe UI"/>
              </a:rPr>
              <a:t>cosine similarity</a:t>
            </a:r>
            <a:r>
              <a:rPr lang="en-US" sz="2000">
                <a:latin typeface="+mj-lt"/>
                <a:cs typeface="Segoe UI"/>
              </a:rPr>
              <a:t>.</a:t>
            </a:r>
          </a:p>
        </p:txBody>
      </p:sp>
      <p:sp>
        <p:nvSpPr>
          <p:cNvPr id="14" name="Rounded Rectangle 13">
            <a:extLst>
              <a:ext uri="{FF2B5EF4-FFF2-40B4-BE49-F238E27FC236}">
                <a16:creationId xmlns:a16="http://schemas.microsoft.com/office/drawing/2014/main" id="{F4D32691-5439-3D36-1397-A0BA30F30D49}"/>
              </a:ext>
              <a:ext uri="{C183D7F6-B498-43B3-948B-1728B52AA6E4}">
                <adec:decorative xmlns:adec="http://schemas.microsoft.com/office/drawing/2017/decorative" val="1"/>
              </a:ext>
            </a:extLst>
          </p:cNvPr>
          <p:cNvSpPr/>
          <p:nvPr/>
        </p:nvSpPr>
        <p:spPr bwMode="auto">
          <a:xfrm>
            <a:off x="588263" y="2344261"/>
            <a:ext cx="11015474" cy="3078639"/>
          </a:xfrm>
          <a:prstGeom prst="roundRect">
            <a:avLst>
              <a:gd name="adj" fmla="val 6767"/>
            </a:avLst>
          </a:prstGeom>
          <a:no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algn="ctr" defTabSz="811670">
              <a:spcBef>
                <a:spcPts val="174"/>
              </a:spcBef>
            </a:pPr>
            <a:endParaRPr lang="en-US" sz="2400" err="1">
              <a:gradFill>
                <a:gsLst>
                  <a:gs pos="41958">
                    <a:srgbClr val="FFFFFF"/>
                  </a:gs>
                  <a:gs pos="63000">
                    <a:srgbClr val="FFFFFF"/>
                  </a:gs>
                </a:gsLst>
                <a:lin ang="0" scaled="0"/>
              </a:gradFill>
              <a:latin typeface="Segoe UI" panose="020B0502040204020203" pitchFamily="34" charset="0"/>
              <a:cs typeface="Segoe UI" panose="020B0502040204020203" pitchFamily="34" charset="0"/>
            </a:endParaRPr>
          </a:p>
        </p:txBody>
      </p:sp>
      <p:sp>
        <p:nvSpPr>
          <p:cNvPr id="19" name="Rectangle 18">
            <a:extLst>
              <a:ext uri="{FF2B5EF4-FFF2-40B4-BE49-F238E27FC236}">
                <a16:creationId xmlns:a16="http://schemas.microsoft.com/office/drawing/2014/main" id="{341C3BCC-D145-D73E-8DD6-21642C494877}"/>
              </a:ext>
              <a:ext uri="{C183D7F6-B498-43B3-948B-1728B52AA6E4}">
                <adec:decorative xmlns:adec="http://schemas.microsoft.com/office/drawing/2017/decorative" val="1"/>
              </a:ext>
            </a:extLst>
          </p:cNvPr>
          <p:cNvSpPr/>
          <p:nvPr/>
        </p:nvSpPr>
        <p:spPr bwMode="auto">
          <a:xfrm>
            <a:off x="1045029" y="2754147"/>
            <a:ext cx="3931147" cy="141902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7" name="TextBox 26">
            <a:extLst>
              <a:ext uri="{FF2B5EF4-FFF2-40B4-BE49-F238E27FC236}">
                <a16:creationId xmlns:a16="http://schemas.microsoft.com/office/drawing/2014/main" id="{1E706DBB-C63D-C882-88B9-F2A312178F0D}"/>
              </a:ext>
            </a:extLst>
          </p:cNvPr>
          <p:cNvSpPr txBox="1"/>
          <p:nvPr/>
        </p:nvSpPr>
        <p:spPr>
          <a:xfrm>
            <a:off x="1345426" y="3001993"/>
            <a:ext cx="3330353" cy="923330"/>
          </a:xfrm>
          <a:prstGeom prst="rect">
            <a:avLst/>
          </a:prstGeom>
          <a:noFill/>
          <a:ln>
            <a:noFill/>
          </a:ln>
        </p:spPr>
        <p:txBody>
          <a:bodyPr wrap="square" lIns="0" tIns="0" rIns="0" bIns="0" rtlCol="0">
            <a:spAutoFit/>
          </a:bodyPr>
          <a:lstStyle/>
          <a:p>
            <a:r>
              <a:rPr lang="en-US" sz="2000" b="0">
                <a:solidFill>
                  <a:srgbClr val="0000FF"/>
                </a:solidFill>
                <a:effectLst/>
                <a:latin typeface="Menlo" panose="020B0609030804020204" pitchFamily="49" charset="0"/>
              </a:rPr>
              <a:t>def</a:t>
            </a:r>
            <a:r>
              <a:rPr lang="en-US" sz="2000" b="0">
                <a:solidFill>
                  <a:srgbClr val="000000"/>
                </a:solidFill>
                <a:effectLst/>
                <a:latin typeface="Menlo" panose="020B0609030804020204" pitchFamily="49" charset="0"/>
              </a:rPr>
              <a:t> </a:t>
            </a:r>
            <a:r>
              <a:rPr lang="en-US" sz="2000" b="0" err="1">
                <a:solidFill>
                  <a:srgbClr val="795E26"/>
                </a:solidFill>
                <a:effectLst/>
                <a:latin typeface="Menlo" panose="020B0609030804020204" pitchFamily="49" charset="0"/>
              </a:rPr>
              <a:t>cosine_sim</a:t>
            </a:r>
            <a:r>
              <a:rPr lang="en-US" sz="2000" b="0">
                <a:solidFill>
                  <a:srgbClr val="000000"/>
                </a:solidFill>
                <a:effectLst/>
                <a:latin typeface="Menlo" panose="020B0609030804020204" pitchFamily="49" charset="0"/>
              </a:rPr>
              <a:t>(</a:t>
            </a:r>
            <a:r>
              <a:rPr lang="en-US" sz="2000" b="0">
                <a:solidFill>
                  <a:srgbClr val="001080"/>
                </a:solidFill>
                <a:effectLst/>
                <a:latin typeface="Menlo" panose="020B0609030804020204" pitchFamily="49" charset="0"/>
              </a:rPr>
              <a:t>a</a:t>
            </a:r>
            <a:r>
              <a:rPr lang="en-US" sz="2000" b="0">
                <a:solidFill>
                  <a:srgbClr val="000000"/>
                </a:solidFill>
                <a:effectLst/>
                <a:latin typeface="Menlo" panose="020B0609030804020204" pitchFamily="49" charset="0"/>
              </a:rPr>
              <a:t>, </a:t>
            </a:r>
            <a:r>
              <a:rPr lang="en-US" sz="2000" b="0">
                <a:solidFill>
                  <a:srgbClr val="001080"/>
                </a:solidFill>
                <a:effectLst/>
                <a:latin typeface="Menlo" panose="020B0609030804020204" pitchFamily="49" charset="0"/>
              </a:rPr>
              <a:t>b</a:t>
            </a:r>
            <a:r>
              <a:rPr lang="en-US" sz="2000" b="0">
                <a:solidFill>
                  <a:srgbClr val="000000"/>
                </a:solidFill>
                <a:effectLst/>
                <a:latin typeface="Menlo" panose="020B0609030804020204" pitchFamily="49" charset="0"/>
              </a:rPr>
              <a:t>):</a:t>
            </a:r>
          </a:p>
          <a:p>
            <a:r>
              <a:rPr lang="en-US" sz="2000"/>
              <a:t>  </a:t>
            </a:r>
            <a:r>
              <a:rPr lang="en-US" sz="2000" b="0">
                <a:solidFill>
                  <a:srgbClr val="AF00DB"/>
                </a:solidFill>
                <a:effectLst/>
                <a:latin typeface="Menlo" panose="020B0609030804020204" pitchFamily="49" charset="0"/>
              </a:rPr>
              <a:t>return</a:t>
            </a:r>
            <a:r>
              <a:rPr lang="en-US" sz="2000" b="0">
                <a:solidFill>
                  <a:srgbClr val="000000"/>
                </a:solidFill>
                <a:effectLst/>
                <a:latin typeface="Menlo" panose="020B0609030804020204" pitchFamily="49" charset="0"/>
              </a:rPr>
              <a:t> </a:t>
            </a:r>
            <a:r>
              <a:rPr lang="en-US" sz="2000" b="0">
                <a:solidFill>
                  <a:srgbClr val="795E26"/>
                </a:solidFill>
                <a:effectLst/>
                <a:latin typeface="Menlo" panose="020B0609030804020204" pitchFamily="49" charset="0"/>
              </a:rPr>
              <a:t>dot</a:t>
            </a:r>
            <a:r>
              <a:rPr lang="en-US" sz="2000" b="0">
                <a:solidFill>
                  <a:srgbClr val="000000"/>
                </a:solidFill>
                <a:effectLst/>
                <a:latin typeface="Menlo" panose="020B0609030804020204" pitchFamily="49" charset="0"/>
              </a:rPr>
              <a:t>(</a:t>
            </a:r>
            <a:r>
              <a:rPr lang="en-US" sz="2000" b="0">
                <a:solidFill>
                  <a:srgbClr val="001080"/>
                </a:solidFill>
                <a:effectLst/>
                <a:latin typeface="Menlo" panose="020B0609030804020204" pitchFamily="49" charset="0"/>
              </a:rPr>
              <a:t>a</a:t>
            </a:r>
            <a:r>
              <a:rPr lang="en-US" sz="2000" b="0">
                <a:solidFill>
                  <a:srgbClr val="000000"/>
                </a:solidFill>
                <a:effectLst/>
                <a:latin typeface="Menlo" panose="020B0609030804020204" pitchFamily="49" charset="0"/>
              </a:rPr>
              <a:t>, </a:t>
            </a:r>
            <a:r>
              <a:rPr lang="en-US" sz="2000" b="0">
                <a:solidFill>
                  <a:srgbClr val="001080"/>
                </a:solidFill>
                <a:effectLst/>
                <a:latin typeface="Menlo" panose="020B0609030804020204" pitchFamily="49" charset="0"/>
              </a:rPr>
              <a:t>b</a:t>
            </a:r>
            <a:r>
              <a:rPr lang="en-US" sz="2000" b="0">
                <a:solidFill>
                  <a:srgbClr val="000000"/>
                </a:solidFill>
                <a:effectLst/>
                <a:latin typeface="Menlo" panose="020B0609030804020204" pitchFamily="49" charset="0"/>
              </a:rPr>
              <a:t>) /</a:t>
            </a:r>
          </a:p>
          <a:p>
            <a:r>
              <a:rPr lang="en-US" sz="2000">
                <a:solidFill>
                  <a:srgbClr val="000000"/>
                </a:solidFill>
                <a:latin typeface="Menlo" panose="020B0609030804020204" pitchFamily="49" charset="0"/>
              </a:rPr>
              <a:t>  </a:t>
            </a:r>
            <a:r>
              <a:rPr lang="en-US" sz="2000" b="0">
                <a:solidFill>
                  <a:srgbClr val="000000"/>
                </a:solidFill>
                <a:effectLst/>
                <a:latin typeface="Menlo" panose="020B0609030804020204" pitchFamily="49" charset="0"/>
              </a:rPr>
              <a:t>(</a:t>
            </a:r>
            <a:r>
              <a:rPr lang="en-US" sz="2000" b="0">
                <a:solidFill>
                  <a:srgbClr val="795E26"/>
                </a:solidFill>
                <a:effectLst/>
                <a:latin typeface="Menlo" panose="020B0609030804020204" pitchFamily="49" charset="0"/>
              </a:rPr>
              <a:t>mag</a:t>
            </a:r>
            <a:r>
              <a:rPr lang="en-US" sz="2000" b="0">
                <a:solidFill>
                  <a:srgbClr val="000000"/>
                </a:solidFill>
                <a:effectLst/>
                <a:latin typeface="Menlo" panose="020B0609030804020204" pitchFamily="49" charset="0"/>
              </a:rPr>
              <a:t>(</a:t>
            </a:r>
            <a:r>
              <a:rPr lang="en-US" sz="2000" b="0">
                <a:solidFill>
                  <a:srgbClr val="001080"/>
                </a:solidFill>
                <a:effectLst/>
                <a:latin typeface="Menlo" panose="020B0609030804020204" pitchFamily="49" charset="0"/>
              </a:rPr>
              <a:t>a</a:t>
            </a:r>
            <a:r>
              <a:rPr lang="en-US" sz="2000" b="0">
                <a:solidFill>
                  <a:srgbClr val="000000"/>
                </a:solidFill>
                <a:effectLst/>
                <a:latin typeface="Menlo" panose="020B0609030804020204" pitchFamily="49" charset="0"/>
              </a:rPr>
              <a:t>) </a:t>
            </a:r>
            <a:r>
              <a:rPr lang="en-US" sz="2000" b="0">
                <a:solidFill>
                  <a:srgbClr val="795E26"/>
                </a:solidFill>
                <a:effectLst/>
                <a:latin typeface="Menlo" panose="020B0609030804020204" pitchFamily="49" charset="0"/>
              </a:rPr>
              <a:t>*</a:t>
            </a:r>
            <a:r>
              <a:rPr lang="en-US" sz="2000">
                <a:solidFill>
                  <a:srgbClr val="000000"/>
                </a:solidFill>
                <a:latin typeface="Menlo" panose="020B0609030804020204" pitchFamily="49" charset="0"/>
              </a:rPr>
              <a:t> </a:t>
            </a:r>
            <a:r>
              <a:rPr lang="en-US" sz="2000" b="0">
                <a:solidFill>
                  <a:srgbClr val="795E26"/>
                </a:solidFill>
                <a:effectLst/>
                <a:latin typeface="Menlo" panose="020B0609030804020204" pitchFamily="49" charset="0"/>
              </a:rPr>
              <a:t>mag</a:t>
            </a:r>
            <a:r>
              <a:rPr lang="en-US" sz="2000" b="0">
                <a:solidFill>
                  <a:srgbClr val="000000"/>
                </a:solidFill>
                <a:effectLst/>
                <a:latin typeface="Menlo" panose="020B0609030804020204" pitchFamily="49" charset="0"/>
              </a:rPr>
              <a:t>(</a:t>
            </a:r>
            <a:r>
              <a:rPr lang="en-US" sz="2000" b="0">
                <a:solidFill>
                  <a:srgbClr val="001080"/>
                </a:solidFill>
                <a:effectLst/>
                <a:latin typeface="Menlo" panose="020B0609030804020204" pitchFamily="49" charset="0"/>
              </a:rPr>
              <a:t>b</a:t>
            </a:r>
            <a:r>
              <a:rPr lang="en-US" sz="2000" b="0">
                <a:solidFill>
                  <a:srgbClr val="000000"/>
                </a:solidFill>
                <a:effectLst/>
                <a:latin typeface="Menlo" panose="020B0609030804020204" pitchFamily="49" charset="0"/>
              </a:rPr>
              <a:t>))</a:t>
            </a:r>
          </a:p>
        </p:txBody>
      </p:sp>
      <p:pic>
        <p:nvPicPr>
          <p:cNvPr id="2050" name="Picture 2" descr="Diagram on a three-dimensional space">
            <a:extLst>
              <a:ext uri="{FF2B5EF4-FFF2-40B4-BE49-F238E27FC236}">
                <a16:creationId xmlns:a16="http://schemas.microsoft.com/office/drawing/2014/main" id="{5BAA9206-54B1-9F72-6BA1-B5E144557CA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9475"/>
          <a:stretch/>
        </p:blipFill>
        <p:spPr bwMode="auto">
          <a:xfrm>
            <a:off x="5649488" y="2399044"/>
            <a:ext cx="2238432" cy="2083301"/>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Diagram on a three-dimensional space">
            <a:extLst>
              <a:ext uri="{FF2B5EF4-FFF2-40B4-BE49-F238E27FC236}">
                <a16:creationId xmlns:a16="http://schemas.microsoft.com/office/drawing/2014/main" id="{36DAA7B9-1227-F798-8492-077B7E13D68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2084"/>
          <a:stretch/>
        </p:blipFill>
        <p:spPr bwMode="auto">
          <a:xfrm>
            <a:off x="8437709" y="2419111"/>
            <a:ext cx="2351125" cy="2062062"/>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1DBFB0EC-816A-C6B9-2C62-218BBDC4AD4C}"/>
              </a:ext>
            </a:extLst>
          </p:cNvPr>
          <p:cNvSpPr txBox="1"/>
          <p:nvPr/>
        </p:nvSpPr>
        <p:spPr>
          <a:xfrm>
            <a:off x="7999842" y="4636251"/>
            <a:ext cx="3226858" cy="492443"/>
          </a:xfrm>
          <a:prstGeom prst="rect">
            <a:avLst/>
          </a:prstGeom>
          <a:noFill/>
        </p:spPr>
        <p:txBody>
          <a:bodyPr wrap="square" lIns="0" tIns="0" rIns="0" bIns="0" rtlCol="0">
            <a:spAutoFit/>
          </a:bodyPr>
          <a:lstStyle/>
          <a:p>
            <a:pPr algn="ctr"/>
            <a:r>
              <a:rPr lang="en-US" sz="1600"/>
              <a:t>For ada-002, cosine similarity</a:t>
            </a:r>
            <a:br>
              <a:rPr lang="en-US" sz="1600"/>
            </a:br>
            <a:r>
              <a:rPr lang="en-US" sz="1600"/>
              <a:t>values range from 0.7-1</a:t>
            </a:r>
          </a:p>
        </p:txBody>
      </p:sp>
      <p:sp>
        <p:nvSpPr>
          <p:cNvPr id="11" name="Rectangle: Rounded Corners 7">
            <a:extLst>
              <a:ext uri="{FF2B5EF4-FFF2-40B4-BE49-F238E27FC236}">
                <a16:creationId xmlns:a16="http://schemas.microsoft.com/office/drawing/2014/main" id="{27DB68D8-8CCD-8455-A414-B5CCCA1D971C}"/>
              </a:ext>
            </a:extLst>
          </p:cNvPr>
          <p:cNvSpPr/>
          <p:nvPr/>
        </p:nvSpPr>
        <p:spPr>
          <a:xfrm>
            <a:off x="588262" y="5602496"/>
            <a:ext cx="3751517" cy="361910"/>
          </a:xfrm>
          <a:prstGeom prst="roundRect">
            <a:avLst>
              <a:gd name="adj" fmla="val 50000"/>
            </a:avLst>
          </a:prstGeom>
          <a:gradFill flip="none" rotWithShape="1">
            <a:gsLst>
              <a:gs pos="32000">
                <a:srgbClr val="C03BC4"/>
              </a:gs>
              <a:gs pos="100000">
                <a:srgbClr val="399A91"/>
              </a:gs>
              <a:gs pos="68000">
                <a:srgbClr val="0078D4"/>
              </a:gs>
              <a:gs pos="0">
                <a:srgbClr val="FF5C39"/>
              </a:gs>
            </a:gsLst>
            <a:path path="circle">
              <a:fillToRect l="100000" t="100000"/>
            </a:path>
            <a:tileRect r="-100000" b="-100000"/>
          </a:gradFill>
          <a:ln w="25400">
            <a:solidFill>
              <a:schemeClr val="bg1"/>
            </a:solidFill>
          </a:ln>
        </p:spPr>
        <p:style>
          <a:lnRef idx="3">
            <a:schemeClr val="lt1"/>
          </a:lnRef>
          <a:fillRef idx="1">
            <a:schemeClr val="accent4"/>
          </a:fillRef>
          <a:effectRef idx="1">
            <a:schemeClr val="accent4"/>
          </a:effectRef>
          <a:fontRef idx="minor">
            <a:schemeClr val="lt1"/>
          </a:fontRef>
        </p:style>
        <p:txBody>
          <a:bodyPr wrap="none" tIns="36000" bIns="36000" rtlCol="0" anchor="ctr">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bg1"/>
                </a:solidFill>
                <a:effectLst/>
                <a:uLnTx/>
                <a:uFillTx/>
                <a:latin typeface="+mj-lt"/>
                <a:ea typeface="+mn-ea"/>
                <a:cs typeface="+mn-cs"/>
              </a:rPr>
              <a:t>💻 </a:t>
            </a:r>
            <a:r>
              <a:rPr kumimoji="0" lang="en-US" sz="1200" b="0" i="0" u="none" strike="noStrike" kern="1200" cap="none" spc="0" normalizeH="0" baseline="0" noProof="0">
                <a:ln>
                  <a:noFill/>
                </a:ln>
                <a:solidFill>
                  <a:schemeClr val="bg1"/>
                </a:solidFill>
                <a:effectLst/>
                <a:uLnTx/>
                <a:uFillTx/>
                <a:latin typeface="+mj-lt"/>
                <a:ea typeface="+mn-ea"/>
                <a:cs typeface="+mn-cs"/>
                <a:hlinkClick r:id="rId5">
                  <a:extLst>
                    <a:ext uri="{A12FA001-AC4F-418D-AE19-62706E023703}">
                      <ahyp:hlinkClr xmlns:ahyp="http://schemas.microsoft.com/office/drawing/2018/hyperlinkcolor" val="tx"/>
                    </a:ext>
                  </a:extLst>
                </a:hlinkClick>
              </a:rPr>
              <a:t>Demo: Compare vectors with cosine similarity </a:t>
            </a:r>
            <a:endParaRPr kumimoji="0" lang="en-US" sz="1200" b="0" i="0" u="none" strike="noStrike" kern="1200" cap="none" spc="0" normalizeH="0" baseline="0" noProof="0">
              <a:ln>
                <a:noFill/>
              </a:ln>
              <a:solidFill>
                <a:schemeClr val="bg1"/>
              </a:solidFill>
              <a:effectLst/>
              <a:uLnTx/>
              <a:uFillTx/>
              <a:latin typeface="+mj-lt"/>
              <a:ea typeface="+mn-ea"/>
              <a:cs typeface="+mn-cs"/>
            </a:endParaRPr>
          </a:p>
        </p:txBody>
      </p:sp>
    </p:spTree>
    <p:extLst>
      <p:ext uri="{BB962C8B-B14F-4D97-AF65-F5344CB8AC3E}">
        <p14:creationId xmlns:p14="http://schemas.microsoft.com/office/powerpoint/2010/main" val="21716248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par>
                                <p:cTn id="11" presetID="42" presetClass="path" presetSubtype="0" decel="100000" fill="hold" grpId="1" nodeType="withEffect">
                                  <p:stCondLst>
                                    <p:cond delay="0"/>
                                  </p:stCondLst>
                                  <p:childTnLst>
                                    <p:animMotion origin="layout" path="M 0 -2.59259E-6 L 0 0.03542 " pathEditMode="relative" rAng="0" ptsTypes="AA">
                                      <p:cBhvr>
                                        <p:cTn id="12" dur="700" spd="-100000" fill="hold"/>
                                        <p:tgtEl>
                                          <p:spTgt spid="6">
                                            <p:txEl>
                                              <p:pRg st="0" end="0"/>
                                            </p:txEl>
                                          </p:spTgt>
                                        </p:tgtEl>
                                        <p:attrNameLst>
                                          <p:attrName>ppt_x</p:attrName>
                                          <p:attrName>ppt_y</p:attrName>
                                        </p:attrNameLst>
                                      </p:cBhvr>
                                      <p:rCtr x="0" y="1759"/>
                                    </p:animMotion>
                                  </p:childTnLst>
                                </p:cTn>
                              </p:par>
                              <p:par>
                                <p:cTn id="13" presetID="42" presetClass="path" presetSubtype="0" decel="100000" fill="hold" grpId="1" nodeType="withEffect">
                                  <p:stCondLst>
                                    <p:cond delay="0"/>
                                  </p:stCondLst>
                                  <p:childTnLst>
                                    <p:animMotion origin="layout" path="M 0 -2.59259E-6 L 0 0.03542 " pathEditMode="relative" rAng="0" ptsTypes="AA">
                                      <p:cBhvr>
                                        <p:cTn id="14" dur="700" spd="-100000" fill="hold"/>
                                        <p:tgtEl>
                                          <p:spTgt spid="6">
                                            <p:txEl>
                                              <p:pRg st="1" end="1"/>
                                            </p:txEl>
                                          </p:spTgt>
                                        </p:tgtEl>
                                        <p:attrNameLst>
                                          <p:attrName>ppt_x</p:attrName>
                                          <p:attrName>ppt_y</p:attrName>
                                        </p:attrNameLst>
                                      </p:cBhvr>
                                      <p:rCtr x="0" y="1759"/>
                                    </p:animMotion>
                                  </p:childTnLst>
                                </p:cTn>
                              </p:par>
                              <p:par>
                                <p:cTn id="15" presetID="10" presetClass="entr" presetSubtype="0" fill="hold" grpId="0" nodeType="withEffect">
                                  <p:stCondLst>
                                    <p:cond delay="100"/>
                                  </p:stCondLst>
                                  <p:childTnLst>
                                    <p:set>
                                      <p:cBhvr>
                                        <p:cTn id="16" dur="1" fill="hold">
                                          <p:stCondLst>
                                            <p:cond delay="0"/>
                                          </p:stCondLst>
                                        </p:cTn>
                                        <p:tgtEl>
                                          <p:spTgt spid="14">
                                            <p:bg/>
                                          </p:spTgt>
                                        </p:tgtEl>
                                        <p:attrNameLst>
                                          <p:attrName>style.visibility</p:attrName>
                                        </p:attrNameLst>
                                      </p:cBhvr>
                                      <p:to>
                                        <p:strVal val="visible"/>
                                      </p:to>
                                    </p:set>
                                    <p:animEffect transition="in" filter="fade">
                                      <p:cBhvr>
                                        <p:cTn id="17" dur="500"/>
                                        <p:tgtEl>
                                          <p:spTgt spid="14">
                                            <p:bg/>
                                          </p:spTgt>
                                        </p:tgtEl>
                                      </p:cBhvr>
                                    </p:animEffect>
                                  </p:childTnLst>
                                </p:cTn>
                              </p:par>
                              <p:par>
                                <p:cTn id="18" presetID="10" presetClass="entr" presetSubtype="0" fill="hold" grpId="0" nodeType="withEffect" nodePh="1">
                                  <p:stCondLst>
                                    <p:cond delay="100"/>
                                  </p:stCondLst>
                                  <p:endCondLst>
                                    <p:cond evt="begin" delay="0">
                                      <p:tn val="18"/>
                                    </p:cond>
                                  </p:endCondLst>
                                  <p:childTnLst>
                                    <p:set>
                                      <p:cBhvr>
                                        <p:cTn id="19" dur="1" fill="hold">
                                          <p:stCondLst>
                                            <p:cond delay="0"/>
                                          </p:stCondLst>
                                        </p:cTn>
                                        <p:tgtEl>
                                          <p:spTgt spid="14">
                                            <p:txEl>
                                              <p:pRg st="0" end="0"/>
                                            </p:txEl>
                                          </p:spTgt>
                                        </p:tgtEl>
                                        <p:attrNameLst>
                                          <p:attrName>style.visibility</p:attrName>
                                        </p:attrNameLst>
                                      </p:cBhvr>
                                      <p:to>
                                        <p:strVal val="visible"/>
                                      </p:to>
                                    </p:set>
                                    <p:animEffect transition="in" filter="fade">
                                      <p:cBhvr>
                                        <p:cTn id="20" dur="500"/>
                                        <p:tgtEl>
                                          <p:spTgt spid="14">
                                            <p:txEl>
                                              <p:pRg st="0" end="0"/>
                                            </p:txEl>
                                          </p:spTgt>
                                        </p:tgtEl>
                                      </p:cBhvr>
                                    </p:animEffect>
                                  </p:childTnLst>
                                </p:cTn>
                              </p:par>
                              <p:par>
                                <p:cTn id="21" presetID="42" presetClass="path" presetSubtype="0" decel="100000" fill="hold" grpId="1" nodeType="withEffect">
                                  <p:stCondLst>
                                    <p:cond delay="100"/>
                                  </p:stCondLst>
                                  <p:childTnLst>
                                    <p:animMotion origin="layout" path="M 0 -2.59259E-6 L 0 0.03542 " pathEditMode="relative" rAng="0" ptsTypes="AA">
                                      <p:cBhvr>
                                        <p:cTn id="22" dur="700" spd="-100000" fill="hold"/>
                                        <p:tgtEl>
                                          <p:spTgt spid="14">
                                            <p:bg/>
                                          </p:spTgt>
                                        </p:tgtEl>
                                        <p:attrNameLst>
                                          <p:attrName>ppt_x</p:attrName>
                                          <p:attrName>ppt_y</p:attrName>
                                        </p:attrNameLst>
                                      </p:cBhvr>
                                      <p:rCtr x="0" y="1759"/>
                                    </p:animMotion>
                                  </p:childTnLst>
                                </p:cTn>
                              </p:par>
                              <p:par>
                                <p:cTn id="23" presetID="42" presetClass="path" presetSubtype="0" decel="100000" fill="hold" grpId="1" nodeType="withEffect" nodePh="1">
                                  <p:stCondLst>
                                    <p:cond delay="100"/>
                                  </p:stCondLst>
                                  <p:endCondLst>
                                    <p:cond evt="begin" delay="0">
                                      <p:tn val="23"/>
                                    </p:cond>
                                  </p:endCondLst>
                                  <p:childTnLst>
                                    <p:animMotion origin="layout" path="M 0 -2.59259E-6 L 0 0.03542 " pathEditMode="relative" rAng="0" ptsTypes="AA">
                                      <p:cBhvr>
                                        <p:cTn id="24" dur="700" spd="-100000" fill="hold"/>
                                        <p:tgtEl>
                                          <p:spTgt spid="14">
                                            <p:txEl>
                                              <p:pRg st="0" end="0"/>
                                            </p:txEl>
                                          </p:spTgt>
                                        </p:tgtEl>
                                        <p:attrNameLst>
                                          <p:attrName>ppt_x</p:attrName>
                                          <p:attrName>ppt_y</p:attrName>
                                        </p:attrNameLst>
                                      </p:cBhvr>
                                      <p:rCtr x="0" y="1759"/>
                                    </p:animMotion>
                                  </p:childTnLst>
                                </p:cTn>
                              </p:par>
                              <p:par>
                                <p:cTn id="25" presetID="10" presetClass="entr" presetSubtype="0" fill="hold" grpId="0" nodeType="withEffect">
                                  <p:stCondLst>
                                    <p:cond delay="100"/>
                                  </p:stCondLst>
                                  <p:childTnLst>
                                    <p:set>
                                      <p:cBhvr>
                                        <p:cTn id="26" dur="1" fill="hold">
                                          <p:stCondLst>
                                            <p:cond delay="0"/>
                                          </p:stCondLst>
                                        </p:cTn>
                                        <p:tgtEl>
                                          <p:spTgt spid="27">
                                            <p:txEl>
                                              <p:pRg st="0" end="0"/>
                                            </p:txEl>
                                          </p:spTgt>
                                        </p:tgtEl>
                                        <p:attrNameLst>
                                          <p:attrName>style.visibility</p:attrName>
                                        </p:attrNameLst>
                                      </p:cBhvr>
                                      <p:to>
                                        <p:strVal val="visible"/>
                                      </p:to>
                                    </p:set>
                                    <p:animEffect transition="in" filter="fade">
                                      <p:cBhvr>
                                        <p:cTn id="27" dur="500"/>
                                        <p:tgtEl>
                                          <p:spTgt spid="27">
                                            <p:txEl>
                                              <p:pRg st="0" end="0"/>
                                            </p:txEl>
                                          </p:spTgt>
                                        </p:tgtEl>
                                      </p:cBhvr>
                                    </p:animEffect>
                                  </p:childTnLst>
                                </p:cTn>
                              </p:par>
                              <p:par>
                                <p:cTn id="28" presetID="10" presetClass="entr" presetSubtype="0" fill="hold" grpId="0" nodeType="withEffect">
                                  <p:stCondLst>
                                    <p:cond delay="100"/>
                                  </p:stCondLst>
                                  <p:childTnLst>
                                    <p:set>
                                      <p:cBhvr>
                                        <p:cTn id="29" dur="1" fill="hold">
                                          <p:stCondLst>
                                            <p:cond delay="0"/>
                                          </p:stCondLst>
                                        </p:cTn>
                                        <p:tgtEl>
                                          <p:spTgt spid="27">
                                            <p:txEl>
                                              <p:pRg st="1" end="1"/>
                                            </p:txEl>
                                          </p:spTgt>
                                        </p:tgtEl>
                                        <p:attrNameLst>
                                          <p:attrName>style.visibility</p:attrName>
                                        </p:attrNameLst>
                                      </p:cBhvr>
                                      <p:to>
                                        <p:strVal val="visible"/>
                                      </p:to>
                                    </p:set>
                                    <p:animEffect transition="in" filter="fade">
                                      <p:cBhvr>
                                        <p:cTn id="30" dur="500"/>
                                        <p:tgtEl>
                                          <p:spTgt spid="27">
                                            <p:txEl>
                                              <p:pRg st="1" end="1"/>
                                            </p:txEl>
                                          </p:spTgt>
                                        </p:tgtEl>
                                      </p:cBhvr>
                                    </p:animEffect>
                                  </p:childTnLst>
                                </p:cTn>
                              </p:par>
                              <p:par>
                                <p:cTn id="31" presetID="10" presetClass="entr" presetSubtype="0" fill="hold" grpId="0" nodeType="withEffect">
                                  <p:stCondLst>
                                    <p:cond delay="100"/>
                                  </p:stCondLst>
                                  <p:childTnLst>
                                    <p:set>
                                      <p:cBhvr>
                                        <p:cTn id="32" dur="1" fill="hold">
                                          <p:stCondLst>
                                            <p:cond delay="0"/>
                                          </p:stCondLst>
                                        </p:cTn>
                                        <p:tgtEl>
                                          <p:spTgt spid="27">
                                            <p:txEl>
                                              <p:pRg st="2" end="2"/>
                                            </p:txEl>
                                          </p:spTgt>
                                        </p:tgtEl>
                                        <p:attrNameLst>
                                          <p:attrName>style.visibility</p:attrName>
                                        </p:attrNameLst>
                                      </p:cBhvr>
                                      <p:to>
                                        <p:strVal val="visible"/>
                                      </p:to>
                                    </p:set>
                                    <p:animEffect transition="in" filter="fade">
                                      <p:cBhvr>
                                        <p:cTn id="33" dur="500"/>
                                        <p:tgtEl>
                                          <p:spTgt spid="27">
                                            <p:txEl>
                                              <p:pRg st="2" end="2"/>
                                            </p:txEl>
                                          </p:spTgt>
                                        </p:tgtEl>
                                      </p:cBhvr>
                                    </p:animEffect>
                                  </p:childTnLst>
                                </p:cTn>
                              </p:par>
                              <p:par>
                                <p:cTn id="34" presetID="42" presetClass="path" presetSubtype="0" decel="100000" fill="hold" grpId="1" nodeType="withEffect">
                                  <p:stCondLst>
                                    <p:cond delay="100"/>
                                  </p:stCondLst>
                                  <p:childTnLst>
                                    <p:animMotion origin="layout" path="M 0 -2.59259E-6 L 0 0.03542 " pathEditMode="relative" rAng="0" ptsTypes="AA">
                                      <p:cBhvr>
                                        <p:cTn id="35" dur="700" spd="-100000" fill="hold"/>
                                        <p:tgtEl>
                                          <p:spTgt spid="27">
                                            <p:txEl>
                                              <p:pRg st="0" end="0"/>
                                            </p:txEl>
                                          </p:spTgt>
                                        </p:tgtEl>
                                        <p:attrNameLst>
                                          <p:attrName>ppt_x</p:attrName>
                                          <p:attrName>ppt_y</p:attrName>
                                        </p:attrNameLst>
                                      </p:cBhvr>
                                      <p:rCtr x="0" y="1759"/>
                                    </p:animMotion>
                                  </p:childTnLst>
                                </p:cTn>
                              </p:par>
                              <p:par>
                                <p:cTn id="36" presetID="42" presetClass="path" presetSubtype="0" decel="100000" fill="hold" grpId="1" nodeType="withEffect">
                                  <p:stCondLst>
                                    <p:cond delay="100"/>
                                  </p:stCondLst>
                                  <p:childTnLst>
                                    <p:animMotion origin="layout" path="M 0 -2.59259E-6 L 0 0.03542 " pathEditMode="relative" rAng="0" ptsTypes="AA">
                                      <p:cBhvr>
                                        <p:cTn id="37" dur="700" spd="-100000" fill="hold"/>
                                        <p:tgtEl>
                                          <p:spTgt spid="27">
                                            <p:txEl>
                                              <p:pRg st="1" end="1"/>
                                            </p:txEl>
                                          </p:spTgt>
                                        </p:tgtEl>
                                        <p:attrNameLst>
                                          <p:attrName>ppt_x</p:attrName>
                                          <p:attrName>ppt_y</p:attrName>
                                        </p:attrNameLst>
                                      </p:cBhvr>
                                      <p:rCtr x="0" y="1759"/>
                                    </p:animMotion>
                                  </p:childTnLst>
                                </p:cTn>
                              </p:par>
                              <p:par>
                                <p:cTn id="38" presetID="42" presetClass="path" presetSubtype="0" decel="100000" fill="hold" grpId="1" nodeType="withEffect">
                                  <p:stCondLst>
                                    <p:cond delay="100"/>
                                  </p:stCondLst>
                                  <p:childTnLst>
                                    <p:animMotion origin="layout" path="M 0 -2.59259E-6 L 0 0.03542 " pathEditMode="relative" rAng="0" ptsTypes="AA">
                                      <p:cBhvr>
                                        <p:cTn id="39" dur="700" spd="-100000" fill="hold"/>
                                        <p:tgtEl>
                                          <p:spTgt spid="27">
                                            <p:txEl>
                                              <p:pRg st="2" end="2"/>
                                            </p:txEl>
                                          </p:spTgt>
                                        </p:tgtEl>
                                        <p:attrNameLst>
                                          <p:attrName>ppt_x</p:attrName>
                                          <p:attrName>ppt_y</p:attrName>
                                        </p:attrNameLst>
                                      </p:cBhvr>
                                      <p:rCtr x="0" y="1759"/>
                                    </p:animMotion>
                                  </p:childTnLst>
                                </p:cTn>
                              </p:par>
                              <p:par>
                                <p:cTn id="40" presetID="10" presetClass="entr" presetSubtype="0" fill="hold" grpId="0" nodeType="withEffect">
                                  <p:stCondLst>
                                    <p:cond delay="100"/>
                                  </p:stCondLst>
                                  <p:childTnLst>
                                    <p:set>
                                      <p:cBhvr>
                                        <p:cTn id="41" dur="1" fill="hold">
                                          <p:stCondLst>
                                            <p:cond delay="0"/>
                                          </p:stCondLst>
                                        </p:cTn>
                                        <p:tgtEl>
                                          <p:spTgt spid="19">
                                            <p:bg/>
                                          </p:spTgt>
                                        </p:tgtEl>
                                        <p:attrNameLst>
                                          <p:attrName>style.visibility</p:attrName>
                                        </p:attrNameLst>
                                      </p:cBhvr>
                                      <p:to>
                                        <p:strVal val="visible"/>
                                      </p:to>
                                    </p:set>
                                    <p:animEffect transition="in" filter="fade">
                                      <p:cBhvr>
                                        <p:cTn id="42" dur="500"/>
                                        <p:tgtEl>
                                          <p:spTgt spid="19">
                                            <p:bg/>
                                          </p:spTgt>
                                        </p:tgtEl>
                                      </p:cBhvr>
                                    </p:animEffect>
                                  </p:childTnLst>
                                </p:cTn>
                              </p:par>
                              <p:par>
                                <p:cTn id="43" presetID="10" presetClass="entr" presetSubtype="0" fill="hold" grpId="0" nodeType="withEffect" nodePh="1">
                                  <p:stCondLst>
                                    <p:cond delay="100"/>
                                  </p:stCondLst>
                                  <p:endCondLst>
                                    <p:cond evt="begin" delay="0">
                                      <p:tn val="43"/>
                                    </p:cond>
                                  </p:endCondLst>
                                  <p:childTnLst>
                                    <p:set>
                                      <p:cBhvr>
                                        <p:cTn id="44" dur="1" fill="hold">
                                          <p:stCondLst>
                                            <p:cond delay="0"/>
                                          </p:stCondLst>
                                        </p:cTn>
                                        <p:tgtEl>
                                          <p:spTgt spid="19">
                                            <p:txEl>
                                              <p:pRg st="0" end="0"/>
                                            </p:txEl>
                                          </p:spTgt>
                                        </p:tgtEl>
                                        <p:attrNameLst>
                                          <p:attrName>style.visibility</p:attrName>
                                        </p:attrNameLst>
                                      </p:cBhvr>
                                      <p:to>
                                        <p:strVal val="visible"/>
                                      </p:to>
                                    </p:set>
                                    <p:animEffect transition="in" filter="fade">
                                      <p:cBhvr>
                                        <p:cTn id="45" dur="500"/>
                                        <p:tgtEl>
                                          <p:spTgt spid="19">
                                            <p:txEl>
                                              <p:pRg st="0" end="0"/>
                                            </p:txEl>
                                          </p:spTgt>
                                        </p:tgtEl>
                                      </p:cBhvr>
                                    </p:animEffect>
                                  </p:childTnLst>
                                </p:cTn>
                              </p:par>
                              <p:par>
                                <p:cTn id="46" presetID="42" presetClass="path" presetSubtype="0" decel="100000" fill="hold" grpId="1" nodeType="withEffect">
                                  <p:stCondLst>
                                    <p:cond delay="100"/>
                                  </p:stCondLst>
                                  <p:childTnLst>
                                    <p:animMotion origin="layout" path="M 0 -2.59259E-6 L 0 0.03542 " pathEditMode="relative" rAng="0" ptsTypes="AA">
                                      <p:cBhvr>
                                        <p:cTn id="47" dur="700" spd="-100000" fill="hold"/>
                                        <p:tgtEl>
                                          <p:spTgt spid="19">
                                            <p:bg/>
                                          </p:spTgt>
                                        </p:tgtEl>
                                        <p:attrNameLst>
                                          <p:attrName>ppt_x</p:attrName>
                                          <p:attrName>ppt_y</p:attrName>
                                        </p:attrNameLst>
                                      </p:cBhvr>
                                      <p:rCtr x="0" y="1759"/>
                                    </p:animMotion>
                                  </p:childTnLst>
                                </p:cTn>
                              </p:par>
                              <p:par>
                                <p:cTn id="48" presetID="42" presetClass="path" presetSubtype="0" decel="100000" fill="hold" grpId="1" nodeType="withEffect" nodePh="1">
                                  <p:stCondLst>
                                    <p:cond delay="100"/>
                                  </p:stCondLst>
                                  <p:endCondLst>
                                    <p:cond evt="begin" delay="0">
                                      <p:tn val="48"/>
                                    </p:cond>
                                  </p:endCondLst>
                                  <p:childTnLst>
                                    <p:animMotion origin="layout" path="M 0 -2.59259E-6 L 0 0.03542 " pathEditMode="relative" rAng="0" ptsTypes="AA">
                                      <p:cBhvr>
                                        <p:cTn id="49" dur="700" spd="-100000" fill="hold"/>
                                        <p:tgtEl>
                                          <p:spTgt spid="19">
                                            <p:txEl>
                                              <p:pRg st="0" end="0"/>
                                            </p:txEl>
                                          </p:spTgt>
                                        </p:tgtEl>
                                        <p:attrNameLst>
                                          <p:attrName>ppt_x</p:attrName>
                                          <p:attrName>ppt_y</p:attrName>
                                        </p:attrNameLst>
                                      </p:cBhvr>
                                      <p:rCtr x="0" y="1759"/>
                                    </p:animMotion>
                                  </p:childTnLst>
                                </p:cTn>
                              </p:par>
                              <p:par>
                                <p:cTn id="50" presetID="10" presetClass="entr" presetSubtype="0" fill="hold" nodeType="withEffect">
                                  <p:stCondLst>
                                    <p:cond delay="100"/>
                                  </p:stCondLst>
                                  <p:childTnLst>
                                    <p:set>
                                      <p:cBhvr>
                                        <p:cTn id="51" dur="1" fill="hold">
                                          <p:stCondLst>
                                            <p:cond delay="0"/>
                                          </p:stCondLst>
                                        </p:cTn>
                                        <p:tgtEl>
                                          <p:spTgt spid="2050"/>
                                        </p:tgtEl>
                                        <p:attrNameLst>
                                          <p:attrName>style.visibility</p:attrName>
                                        </p:attrNameLst>
                                      </p:cBhvr>
                                      <p:to>
                                        <p:strVal val="visible"/>
                                      </p:to>
                                    </p:set>
                                    <p:animEffect transition="in" filter="fade">
                                      <p:cBhvr>
                                        <p:cTn id="52" dur="500"/>
                                        <p:tgtEl>
                                          <p:spTgt spid="2050"/>
                                        </p:tgtEl>
                                      </p:cBhvr>
                                    </p:animEffect>
                                  </p:childTnLst>
                                </p:cTn>
                              </p:par>
                              <p:par>
                                <p:cTn id="53" presetID="42" presetClass="path" presetSubtype="0" decel="100000" fill="hold" nodeType="withEffect">
                                  <p:stCondLst>
                                    <p:cond delay="100"/>
                                  </p:stCondLst>
                                  <p:childTnLst>
                                    <p:animMotion origin="layout" path="M 0 -2.59259E-6 L 0 0.03542 " pathEditMode="relative" rAng="0" ptsTypes="AA">
                                      <p:cBhvr>
                                        <p:cTn id="54" dur="700" spd="-100000" fill="hold"/>
                                        <p:tgtEl>
                                          <p:spTgt spid="2050"/>
                                        </p:tgtEl>
                                        <p:attrNameLst>
                                          <p:attrName>ppt_x</p:attrName>
                                          <p:attrName>ppt_y</p:attrName>
                                        </p:attrNameLst>
                                      </p:cBhvr>
                                      <p:rCtr x="0" y="1759"/>
                                    </p:animMotion>
                                  </p:childTnLst>
                                </p:cTn>
                              </p:par>
                              <p:par>
                                <p:cTn id="55" presetID="10" presetClass="entr" presetSubtype="0" fill="hold" nodeType="withEffect">
                                  <p:stCondLst>
                                    <p:cond delay="100"/>
                                  </p:stCondLst>
                                  <p:childTnLst>
                                    <p:set>
                                      <p:cBhvr>
                                        <p:cTn id="56" dur="1" fill="hold">
                                          <p:stCondLst>
                                            <p:cond delay="0"/>
                                          </p:stCondLst>
                                        </p:cTn>
                                        <p:tgtEl>
                                          <p:spTgt spid="1026"/>
                                        </p:tgtEl>
                                        <p:attrNameLst>
                                          <p:attrName>style.visibility</p:attrName>
                                        </p:attrNameLst>
                                      </p:cBhvr>
                                      <p:to>
                                        <p:strVal val="visible"/>
                                      </p:to>
                                    </p:set>
                                    <p:animEffect transition="in" filter="fade">
                                      <p:cBhvr>
                                        <p:cTn id="57" dur="500"/>
                                        <p:tgtEl>
                                          <p:spTgt spid="1026"/>
                                        </p:tgtEl>
                                      </p:cBhvr>
                                    </p:animEffect>
                                  </p:childTnLst>
                                </p:cTn>
                              </p:par>
                              <p:par>
                                <p:cTn id="58" presetID="42" presetClass="path" presetSubtype="0" decel="100000" fill="hold" nodeType="withEffect">
                                  <p:stCondLst>
                                    <p:cond delay="100"/>
                                  </p:stCondLst>
                                  <p:childTnLst>
                                    <p:animMotion origin="layout" path="M 0 -2.59259E-6 L 0 0.03542 " pathEditMode="relative" rAng="0" ptsTypes="AA">
                                      <p:cBhvr>
                                        <p:cTn id="59" dur="700" spd="-100000" fill="hold"/>
                                        <p:tgtEl>
                                          <p:spTgt spid="1026"/>
                                        </p:tgtEl>
                                        <p:attrNameLst>
                                          <p:attrName>ppt_x</p:attrName>
                                          <p:attrName>ppt_y</p:attrName>
                                        </p:attrNameLst>
                                      </p:cBhvr>
                                      <p:rCtr x="0" y="1759"/>
                                    </p:animMotion>
                                  </p:childTnLst>
                                </p:cTn>
                              </p:par>
                              <p:par>
                                <p:cTn id="60" presetID="10" presetClass="entr" presetSubtype="0" fill="hold" grpId="0" nodeType="withEffect">
                                  <p:stCondLst>
                                    <p:cond delay="100"/>
                                  </p:stCondLst>
                                  <p:childTnLst>
                                    <p:set>
                                      <p:cBhvr>
                                        <p:cTn id="61" dur="1" fill="hold">
                                          <p:stCondLst>
                                            <p:cond delay="0"/>
                                          </p:stCondLst>
                                        </p:cTn>
                                        <p:tgtEl>
                                          <p:spTgt spid="29">
                                            <p:txEl>
                                              <p:pRg st="0" end="0"/>
                                            </p:txEl>
                                          </p:spTgt>
                                        </p:tgtEl>
                                        <p:attrNameLst>
                                          <p:attrName>style.visibility</p:attrName>
                                        </p:attrNameLst>
                                      </p:cBhvr>
                                      <p:to>
                                        <p:strVal val="visible"/>
                                      </p:to>
                                    </p:set>
                                    <p:animEffect transition="in" filter="fade">
                                      <p:cBhvr>
                                        <p:cTn id="62" dur="500"/>
                                        <p:tgtEl>
                                          <p:spTgt spid="29">
                                            <p:txEl>
                                              <p:pRg st="0" end="0"/>
                                            </p:txEl>
                                          </p:spTgt>
                                        </p:tgtEl>
                                      </p:cBhvr>
                                    </p:animEffect>
                                  </p:childTnLst>
                                </p:cTn>
                              </p:par>
                              <p:par>
                                <p:cTn id="63" presetID="42" presetClass="path" presetSubtype="0" decel="100000" fill="hold" grpId="1" nodeType="withEffect">
                                  <p:stCondLst>
                                    <p:cond delay="100"/>
                                  </p:stCondLst>
                                  <p:childTnLst>
                                    <p:animMotion origin="layout" path="M 0 -2.59259E-6 L 0 0.03542 " pathEditMode="relative" rAng="0" ptsTypes="AA">
                                      <p:cBhvr>
                                        <p:cTn id="64" dur="700" spd="-100000" fill="hold"/>
                                        <p:tgtEl>
                                          <p:spTgt spid="29">
                                            <p:txEl>
                                              <p:pRg st="0" end="0"/>
                                            </p:txEl>
                                          </p:spTgt>
                                        </p:tgtEl>
                                        <p:attrNameLst>
                                          <p:attrName>ppt_x</p:attrName>
                                          <p:attrName>ppt_y</p:attrName>
                                        </p:attrNameLst>
                                      </p:cBhvr>
                                      <p:rCtr x="0" y="1759"/>
                                    </p:animMotion>
                                  </p:childTnLst>
                                </p:cTn>
                              </p:par>
                              <p:par>
                                <p:cTn id="65" presetID="10" presetClass="entr" presetSubtype="0" fill="hold" grpId="0" nodeType="withEffect">
                                  <p:stCondLst>
                                    <p:cond delay="200"/>
                                  </p:stCondLst>
                                  <p:childTnLst>
                                    <p:set>
                                      <p:cBhvr>
                                        <p:cTn id="66" dur="1" fill="hold">
                                          <p:stCondLst>
                                            <p:cond delay="0"/>
                                          </p:stCondLst>
                                        </p:cTn>
                                        <p:tgtEl>
                                          <p:spTgt spid="11">
                                            <p:bg/>
                                          </p:spTgt>
                                        </p:tgtEl>
                                        <p:attrNameLst>
                                          <p:attrName>style.visibility</p:attrName>
                                        </p:attrNameLst>
                                      </p:cBhvr>
                                      <p:to>
                                        <p:strVal val="visible"/>
                                      </p:to>
                                    </p:set>
                                    <p:animEffect transition="in" filter="fade">
                                      <p:cBhvr>
                                        <p:cTn id="67" dur="500"/>
                                        <p:tgtEl>
                                          <p:spTgt spid="11">
                                            <p:bg/>
                                          </p:spTgt>
                                        </p:tgtEl>
                                      </p:cBhvr>
                                    </p:animEffect>
                                  </p:childTnLst>
                                </p:cTn>
                              </p:par>
                              <p:par>
                                <p:cTn id="68" presetID="10" presetClass="entr" presetSubtype="0" fill="hold" grpId="0" nodeType="withEffect">
                                  <p:stCondLst>
                                    <p:cond delay="200"/>
                                  </p:stCondLst>
                                  <p:childTnLst>
                                    <p:set>
                                      <p:cBhvr>
                                        <p:cTn id="69" dur="1" fill="hold">
                                          <p:stCondLst>
                                            <p:cond delay="0"/>
                                          </p:stCondLst>
                                        </p:cTn>
                                        <p:tgtEl>
                                          <p:spTgt spid="11">
                                            <p:txEl>
                                              <p:pRg st="0" end="0"/>
                                            </p:txEl>
                                          </p:spTgt>
                                        </p:tgtEl>
                                        <p:attrNameLst>
                                          <p:attrName>style.visibility</p:attrName>
                                        </p:attrNameLst>
                                      </p:cBhvr>
                                      <p:to>
                                        <p:strVal val="visible"/>
                                      </p:to>
                                    </p:set>
                                    <p:animEffect transition="in" filter="fade">
                                      <p:cBhvr>
                                        <p:cTn id="70" dur="500"/>
                                        <p:tgtEl>
                                          <p:spTgt spid="11">
                                            <p:txEl>
                                              <p:pRg st="0" end="0"/>
                                            </p:txEl>
                                          </p:spTgt>
                                        </p:tgtEl>
                                      </p:cBhvr>
                                    </p:animEffect>
                                  </p:childTnLst>
                                </p:cTn>
                              </p:par>
                              <p:par>
                                <p:cTn id="71" presetID="42" presetClass="path" presetSubtype="0" decel="100000" fill="hold" grpId="1" nodeType="withEffect">
                                  <p:stCondLst>
                                    <p:cond delay="200"/>
                                  </p:stCondLst>
                                  <p:childTnLst>
                                    <p:animMotion origin="layout" path="M 0 -2.59259E-6 L 0 0.03542 " pathEditMode="relative" rAng="0" ptsTypes="AA">
                                      <p:cBhvr>
                                        <p:cTn id="72" dur="700" spd="-100000" fill="hold"/>
                                        <p:tgtEl>
                                          <p:spTgt spid="11">
                                            <p:bg/>
                                          </p:spTgt>
                                        </p:tgtEl>
                                        <p:attrNameLst>
                                          <p:attrName>ppt_x</p:attrName>
                                          <p:attrName>ppt_y</p:attrName>
                                        </p:attrNameLst>
                                      </p:cBhvr>
                                      <p:rCtr x="0" y="1759"/>
                                    </p:animMotion>
                                  </p:childTnLst>
                                </p:cTn>
                              </p:par>
                              <p:par>
                                <p:cTn id="73" presetID="42" presetClass="path" presetSubtype="0" decel="100000" fill="hold" grpId="1" nodeType="withEffect">
                                  <p:stCondLst>
                                    <p:cond delay="200"/>
                                  </p:stCondLst>
                                  <p:childTnLst>
                                    <p:animMotion origin="layout" path="M 0 -2.59259E-6 L 0 0.03542 " pathEditMode="relative" rAng="0" ptsTypes="AA">
                                      <p:cBhvr>
                                        <p:cTn id="74" dur="700" spd="-100000" fill="hold"/>
                                        <p:tgtEl>
                                          <p:spTgt spid="11">
                                            <p:txEl>
                                              <p:pRg st="0" end="0"/>
                                            </p:txEl>
                                          </p:spTgt>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6" grpId="1" build="p"/>
      <p:bldP spid="14" grpId="0" uiExpand="1" build="p" animBg="1"/>
      <p:bldP spid="14" grpId="1" uiExpand="1" build="p" animBg="1"/>
      <p:bldP spid="19" grpId="0" uiExpand="1" build="p" animBg="1"/>
      <p:bldP spid="19" grpId="1" uiExpand="1" build="p" animBg="1"/>
      <p:bldP spid="27" grpId="0" uiExpand="1" build="p"/>
      <p:bldP spid="27" grpId="1" uiExpand="1" build="p"/>
      <p:bldP spid="29" grpId="0" build="p"/>
      <p:bldP spid="29" grpId="1" build="p"/>
      <p:bldP spid="11" grpId="0" uiExpand="1" build="p" animBg="1"/>
      <p:bldP spid="11" grpId="1" uiExpand="1" build="p"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6C21CC-4656-8F51-19D9-222ED2F2C128}"/>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69BB1352-E8FC-55A0-E6BE-7919022B1B03}"/>
              </a:ext>
            </a:extLst>
          </p:cNvPr>
          <p:cNvSpPr>
            <a:spLocks noGrp="1"/>
          </p:cNvSpPr>
          <p:nvPr>
            <p:ph type="title"/>
          </p:nvPr>
        </p:nvSpPr>
        <p:spPr/>
        <p:txBody>
          <a:bodyPr wrap="square" anchor="t">
            <a:normAutofit/>
          </a:bodyPr>
          <a:lstStyle/>
          <a:p>
            <a:r>
              <a:rPr lang="en-US"/>
              <a:t>Vector search</a:t>
            </a:r>
          </a:p>
        </p:txBody>
      </p:sp>
      <p:sp>
        <p:nvSpPr>
          <p:cNvPr id="3" name="Rectangle: Rounded Corners 7">
            <a:extLst>
              <a:ext uri="{FF2B5EF4-FFF2-40B4-BE49-F238E27FC236}">
                <a16:creationId xmlns:a16="http://schemas.microsoft.com/office/drawing/2014/main" id="{04BF9F29-4CB1-3588-5BF2-12C000EDE34E}"/>
              </a:ext>
            </a:extLst>
          </p:cNvPr>
          <p:cNvSpPr/>
          <p:nvPr/>
        </p:nvSpPr>
        <p:spPr>
          <a:xfrm>
            <a:off x="588262" y="1303151"/>
            <a:ext cx="360000" cy="360000"/>
          </a:xfrm>
          <a:prstGeom prst="ellipse">
            <a:avLst/>
          </a:prstGeom>
          <a:gradFill>
            <a:gsLst>
              <a:gs pos="32000">
                <a:srgbClr val="C03BC4"/>
              </a:gs>
              <a:gs pos="100000">
                <a:srgbClr val="399A91"/>
              </a:gs>
              <a:gs pos="68000">
                <a:srgbClr val="0078D4"/>
              </a:gs>
              <a:gs pos="0">
                <a:srgbClr val="FF5C39"/>
              </a:gs>
            </a:gsLst>
            <a:path path="circle">
              <a:fillToRect l="100000" t="100000"/>
            </a:path>
          </a:gradFill>
          <a:ln w="25400">
            <a:noFill/>
          </a:ln>
          <a:effectLst>
            <a:outerShdw blurRad="63500" dist="63500" dir="2700000" algn="tl" rotWithShape="0">
              <a:srgbClr val="454142">
                <a:alpha val="20000"/>
              </a:srgbClr>
            </a:outerShdw>
          </a:effectLst>
        </p:spPr>
        <p:style>
          <a:lnRef idx="3">
            <a:schemeClr val="lt1"/>
          </a:lnRef>
          <a:fillRef idx="1">
            <a:schemeClr val="accent4"/>
          </a:fillRef>
          <a:effectRef idx="1">
            <a:schemeClr val="accent4"/>
          </a:effectRef>
          <a:fontRef idx="minor">
            <a:schemeClr val="lt1"/>
          </a:fontRef>
        </p:style>
        <p:txBody>
          <a:bodyPr wrap="square" tIns="36000" bIns="36000" rtlCol="0" anchor="ctr">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bg1"/>
                </a:solidFill>
                <a:effectLst/>
                <a:uLnTx/>
                <a:uFillTx/>
                <a:latin typeface="+mj-lt"/>
                <a:ea typeface="+mn-ea"/>
                <a:cs typeface="+mn-cs"/>
              </a:rPr>
              <a:t>1</a:t>
            </a:r>
          </a:p>
        </p:txBody>
      </p:sp>
      <p:sp>
        <p:nvSpPr>
          <p:cNvPr id="5" name="Content Placeholder 4">
            <a:extLst>
              <a:ext uri="{FF2B5EF4-FFF2-40B4-BE49-F238E27FC236}">
                <a16:creationId xmlns:a16="http://schemas.microsoft.com/office/drawing/2014/main" id="{1C25BB95-789A-F045-84CD-955D5F24C908}"/>
              </a:ext>
            </a:extLst>
          </p:cNvPr>
          <p:cNvSpPr>
            <a:spLocks noGrp="1"/>
          </p:cNvSpPr>
          <p:nvPr>
            <p:ph sz="quarter" idx="12"/>
          </p:nvPr>
        </p:nvSpPr>
        <p:spPr>
          <a:xfrm>
            <a:off x="1082634" y="1320509"/>
            <a:ext cx="11109366" cy="332399"/>
          </a:xfrm>
        </p:spPr>
        <p:txBody>
          <a:bodyPr wrap="square" anchor="ctr">
            <a:spAutoFit/>
          </a:bodyPr>
          <a:lstStyle/>
          <a:p>
            <a:pPr marL="14288" lvl="1" indent="0">
              <a:lnSpc>
                <a:spcPct val="90000"/>
              </a:lnSpc>
              <a:buNone/>
            </a:pPr>
            <a:r>
              <a:rPr lang="en-US" sz="2400"/>
              <a:t>Compute the embedding vector for the query</a:t>
            </a:r>
          </a:p>
        </p:txBody>
      </p:sp>
      <p:sp>
        <p:nvSpPr>
          <p:cNvPr id="6" name="Rectangle: Rounded Corners 7">
            <a:extLst>
              <a:ext uri="{FF2B5EF4-FFF2-40B4-BE49-F238E27FC236}">
                <a16:creationId xmlns:a16="http://schemas.microsoft.com/office/drawing/2014/main" id="{82975088-2D5E-75DA-B93C-1B2AF1C0717F}"/>
              </a:ext>
            </a:extLst>
          </p:cNvPr>
          <p:cNvSpPr/>
          <p:nvPr/>
        </p:nvSpPr>
        <p:spPr>
          <a:xfrm>
            <a:off x="588262" y="1810196"/>
            <a:ext cx="360000" cy="361910"/>
          </a:xfrm>
          <a:prstGeom prst="ellipse">
            <a:avLst/>
          </a:prstGeom>
          <a:gradFill>
            <a:gsLst>
              <a:gs pos="32000">
                <a:srgbClr val="C03BC4"/>
              </a:gs>
              <a:gs pos="100000">
                <a:srgbClr val="399A91"/>
              </a:gs>
              <a:gs pos="68000">
                <a:srgbClr val="0078D4"/>
              </a:gs>
              <a:gs pos="0">
                <a:srgbClr val="FF5C39"/>
              </a:gs>
            </a:gsLst>
            <a:path path="circle">
              <a:fillToRect l="100000" t="100000"/>
            </a:path>
          </a:gradFill>
          <a:ln w="25400">
            <a:noFill/>
          </a:ln>
          <a:effectLst>
            <a:outerShdw blurRad="63500" dist="63500" dir="2700000" algn="tl" rotWithShape="0">
              <a:srgbClr val="454142">
                <a:alpha val="20000"/>
              </a:srgbClr>
            </a:outerShdw>
          </a:effectLst>
        </p:spPr>
        <p:style>
          <a:lnRef idx="3">
            <a:schemeClr val="lt1"/>
          </a:lnRef>
          <a:fillRef idx="1">
            <a:schemeClr val="accent4"/>
          </a:fillRef>
          <a:effectRef idx="1">
            <a:schemeClr val="accent4"/>
          </a:effectRef>
          <a:fontRef idx="minor">
            <a:schemeClr val="lt1"/>
          </a:fontRef>
        </p:style>
        <p:txBody>
          <a:bodyPr wrap="square" tIns="36000" bIns="36000" rtlCol="0" anchor="ctr">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bg1"/>
                </a:solidFill>
                <a:effectLst/>
                <a:uLnTx/>
                <a:uFillTx/>
                <a:latin typeface="+mj-lt"/>
                <a:ea typeface="+mn-ea"/>
                <a:cs typeface="+mn-cs"/>
              </a:rPr>
              <a:t>2</a:t>
            </a:r>
          </a:p>
        </p:txBody>
      </p:sp>
      <p:sp>
        <p:nvSpPr>
          <p:cNvPr id="7" name="Content Placeholder 4">
            <a:extLst>
              <a:ext uri="{FF2B5EF4-FFF2-40B4-BE49-F238E27FC236}">
                <a16:creationId xmlns:a16="http://schemas.microsoft.com/office/drawing/2014/main" id="{AF78C78C-2F9D-5DE2-A146-9B2519137AFC}"/>
              </a:ext>
            </a:extLst>
          </p:cNvPr>
          <p:cNvSpPr txBox="1">
            <a:spLocks/>
          </p:cNvSpPr>
          <p:nvPr/>
        </p:nvSpPr>
        <p:spPr>
          <a:xfrm>
            <a:off x="1082634" y="1834134"/>
            <a:ext cx="11109366" cy="1105636"/>
          </a:xfrm>
          <a:prstGeom prst="rect">
            <a:avLst/>
          </a:prstGeom>
        </p:spPr>
        <p:txBody>
          <a:bodyPr vert="horz" wrap="square" lIns="0" tIns="0" rIns="0" bIns="0" rtlCol="0">
            <a:norm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4288" lvl="1" indent="0">
              <a:lnSpc>
                <a:spcPct val="90000"/>
              </a:lnSpc>
              <a:buNone/>
            </a:pPr>
            <a:r>
              <a:rPr lang="en-US" sz="2400"/>
              <a:t>Find K closest vectors for the query vector</a:t>
            </a:r>
          </a:p>
          <a:p>
            <a:pPr marL="187325" lvl="3" indent="-173038">
              <a:lnSpc>
                <a:spcPct val="90000"/>
              </a:lnSpc>
              <a:buFont typeface="Arial" panose="020B0604020202020204" pitchFamily="34" charset="0"/>
              <a:buChar char="•"/>
            </a:pPr>
            <a:r>
              <a:rPr lang="en-US" sz="1800"/>
              <a:t>Search exhaustively or using approximations</a:t>
            </a:r>
          </a:p>
        </p:txBody>
      </p:sp>
      <p:sp>
        <p:nvSpPr>
          <p:cNvPr id="11" name="TextBox 10">
            <a:extLst>
              <a:ext uri="{FF2B5EF4-FFF2-40B4-BE49-F238E27FC236}">
                <a16:creationId xmlns:a16="http://schemas.microsoft.com/office/drawing/2014/main" id="{2034A3F7-DF78-4F58-4C86-68B4BBCFE2B9}"/>
              </a:ext>
            </a:extLst>
          </p:cNvPr>
          <p:cNvSpPr txBox="1"/>
          <p:nvPr/>
        </p:nvSpPr>
        <p:spPr>
          <a:xfrm>
            <a:off x="768262" y="3043321"/>
            <a:ext cx="1422950" cy="246221"/>
          </a:xfrm>
          <a:prstGeom prst="rect">
            <a:avLst/>
          </a:prstGeom>
          <a:noFill/>
        </p:spPr>
        <p:txBody>
          <a:bodyPr wrap="square" lIns="0" tIns="0" rIns="0" bIns="0" rtlCol="0">
            <a:spAutoFit/>
          </a:bodyPr>
          <a:lstStyle/>
          <a:p>
            <a:pPr algn="ctr"/>
            <a:r>
              <a:rPr lang="en-US" sz="1600"/>
              <a:t>Query</a:t>
            </a:r>
          </a:p>
        </p:txBody>
      </p:sp>
      <p:sp>
        <p:nvSpPr>
          <p:cNvPr id="14" name="Rounded Rectangle 13">
            <a:extLst>
              <a:ext uri="{FF2B5EF4-FFF2-40B4-BE49-F238E27FC236}">
                <a16:creationId xmlns:a16="http://schemas.microsoft.com/office/drawing/2014/main" id="{488EA3A4-D847-3977-3FED-C2213C26C77C}"/>
              </a:ext>
            </a:extLst>
          </p:cNvPr>
          <p:cNvSpPr/>
          <p:nvPr/>
        </p:nvSpPr>
        <p:spPr bwMode="auto">
          <a:xfrm>
            <a:off x="2191212" y="2859861"/>
            <a:ext cx="2659568" cy="1105674"/>
          </a:xfrm>
          <a:prstGeom prst="roundRect">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811670"/>
            <a:r>
              <a:rPr lang="en-US" sz="2000">
                <a:solidFill>
                  <a:schemeClr val="tx1"/>
                </a:solidFill>
                <a:latin typeface="Segoe UI"/>
                <a:cs typeface="Segoe UI" panose="020B0502040204020203" pitchFamily="34" charset="0"/>
              </a:rPr>
              <a:t>Compute </a:t>
            </a:r>
            <a:br>
              <a:rPr lang="en-US" sz="2000">
                <a:solidFill>
                  <a:schemeClr val="tx1"/>
                </a:solidFill>
                <a:latin typeface="Segoe UI"/>
                <a:cs typeface="Segoe UI" panose="020B0502040204020203" pitchFamily="34" charset="0"/>
              </a:rPr>
            </a:br>
            <a:r>
              <a:rPr lang="en-US" sz="2000">
                <a:solidFill>
                  <a:schemeClr val="tx1"/>
                </a:solidFill>
                <a:latin typeface="Segoe UI"/>
                <a:cs typeface="Segoe UI" panose="020B0502040204020203" pitchFamily="34" charset="0"/>
              </a:rPr>
              <a:t>embedding vector</a:t>
            </a:r>
          </a:p>
        </p:txBody>
      </p:sp>
      <p:sp>
        <p:nvSpPr>
          <p:cNvPr id="19" name="TextBox 18">
            <a:extLst>
              <a:ext uri="{FF2B5EF4-FFF2-40B4-BE49-F238E27FC236}">
                <a16:creationId xmlns:a16="http://schemas.microsoft.com/office/drawing/2014/main" id="{55793509-1AA5-B3C7-D736-60389D86C4A8}"/>
              </a:ext>
            </a:extLst>
          </p:cNvPr>
          <p:cNvSpPr txBox="1"/>
          <p:nvPr/>
        </p:nvSpPr>
        <p:spPr>
          <a:xfrm>
            <a:off x="4850780" y="3043321"/>
            <a:ext cx="2018372" cy="246221"/>
          </a:xfrm>
          <a:prstGeom prst="rect">
            <a:avLst/>
          </a:prstGeom>
          <a:noFill/>
        </p:spPr>
        <p:txBody>
          <a:bodyPr wrap="square" lIns="0" tIns="0" rIns="0" bIns="0" rtlCol="0">
            <a:spAutoFit/>
          </a:bodyPr>
          <a:lstStyle/>
          <a:p>
            <a:pPr algn="ctr"/>
            <a:r>
              <a:rPr lang="en-US" sz="1600"/>
              <a:t>Query vector</a:t>
            </a:r>
          </a:p>
        </p:txBody>
      </p:sp>
      <p:sp>
        <p:nvSpPr>
          <p:cNvPr id="22" name="Rounded Rectangle 21">
            <a:extLst>
              <a:ext uri="{FF2B5EF4-FFF2-40B4-BE49-F238E27FC236}">
                <a16:creationId xmlns:a16="http://schemas.microsoft.com/office/drawing/2014/main" id="{F71C2947-6831-1D7A-055A-E544A0680A57}"/>
              </a:ext>
            </a:extLst>
          </p:cNvPr>
          <p:cNvSpPr/>
          <p:nvPr/>
        </p:nvSpPr>
        <p:spPr bwMode="auto">
          <a:xfrm>
            <a:off x="6869152" y="2859861"/>
            <a:ext cx="2520176" cy="1105674"/>
          </a:xfrm>
          <a:prstGeom prst="roundRect">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811670"/>
            <a:r>
              <a:rPr lang="en-US" sz="2000">
                <a:solidFill>
                  <a:schemeClr val="tx1"/>
                </a:solidFill>
                <a:latin typeface="Segoe UI"/>
                <a:cs typeface="Segoe UI" panose="020B0502040204020203" pitchFamily="34" charset="0"/>
              </a:rPr>
              <a:t>Search</a:t>
            </a:r>
          </a:p>
          <a:p>
            <a:pPr algn="ctr" defTabSz="811670"/>
            <a:r>
              <a:rPr lang="en-US" sz="2000">
                <a:solidFill>
                  <a:schemeClr val="tx1"/>
                </a:solidFill>
                <a:latin typeface="Segoe UI"/>
                <a:cs typeface="Segoe UI" panose="020B0502040204020203" pitchFamily="34" charset="0"/>
              </a:rPr>
              <a:t>existing vectors</a:t>
            </a:r>
          </a:p>
        </p:txBody>
      </p:sp>
      <p:sp>
        <p:nvSpPr>
          <p:cNvPr id="29" name="TextBox 28">
            <a:extLst>
              <a:ext uri="{FF2B5EF4-FFF2-40B4-BE49-F238E27FC236}">
                <a16:creationId xmlns:a16="http://schemas.microsoft.com/office/drawing/2014/main" id="{6DE2BF5C-8271-23F3-FCE0-24CAA67F7293}"/>
              </a:ext>
            </a:extLst>
          </p:cNvPr>
          <p:cNvSpPr txBox="1"/>
          <p:nvPr/>
        </p:nvSpPr>
        <p:spPr>
          <a:xfrm>
            <a:off x="9350296" y="3043321"/>
            <a:ext cx="2256487" cy="246221"/>
          </a:xfrm>
          <a:prstGeom prst="rect">
            <a:avLst/>
          </a:prstGeom>
          <a:noFill/>
        </p:spPr>
        <p:txBody>
          <a:bodyPr wrap="square" lIns="0" tIns="0" rIns="0" bIns="0" rtlCol="0">
            <a:spAutoFit/>
          </a:bodyPr>
          <a:lstStyle/>
          <a:p>
            <a:pPr algn="ctr"/>
            <a:r>
              <a:rPr lang="en-US" sz="1600"/>
              <a:t>K closest vectors</a:t>
            </a:r>
          </a:p>
        </p:txBody>
      </p:sp>
      <p:sp>
        <p:nvSpPr>
          <p:cNvPr id="32" name="TextBox 31">
            <a:extLst>
              <a:ext uri="{FF2B5EF4-FFF2-40B4-BE49-F238E27FC236}">
                <a16:creationId xmlns:a16="http://schemas.microsoft.com/office/drawing/2014/main" id="{3519B4F8-54EA-E070-4119-3B687DA1818B}"/>
              </a:ext>
            </a:extLst>
          </p:cNvPr>
          <p:cNvSpPr txBox="1"/>
          <p:nvPr/>
        </p:nvSpPr>
        <p:spPr>
          <a:xfrm>
            <a:off x="836341" y="4778441"/>
            <a:ext cx="1226633" cy="246221"/>
          </a:xfrm>
          <a:prstGeom prst="rect">
            <a:avLst/>
          </a:prstGeom>
          <a:noFill/>
        </p:spPr>
        <p:txBody>
          <a:bodyPr wrap="square" lIns="0" tIns="0" rIns="0" bIns="0" rtlCol="0">
            <a:spAutoFit/>
          </a:bodyPr>
          <a:lstStyle/>
          <a:p>
            <a:pPr algn="ctr"/>
            <a:r>
              <a:rPr lang="en-US" sz="1600"/>
              <a:t>“tortoise”</a:t>
            </a:r>
          </a:p>
        </p:txBody>
      </p:sp>
      <p:sp>
        <p:nvSpPr>
          <p:cNvPr id="33" name="Rounded Rectangle 32">
            <a:extLst>
              <a:ext uri="{FF2B5EF4-FFF2-40B4-BE49-F238E27FC236}">
                <a16:creationId xmlns:a16="http://schemas.microsoft.com/office/drawing/2014/main" id="{3CEC2AB8-ACDE-AC51-C5D8-324CD2C6F02E}"/>
              </a:ext>
            </a:extLst>
          </p:cNvPr>
          <p:cNvSpPr/>
          <p:nvPr/>
        </p:nvSpPr>
        <p:spPr bwMode="auto">
          <a:xfrm>
            <a:off x="2191212" y="4604218"/>
            <a:ext cx="2659568" cy="1105674"/>
          </a:xfrm>
          <a:prstGeom prst="roundRect">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811670"/>
            <a:r>
              <a:rPr lang="en-US" sz="2000">
                <a:solidFill>
                  <a:schemeClr val="tx1"/>
                </a:solidFill>
                <a:latin typeface="Segoe UI"/>
                <a:cs typeface="Segoe UI" panose="020B0502040204020203" pitchFamily="34" charset="0"/>
              </a:rPr>
              <a:t>OpenAI </a:t>
            </a:r>
          </a:p>
          <a:p>
            <a:pPr algn="ctr" defTabSz="811670"/>
            <a:r>
              <a:rPr lang="en-US" sz="2000">
                <a:solidFill>
                  <a:schemeClr val="tx1"/>
                </a:solidFill>
                <a:latin typeface="Segoe UI"/>
                <a:cs typeface="Segoe UI" panose="020B0502040204020203" pitchFamily="34" charset="0"/>
              </a:rPr>
              <a:t>create embedding</a:t>
            </a:r>
          </a:p>
        </p:txBody>
      </p:sp>
      <p:sp>
        <p:nvSpPr>
          <p:cNvPr id="35" name="TextBox 34">
            <a:extLst>
              <a:ext uri="{FF2B5EF4-FFF2-40B4-BE49-F238E27FC236}">
                <a16:creationId xmlns:a16="http://schemas.microsoft.com/office/drawing/2014/main" id="{7438DD6B-AA5C-B980-A0F8-C6AC507D1BDC}"/>
              </a:ext>
            </a:extLst>
          </p:cNvPr>
          <p:cNvSpPr txBox="1"/>
          <p:nvPr/>
        </p:nvSpPr>
        <p:spPr>
          <a:xfrm>
            <a:off x="4939988" y="4532219"/>
            <a:ext cx="1839955" cy="492443"/>
          </a:xfrm>
          <a:prstGeom prst="rect">
            <a:avLst/>
          </a:prstGeom>
          <a:noFill/>
        </p:spPr>
        <p:txBody>
          <a:bodyPr wrap="square" lIns="0" tIns="0" rIns="0" bIns="0" rtlCol="0">
            <a:spAutoFit/>
          </a:bodyPr>
          <a:lstStyle/>
          <a:p>
            <a:pPr algn="ctr"/>
            <a:r>
              <a:rPr lang="en-US" sz="1600"/>
              <a:t>[-0.003335318, -0.0176891904,…]</a:t>
            </a:r>
          </a:p>
        </p:txBody>
      </p:sp>
      <p:sp>
        <p:nvSpPr>
          <p:cNvPr id="36" name="Rounded Rectangle 35">
            <a:extLst>
              <a:ext uri="{FF2B5EF4-FFF2-40B4-BE49-F238E27FC236}">
                <a16:creationId xmlns:a16="http://schemas.microsoft.com/office/drawing/2014/main" id="{A508D0D2-5211-8A76-1DD8-5498822BB501}"/>
              </a:ext>
            </a:extLst>
          </p:cNvPr>
          <p:cNvSpPr/>
          <p:nvPr/>
        </p:nvSpPr>
        <p:spPr bwMode="auto">
          <a:xfrm>
            <a:off x="6869152" y="4571614"/>
            <a:ext cx="2520176" cy="1105674"/>
          </a:xfrm>
          <a:prstGeom prst="roundRect">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811670"/>
            <a:r>
              <a:rPr lang="en-US" sz="2000">
                <a:solidFill>
                  <a:schemeClr val="tx1"/>
                </a:solidFill>
                <a:latin typeface="Segoe UI"/>
                <a:cs typeface="Segoe UI" panose="020B0502040204020203" pitchFamily="34" charset="0"/>
              </a:rPr>
              <a:t>Search</a:t>
            </a:r>
          </a:p>
          <a:p>
            <a:pPr algn="ctr" defTabSz="811670"/>
            <a:r>
              <a:rPr lang="en-US" sz="2000">
                <a:solidFill>
                  <a:schemeClr val="tx1"/>
                </a:solidFill>
                <a:latin typeface="Segoe UI"/>
                <a:cs typeface="Segoe UI" panose="020B0502040204020203" pitchFamily="34" charset="0"/>
              </a:rPr>
              <a:t>existing vectors</a:t>
            </a:r>
          </a:p>
        </p:txBody>
      </p:sp>
      <p:sp>
        <p:nvSpPr>
          <p:cNvPr id="38" name="TextBox 37">
            <a:extLst>
              <a:ext uri="{FF2B5EF4-FFF2-40B4-BE49-F238E27FC236}">
                <a16:creationId xmlns:a16="http://schemas.microsoft.com/office/drawing/2014/main" id="{8F7EEEBB-E85F-6387-B432-722A1199A059}"/>
              </a:ext>
            </a:extLst>
          </p:cNvPr>
          <p:cNvSpPr txBox="1"/>
          <p:nvPr/>
        </p:nvSpPr>
        <p:spPr>
          <a:xfrm>
            <a:off x="9415234" y="4532219"/>
            <a:ext cx="2256487" cy="492443"/>
          </a:xfrm>
          <a:prstGeom prst="rect">
            <a:avLst/>
          </a:prstGeom>
          <a:noFill/>
        </p:spPr>
        <p:txBody>
          <a:bodyPr wrap="square" lIns="0" tIns="0" rIns="0" bIns="0" rtlCol="0">
            <a:spAutoFit/>
          </a:bodyPr>
          <a:lstStyle/>
          <a:p>
            <a:pPr algn="ctr"/>
            <a:r>
              <a:rPr lang="en-US" sz="1600"/>
              <a:t>[[“snake”, [-0.122, ..],</a:t>
            </a:r>
          </a:p>
          <a:p>
            <a:pPr algn="ctr"/>
            <a:r>
              <a:rPr lang="en-US" sz="1600"/>
              <a:t>[“frog”, [-0.045, ..]]]</a:t>
            </a:r>
          </a:p>
        </p:txBody>
      </p:sp>
      <p:sp>
        <p:nvSpPr>
          <p:cNvPr id="2" name="Rectangle: Rounded Corners 7">
            <a:extLst>
              <a:ext uri="{FF2B5EF4-FFF2-40B4-BE49-F238E27FC236}">
                <a16:creationId xmlns:a16="http://schemas.microsoft.com/office/drawing/2014/main" id="{F5C3D1AC-0B02-8E3D-A063-E0E542463848}"/>
              </a:ext>
            </a:extLst>
          </p:cNvPr>
          <p:cNvSpPr/>
          <p:nvPr/>
        </p:nvSpPr>
        <p:spPr>
          <a:xfrm>
            <a:off x="588262" y="6063994"/>
            <a:ext cx="3291040" cy="361910"/>
          </a:xfrm>
          <a:prstGeom prst="roundRect">
            <a:avLst>
              <a:gd name="adj" fmla="val 50000"/>
            </a:avLst>
          </a:prstGeom>
          <a:gradFill flip="none" rotWithShape="1">
            <a:gsLst>
              <a:gs pos="32000">
                <a:srgbClr val="C03BC4"/>
              </a:gs>
              <a:gs pos="100000">
                <a:srgbClr val="399A91"/>
              </a:gs>
              <a:gs pos="68000">
                <a:srgbClr val="0078D4"/>
              </a:gs>
              <a:gs pos="0">
                <a:srgbClr val="FF5C39"/>
              </a:gs>
            </a:gsLst>
            <a:path path="circle">
              <a:fillToRect l="100000" t="100000"/>
            </a:path>
            <a:tileRect r="-100000" b="-100000"/>
          </a:gradFill>
          <a:ln w="25400">
            <a:solidFill>
              <a:schemeClr val="bg1"/>
            </a:solidFill>
          </a:ln>
        </p:spPr>
        <p:style>
          <a:lnRef idx="3">
            <a:schemeClr val="lt1"/>
          </a:lnRef>
          <a:fillRef idx="1">
            <a:schemeClr val="accent4"/>
          </a:fillRef>
          <a:effectRef idx="1">
            <a:schemeClr val="accent4"/>
          </a:effectRef>
          <a:fontRef idx="minor">
            <a:schemeClr val="lt1"/>
          </a:fontRef>
        </p:style>
        <p:txBody>
          <a:bodyPr wrap="none" tIns="36000" bIns="36000" rtlCol="0" anchor="ctr">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bg1"/>
                </a:solidFill>
                <a:effectLst/>
                <a:uLnTx/>
                <a:uFillTx/>
                <a:latin typeface="+mj-lt"/>
                <a:ea typeface="+mn-ea"/>
                <a:cs typeface="+mn-cs"/>
              </a:rPr>
              <a:t>💻 </a:t>
            </a:r>
            <a:r>
              <a:rPr kumimoji="0" lang="en-US" sz="1200" b="0" i="0" u="none" strike="noStrike" kern="1200" cap="none" spc="0" normalizeH="0" baseline="0" noProof="0">
                <a:ln>
                  <a:noFill/>
                </a:ln>
                <a:solidFill>
                  <a:schemeClr val="bg1"/>
                </a:solidFill>
                <a:effectLst/>
                <a:uLnTx/>
                <a:uFillTx/>
                <a:latin typeface="+mj-lt"/>
                <a:ea typeface="+mn-ea"/>
                <a:cs typeface="+mn-cs"/>
                <a:hlinkClick r:id="rId3">
                  <a:extLst>
                    <a:ext uri="{A12FA001-AC4F-418D-AE19-62706E023703}">
                      <ahyp:hlinkClr xmlns:ahyp="http://schemas.microsoft.com/office/drawing/2018/hyperlinkcolor" val="tx"/>
                    </a:ext>
                  </a:extLst>
                </a:hlinkClick>
              </a:rPr>
              <a:t>Demo: Search vectors with query vector</a:t>
            </a:r>
            <a:endParaRPr kumimoji="0" lang="en-US" sz="1200" b="0" i="0" u="none" strike="noStrike" kern="1200" cap="none" spc="0" normalizeH="0" baseline="0" noProof="0">
              <a:ln>
                <a:noFill/>
              </a:ln>
              <a:solidFill>
                <a:schemeClr val="bg1"/>
              </a:solidFill>
              <a:effectLst/>
              <a:uLnTx/>
              <a:uFillTx/>
              <a:latin typeface="+mj-lt"/>
              <a:ea typeface="+mn-ea"/>
              <a:cs typeface="+mn-cs"/>
            </a:endParaRPr>
          </a:p>
        </p:txBody>
      </p:sp>
      <p:cxnSp>
        <p:nvCxnSpPr>
          <p:cNvPr id="23" name="Straight Connector 22">
            <a:extLst>
              <a:ext uri="{FF2B5EF4-FFF2-40B4-BE49-F238E27FC236}">
                <a16:creationId xmlns:a16="http://schemas.microsoft.com/office/drawing/2014/main" id="{47123507-E5D2-EC2D-B721-45DDF4EC99E4}"/>
              </a:ext>
              <a:ext uri="{C183D7F6-B498-43B3-948B-1728B52AA6E4}">
                <adec:decorative xmlns:adec="http://schemas.microsoft.com/office/drawing/2017/decorative" val="1"/>
              </a:ext>
            </a:extLst>
          </p:cNvPr>
          <p:cNvCxnSpPr>
            <a:cxnSpLocks/>
          </p:cNvCxnSpPr>
          <p:nvPr/>
        </p:nvCxnSpPr>
        <p:spPr>
          <a:xfrm flipV="1">
            <a:off x="785544" y="3408219"/>
            <a:ext cx="1405668" cy="8958"/>
          </a:xfrm>
          <a:prstGeom prst="line">
            <a:avLst/>
          </a:prstGeom>
          <a:noFill/>
          <a:ln w="15875">
            <a:gradFill>
              <a:gsLst>
                <a:gs pos="0">
                  <a:srgbClr val="F4364C"/>
                </a:gs>
                <a:gs pos="100000">
                  <a:srgbClr val="49C5B1"/>
                </a:gs>
                <a:gs pos="80000">
                  <a:srgbClr val="0078D4"/>
                </a:gs>
                <a:gs pos="26000">
                  <a:srgbClr val="C03BC4"/>
                </a:gs>
              </a:gsLst>
              <a:lin ang="10800000" scaled="0"/>
            </a:gradFill>
            <a:headEnd type="oval" w="med" len="med"/>
            <a:tailEnd type="oval" w="lg" len="lg"/>
          </a:ln>
          <a:effectLst/>
        </p:spPr>
        <p:style>
          <a:lnRef idx="1">
            <a:schemeClr val="accent2"/>
          </a:lnRef>
          <a:fillRef idx="3">
            <a:schemeClr val="accent2"/>
          </a:fillRef>
          <a:effectRef idx="2">
            <a:schemeClr val="accent2"/>
          </a:effectRef>
          <a:fontRef idx="minor">
            <a:schemeClr val="lt1"/>
          </a:fontRef>
        </p:style>
      </p:cxnSp>
      <p:grpSp>
        <p:nvGrpSpPr>
          <p:cNvPr id="24" name="Group 23">
            <a:extLst>
              <a:ext uri="{FF2B5EF4-FFF2-40B4-BE49-F238E27FC236}">
                <a16:creationId xmlns:a16="http://schemas.microsoft.com/office/drawing/2014/main" id="{4306B54A-09E9-1D58-F0D1-9351D3D48695}"/>
              </a:ext>
              <a:ext uri="{C183D7F6-B498-43B3-948B-1728B52AA6E4}">
                <adec:decorative xmlns:adec="http://schemas.microsoft.com/office/drawing/2017/decorative" val="1"/>
              </a:ext>
            </a:extLst>
          </p:cNvPr>
          <p:cNvGrpSpPr/>
          <p:nvPr/>
        </p:nvGrpSpPr>
        <p:grpSpPr>
          <a:xfrm>
            <a:off x="2081294" y="3302781"/>
            <a:ext cx="219835" cy="219834"/>
            <a:chOff x="1613419" y="2537559"/>
            <a:chExt cx="339399" cy="339399"/>
          </a:xfrm>
        </p:grpSpPr>
        <p:sp>
          <p:nvSpPr>
            <p:cNvPr id="25" name="Oval 24">
              <a:extLst>
                <a:ext uri="{FF2B5EF4-FFF2-40B4-BE49-F238E27FC236}">
                  <a16:creationId xmlns:a16="http://schemas.microsoft.com/office/drawing/2014/main" id="{54686E63-0BE7-FFF0-B926-01A8BE33DA7E}"/>
                </a:ext>
                <a:ext uri="{C183D7F6-B498-43B3-948B-1728B52AA6E4}">
                  <adec:decorative xmlns:adec="http://schemas.microsoft.com/office/drawing/2017/decorative" val="1"/>
                </a:ext>
              </a:extLst>
            </p:cNvPr>
            <p:cNvSpPr/>
            <p:nvPr/>
          </p:nvSpPr>
          <p:spPr bwMode="auto">
            <a:xfrm>
              <a:off x="1613419" y="2537559"/>
              <a:ext cx="339399" cy="339399"/>
            </a:xfrm>
            <a:prstGeom prst="ellipse">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algn="ctr" defTabSz="811670">
                <a:spcBef>
                  <a:spcPts val="174"/>
                </a:spcBef>
              </a:pPr>
              <a:endParaRPr lang="en-US" sz="2400">
                <a:gradFill>
                  <a:gsLst>
                    <a:gs pos="41958">
                      <a:srgbClr val="FFFFFF"/>
                    </a:gs>
                    <a:gs pos="63000">
                      <a:srgbClr val="FFFFFF"/>
                    </a:gs>
                  </a:gsLst>
                  <a:lin ang="0" scaled="0"/>
                </a:gradFill>
                <a:latin typeface="Segoe UI"/>
                <a:cs typeface="Segoe UI" panose="020B0502040204020203" pitchFamily="34" charset="0"/>
              </a:endParaRPr>
            </a:p>
          </p:txBody>
        </p:sp>
        <p:sp>
          <p:nvSpPr>
            <p:cNvPr id="26" name="Oval 25">
              <a:extLst>
                <a:ext uri="{FF2B5EF4-FFF2-40B4-BE49-F238E27FC236}">
                  <a16:creationId xmlns:a16="http://schemas.microsoft.com/office/drawing/2014/main" id="{59775444-B472-0A8E-7F9E-93D3F6645A48}"/>
                </a:ext>
                <a:ext uri="{C183D7F6-B498-43B3-948B-1728B52AA6E4}">
                  <adec:decorative xmlns:adec="http://schemas.microsoft.com/office/drawing/2017/decorative" val="1"/>
                </a:ext>
              </a:extLst>
            </p:cNvPr>
            <p:cNvSpPr/>
            <p:nvPr/>
          </p:nvSpPr>
          <p:spPr bwMode="auto">
            <a:xfrm>
              <a:off x="1689620" y="2618739"/>
              <a:ext cx="186999" cy="186999"/>
            </a:xfrm>
            <a:prstGeom prst="ellipse">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32449">
                <a:spcBef>
                  <a:spcPts val="600"/>
                </a:spcBef>
              </a:pPr>
              <a:endParaRPr lang="en-US" sz="1600">
                <a:gradFill>
                  <a:gsLst>
                    <a:gs pos="1399">
                      <a:srgbClr val="FFFFFF"/>
                    </a:gs>
                    <a:gs pos="17000">
                      <a:srgbClr val="FFFFFF"/>
                    </a:gs>
                  </a:gsLst>
                  <a:path path="circle">
                    <a:fillToRect l="100000" t="100000"/>
                  </a:path>
                </a:gradFill>
                <a:latin typeface="+mj-lt"/>
                <a:cs typeface="Segoe UI" panose="020B0502040204020203" pitchFamily="34" charset="0"/>
              </a:endParaRPr>
            </a:p>
          </p:txBody>
        </p:sp>
      </p:grpSp>
      <p:cxnSp>
        <p:nvCxnSpPr>
          <p:cNvPr id="27" name="Straight Connector 26">
            <a:extLst>
              <a:ext uri="{FF2B5EF4-FFF2-40B4-BE49-F238E27FC236}">
                <a16:creationId xmlns:a16="http://schemas.microsoft.com/office/drawing/2014/main" id="{3ACEDB8F-C2F8-3059-D8F0-221557B529A6}"/>
              </a:ext>
              <a:ext uri="{C183D7F6-B498-43B3-948B-1728B52AA6E4}">
                <adec:decorative xmlns:adec="http://schemas.microsoft.com/office/drawing/2017/decorative" val="1"/>
              </a:ext>
            </a:extLst>
          </p:cNvPr>
          <p:cNvCxnSpPr>
            <a:cxnSpLocks/>
          </p:cNvCxnSpPr>
          <p:nvPr/>
        </p:nvCxnSpPr>
        <p:spPr>
          <a:xfrm>
            <a:off x="4850780" y="3412698"/>
            <a:ext cx="2018372" cy="0"/>
          </a:xfrm>
          <a:prstGeom prst="line">
            <a:avLst/>
          </a:prstGeom>
          <a:noFill/>
          <a:ln w="15875">
            <a:gradFill>
              <a:gsLst>
                <a:gs pos="0">
                  <a:srgbClr val="F4364C"/>
                </a:gs>
                <a:gs pos="100000">
                  <a:srgbClr val="49C5B1"/>
                </a:gs>
                <a:gs pos="80000">
                  <a:srgbClr val="0078D4"/>
                </a:gs>
                <a:gs pos="26000">
                  <a:srgbClr val="C03BC4"/>
                </a:gs>
              </a:gsLst>
              <a:lin ang="10800000" scaled="0"/>
            </a:gradFill>
            <a:headEnd type="oval" w="med" len="med"/>
            <a:tailEnd type="oval" w="lg" len="lg"/>
          </a:ln>
          <a:effectLst/>
        </p:spPr>
        <p:style>
          <a:lnRef idx="1">
            <a:schemeClr val="accent2"/>
          </a:lnRef>
          <a:fillRef idx="3">
            <a:schemeClr val="accent2"/>
          </a:fillRef>
          <a:effectRef idx="2">
            <a:schemeClr val="accent2"/>
          </a:effectRef>
          <a:fontRef idx="minor">
            <a:schemeClr val="lt1"/>
          </a:fontRef>
        </p:style>
      </p:cxnSp>
      <p:grpSp>
        <p:nvGrpSpPr>
          <p:cNvPr id="30" name="Group 29">
            <a:extLst>
              <a:ext uri="{FF2B5EF4-FFF2-40B4-BE49-F238E27FC236}">
                <a16:creationId xmlns:a16="http://schemas.microsoft.com/office/drawing/2014/main" id="{3890BA2A-A00B-B98D-0F72-C92DB2606941}"/>
              </a:ext>
              <a:ext uri="{C183D7F6-B498-43B3-948B-1728B52AA6E4}">
                <adec:decorative xmlns:adec="http://schemas.microsoft.com/office/drawing/2017/decorative" val="1"/>
              </a:ext>
            </a:extLst>
          </p:cNvPr>
          <p:cNvGrpSpPr/>
          <p:nvPr/>
        </p:nvGrpSpPr>
        <p:grpSpPr>
          <a:xfrm>
            <a:off x="6759234" y="3302781"/>
            <a:ext cx="219835" cy="219834"/>
            <a:chOff x="1613419" y="2537559"/>
            <a:chExt cx="339399" cy="339399"/>
          </a:xfrm>
        </p:grpSpPr>
        <p:sp>
          <p:nvSpPr>
            <p:cNvPr id="42" name="Oval 41">
              <a:extLst>
                <a:ext uri="{FF2B5EF4-FFF2-40B4-BE49-F238E27FC236}">
                  <a16:creationId xmlns:a16="http://schemas.microsoft.com/office/drawing/2014/main" id="{EA24C930-74E7-FB6E-210C-7506E1DE5AAC}"/>
                </a:ext>
                <a:ext uri="{C183D7F6-B498-43B3-948B-1728B52AA6E4}">
                  <adec:decorative xmlns:adec="http://schemas.microsoft.com/office/drawing/2017/decorative" val="1"/>
                </a:ext>
              </a:extLst>
            </p:cNvPr>
            <p:cNvSpPr/>
            <p:nvPr/>
          </p:nvSpPr>
          <p:spPr bwMode="auto">
            <a:xfrm>
              <a:off x="1613419" y="2537559"/>
              <a:ext cx="339399" cy="339399"/>
            </a:xfrm>
            <a:prstGeom prst="ellipse">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algn="ctr" defTabSz="811670">
                <a:spcBef>
                  <a:spcPts val="174"/>
                </a:spcBef>
              </a:pPr>
              <a:endParaRPr lang="en-US" sz="2400">
                <a:gradFill>
                  <a:gsLst>
                    <a:gs pos="41958">
                      <a:srgbClr val="FFFFFF"/>
                    </a:gs>
                    <a:gs pos="63000">
                      <a:srgbClr val="FFFFFF"/>
                    </a:gs>
                  </a:gsLst>
                  <a:lin ang="0" scaled="0"/>
                </a:gradFill>
                <a:latin typeface="Segoe UI"/>
                <a:cs typeface="Segoe UI" panose="020B0502040204020203" pitchFamily="34" charset="0"/>
              </a:endParaRPr>
            </a:p>
          </p:txBody>
        </p:sp>
        <p:sp>
          <p:nvSpPr>
            <p:cNvPr id="43" name="Oval 42">
              <a:extLst>
                <a:ext uri="{FF2B5EF4-FFF2-40B4-BE49-F238E27FC236}">
                  <a16:creationId xmlns:a16="http://schemas.microsoft.com/office/drawing/2014/main" id="{327ADC36-7E84-BE75-FC42-815BCE64F872}"/>
                </a:ext>
                <a:ext uri="{C183D7F6-B498-43B3-948B-1728B52AA6E4}">
                  <adec:decorative xmlns:adec="http://schemas.microsoft.com/office/drawing/2017/decorative" val="1"/>
                </a:ext>
              </a:extLst>
            </p:cNvPr>
            <p:cNvSpPr/>
            <p:nvPr/>
          </p:nvSpPr>
          <p:spPr bwMode="auto">
            <a:xfrm>
              <a:off x="1689620" y="2618739"/>
              <a:ext cx="186999" cy="186999"/>
            </a:xfrm>
            <a:prstGeom prst="ellipse">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32449">
                <a:spcBef>
                  <a:spcPts val="600"/>
                </a:spcBef>
              </a:pPr>
              <a:endParaRPr lang="en-US" sz="1600">
                <a:gradFill>
                  <a:gsLst>
                    <a:gs pos="1399">
                      <a:srgbClr val="FFFFFF"/>
                    </a:gs>
                    <a:gs pos="17000">
                      <a:srgbClr val="FFFFFF"/>
                    </a:gs>
                  </a:gsLst>
                  <a:path path="circle">
                    <a:fillToRect l="100000" t="100000"/>
                  </a:path>
                </a:gradFill>
                <a:latin typeface="+mj-lt"/>
                <a:cs typeface="Segoe UI" panose="020B0502040204020203" pitchFamily="34" charset="0"/>
              </a:endParaRPr>
            </a:p>
          </p:txBody>
        </p:sp>
      </p:grpSp>
      <p:cxnSp>
        <p:nvCxnSpPr>
          <p:cNvPr id="45" name="Straight Connector 44">
            <a:extLst>
              <a:ext uri="{FF2B5EF4-FFF2-40B4-BE49-F238E27FC236}">
                <a16:creationId xmlns:a16="http://schemas.microsoft.com/office/drawing/2014/main" id="{EF3ED892-9B10-817E-2E01-291608EE3B55}"/>
              </a:ext>
              <a:ext uri="{C183D7F6-B498-43B3-948B-1728B52AA6E4}">
                <adec:decorative xmlns:adec="http://schemas.microsoft.com/office/drawing/2017/decorative" val="1"/>
              </a:ext>
            </a:extLst>
          </p:cNvPr>
          <p:cNvCxnSpPr>
            <a:cxnSpLocks/>
            <a:stCxn id="22" idx="3"/>
          </p:cNvCxnSpPr>
          <p:nvPr/>
        </p:nvCxnSpPr>
        <p:spPr>
          <a:xfrm>
            <a:off x="9389328" y="3412698"/>
            <a:ext cx="2044278" cy="0"/>
          </a:xfrm>
          <a:prstGeom prst="line">
            <a:avLst/>
          </a:prstGeom>
          <a:noFill/>
          <a:ln w="15875">
            <a:gradFill>
              <a:gsLst>
                <a:gs pos="0">
                  <a:srgbClr val="F4364C"/>
                </a:gs>
                <a:gs pos="100000">
                  <a:srgbClr val="49C5B1"/>
                </a:gs>
                <a:gs pos="80000">
                  <a:srgbClr val="0078D4"/>
                </a:gs>
                <a:gs pos="26000">
                  <a:srgbClr val="C03BC4"/>
                </a:gs>
              </a:gsLst>
              <a:lin ang="10800000" scaled="0"/>
            </a:gradFill>
            <a:headEnd type="oval" w="med" len="med"/>
            <a:tailEnd type="oval" w="lg" len="lg"/>
          </a:ln>
          <a:effectLst/>
        </p:spPr>
        <p:style>
          <a:lnRef idx="1">
            <a:schemeClr val="accent2"/>
          </a:lnRef>
          <a:fillRef idx="3">
            <a:schemeClr val="accent2"/>
          </a:fillRef>
          <a:effectRef idx="2">
            <a:schemeClr val="accent2"/>
          </a:effectRef>
          <a:fontRef idx="minor">
            <a:schemeClr val="lt1"/>
          </a:fontRef>
        </p:style>
      </p:cxnSp>
      <p:grpSp>
        <p:nvGrpSpPr>
          <p:cNvPr id="46" name="Group 45">
            <a:extLst>
              <a:ext uri="{FF2B5EF4-FFF2-40B4-BE49-F238E27FC236}">
                <a16:creationId xmlns:a16="http://schemas.microsoft.com/office/drawing/2014/main" id="{315979B2-6D67-2E5B-FDEA-3399A46893D3}"/>
              </a:ext>
              <a:ext uri="{C183D7F6-B498-43B3-948B-1728B52AA6E4}">
                <adec:decorative xmlns:adec="http://schemas.microsoft.com/office/drawing/2017/decorative" val="1"/>
              </a:ext>
            </a:extLst>
          </p:cNvPr>
          <p:cNvGrpSpPr/>
          <p:nvPr/>
        </p:nvGrpSpPr>
        <p:grpSpPr>
          <a:xfrm>
            <a:off x="11323688" y="3302781"/>
            <a:ext cx="219835" cy="219834"/>
            <a:chOff x="1613419" y="2537559"/>
            <a:chExt cx="339399" cy="339399"/>
          </a:xfrm>
        </p:grpSpPr>
        <p:sp>
          <p:nvSpPr>
            <p:cNvPr id="47" name="Oval 46">
              <a:extLst>
                <a:ext uri="{FF2B5EF4-FFF2-40B4-BE49-F238E27FC236}">
                  <a16:creationId xmlns:a16="http://schemas.microsoft.com/office/drawing/2014/main" id="{EC49A4EB-49A3-66EA-8D73-1416FD861D8B}"/>
                </a:ext>
                <a:ext uri="{C183D7F6-B498-43B3-948B-1728B52AA6E4}">
                  <adec:decorative xmlns:adec="http://schemas.microsoft.com/office/drawing/2017/decorative" val="1"/>
                </a:ext>
              </a:extLst>
            </p:cNvPr>
            <p:cNvSpPr/>
            <p:nvPr/>
          </p:nvSpPr>
          <p:spPr bwMode="auto">
            <a:xfrm>
              <a:off x="1613419" y="2537559"/>
              <a:ext cx="339399" cy="339399"/>
            </a:xfrm>
            <a:prstGeom prst="ellipse">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algn="ctr" defTabSz="811670">
                <a:spcBef>
                  <a:spcPts val="174"/>
                </a:spcBef>
              </a:pPr>
              <a:endParaRPr lang="en-US" sz="2400">
                <a:gradFill>
                  <a:gsLst>
                    <a:gs pos="41958">
                      <a:srgbClr val="FFFFFF"/>
                    </a:gs>
                    <a:gs pos="63000">
                      <a:srgbClr val="FFFFFF"/>
                    </a:gs>
                  </a:gsLst>
                  <a:lin ang="0" scaled="0"/>
                </a:gradFill>
                <a:latin typeface="Segoe UI"/>
                <a:cs typeface="Segoe UI" panose="020B0502040204020203" pitchFamily="34" charset="0"/>
              </a:endParaRPr>
            </a:p>
          </p:txBody>
        </p:sp>
        <p:sp>
          <p:nvSpPr>
            <p:cNvPr id="48" name="Oval 47">
              <a:extLst>
                <a:ext uri="{FF2B5EF4-FFF2-40B4-BE49-F238E27FC236}">
                  <a16:creationId xmlns:a16="http://schemas.microsoft.com/office/drawing/2014/main" id="{83CB8C59-9F22-203A-D434-85CA396081D8}"/>
                </a:ext>
                <a:ext uri="{C183D7F6-B498-43B3-948B-1728B52AA6E4}">
                  <adec:decorative xmlns:adec="http://schemas.microsoft.com/office/drawing/2017/decorative" val="1"/>
                </a:ext>
              </a:extLst>
            </p:cNvPr>
            <p:cNvSpPr/>
            <p:nvPr/>
          </p:nvSpPr>
          <p:spPr bwMode="auto">
            <a:xfrm>
              <a:off x="1689620" y="2618739"/>
              <a:ext cx="186999" cy="186999"/>
            </a:xfrm>
            <a:prstGeom prst="ellipse">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32449">
                <a:spcBef>
                  <a:spcPts val="600"/>
                </a:spcBef>
              </a:pPr>
              <a:endParaRPr lang="en-US" sz="1600">
                <a:gradFill>
                  <a:gsLst>
                    <a:gs pos="1399">
                      <a:srgbClr val="FFFFFF"/>
                    </a:gs>
                    <a:gs pos="17000">
                      <a:srgbClr val="FFFFFF"/>
                    </a:gs>
                  </a:gsLst>
                  <a:path path="circle">
                    <a:fillToRect l="100000" t="100000"/>
                  </a:path>
                </a:gradFill>
                <a:latin typeface="+mj-lt"/>
                <a:cs typeface="Segoe UI" panose="020B0502040204020203" pitchFamily="34" charset="0"/>
              </a:endParaRPr>
            </a:p>
          </p:txBody>
        </p:sp>
      </p:grpSp>
      <p:cxnSp>
        <p:nvCxnSpPr>
          <p:cNvPr id="50" name="Straight Connector 49">
            <a:extLst>
              <a:ext uri="{FF2B5EF4-FFF2-40B4-BE49-F238E27FC236}">
                <a16:creationId xmlns:a16="http://schemas.microsoft.com/office/drawing/2014/main" id="{472FDF29-E07E-4F65-58EF-D25242994B59}"/>
              </a:ext>
              <a:ext uri="{C183D7F6-B498-43B3-948B-1728B52AA6E4}">
                <adec:decorative xmlns:adec="http://schemas.microsoft.com/office/drawing/2017/decorative" val="1"/>
              </a:ext>
            </a:extLst>
          </p:cNvPr>
          <p:cNvCxnSpPr>
            <a:cxnSpLocks/>
          </p:cNvCxnSpPr>
          <p:nvPr/>
        </p:nvCxnSpPr>
        <p:spPr>
          <a:xfrm flipV="1">
            <a:off x="785544" y="5152576"/>
            <a:ext cx="1405668" cy="8958"/>
          </a:xfrm>
          <a:prstGeom prst="line">
            <a:avLst/>
          </a:prstGeom>
          <a:noFill/>
          <a:ln w="15875">
            <a:gradFill>
              <a:gsLst>
                <a:gs pos="0">
                  <a:srgbClr val="F4364C"/>
                </a:gs>
                <a:gs pos="100000">
                  <a:srgbClr val="49C5B1"/>
                </a:gs>
                <a:gs pos="80000">
                  <a:srgbClr val="0078D4"/>
                </a:gs>
                <a:gs pos="26000">
                  <a:srgbClr val="C03BC4"/>
                </a:gs>
              </a:gsLst>
              <a:lin ang="10800000" scaled="0"/>
            </a:gradFill>
            <a:headEnd type="oval" w="med" len="med"/>
            <a:tailEnd type="oval" w="lg" len="lg"/>
          </a:ln>
          <a:effectLst/>
        </p:spPr>
        <p:style>
          <a:lnRef idx="1">
            <a:schemeClr val="accent2"/>
          </a:lnRef>
          <a:fillRef idx="3">
            <a:schemeClr val="accent2"/>
          </a:fillRef>
          <a:effectRef idx="2">
            <a:schemeClr val="accent2"/>
          </a:effectRef>
          <a:fontRef idx="minor">
            <a:schemeClr val="lt1"/>
          </a:fontRef>
        </p:style>
      </p:cxnSp>
      <p:grpSp>
        <p:nvGrpSpPr>
          <p:cNvPr id="51" name="Group 50">
            <a:extLst>
              <a:ext uri="{FF2B5EF4-FFF2-40B4-BE49-F238E27FC236}">
                <a16:creationId xmlns:a16="http://schemas.microsoft.com/office/drawing/2014/main" id="{72E99F71-8F44-FEEE-B1AA-FBE54F4907AF}"/>
              </a:ext>
              <a:ext uri="{C183D7F6-B498-43B3-948B-1728B52AA6E4}">
                <adec:decorative xmlns:adec="http://schemas.microsoft.com/office/drawing/2017/decorative" val="1"/>
              </a:ext>
            </a:extLst>
          </p:cNvPr>
          <p:cNvGrpSpPr/>
          <p:nvPr/>
        </p:nvGrpSpPr>
        <p:grpSpPr>
          <a:xfrm>
            <a:off x="2081294" y="5047138"/>
            <a:ext cx="219835" cy="219834"/>
            <a:chOff x="1613419" y="2537559"/>
            <a:chExt cx="339399" cy="339399"/>
          </a:xfrm>
        </p:grpSpPr>
        <p:sp>
          <p:nvSpPr>
            <p:cNvPr id="52" name="Oval 51">
              <a:extLst>
                <a:ext uri="{FF2B5EF4-FFF2-40B4-BE49-F238E27FC236}">
                  <a16:creationId xmlns:a16="http://schemas.microsoft.com/office/drawing/2014/main" id="{FAB6CC68-CEAC-D531-421D-D6A664A2A1F6}"/>
                </a:ext>
                <a:ext uri="{C183D7F6-B498-43B3-948B-1728B52AA6E4}">
                  <adec:decorative xmlns:adec="http://schemas.microsoft.com/office/drawing/2017/decorative" val="1"/>
                </a:ext>
              </a:extLst>
            </p:cNvPr>
            <p:cNvSpPr/>
            <p:nvPr/>
          </p:nvSpPr>
          <p:spPr bwMode="auto">
            <a:xfrm>
              <a:off x="1613419" y="2537559"/>
              <a:ext cx="339399" cy="339399"/>
            </a:xfrm>
            <a:prstGeom prst="ellipse">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algn="ctr" defTabSz="811670">
                <a:spcBef>
                  <a:spcPts val="174"/>
                </a:spcBef>
              </a:pPr>
              <a:endParaRPr lang="en-US" sz="2400">
                <a:gradFill>
                  <a:gsLst>
                    <a:gs pos="41958">
                      <a:srgbClr val="FFFFFF"/>
                    </a:gs>
                    <a:gs pos="63000">
                      <a:srgbClr val="FFFFFF"/>
                    </a:gs>
                  </a:gsLst>
                  <a:lin ang="0" scaled="0"/>
                </a:gradFill>
                <a:latin typeface="Segoe UI"/>
                <a:cs typeface="Segoe UI" panose="020B0502040204020203" pitchFamily="34" charset="0"/>
              </a:endParaRPr>
            </a:p>
          </p:txBody>
        </p:sp>
        <p:sp>
          <p:nvSpPr>
            <p:cNvPr id="53" name="Oval 52">
              <a:extLst>
                <a:ext uri="{FF2B5EF4-FFF2-40B4-BE49-F238E27FC236}">
                  <a16:creationId xmlns:a16="http://schemas.microsoft.com/office/drawing/2014/main" id="{D9E99890-AA61-8009-294C-8DA45B7F957B}"/>
                </a:ext>
                <a:ext uri="{C183D7F6-B498-43B3-948B-1728B52AA6E4}">
                  <adec:decorative xmlns:adec="http://schemas.microsoft.com/office/drawing/2017/decorative" val="1"/>
                </a:ext>
              </a:extLst>
            </p:cNvPr>
            <p:cNvSpPr/>
            <p:nvPr/>
          </p:nvSpPr>
          <p:spPr bwMode="auto">
            <a:xfrm>
              <a:off x="1689620" y="2618739"/>
              <a:ext cx="186999" cy="186999"/>
            </a:xfrm>
            <a:prstGeom prst="ellipse">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32449">
                <a:spcBef>
                  <a:spcPts val="600"/>
                </a:spcBef>
              </a:pPr>
              <a:endParaRPr lang="en-US" sz="1600">
                <a:gradFill>
                  <a:gsLst>
                    <a:gs pos="1399">
                      <a:srgbClr val="FFFFFF"/>
                    </a:gs>
                    <a:gs pos="17000">
                      <a:srgbClr val="FFFFFF"/>
                    </a:gs>
                  </a:gsLst>
                  <a:path path="circle">
                    <a:fillToRect l="100000" t="100000"/>
                  </a:path>
                </a:gradFill>
                <a:latin typeface="+mj-lt"/>
                <a:cs typeface="Segoe UI" panose="020B0502040204020203" pitchFamily="34" charset="0"/>
              </a:endParaRPr>
            </a:p>
          </p:txBody>
        </p:sp>
      </p:grpSp>
      <p:cxnSp>
        <p:nvCxnSpPr>
          <p:cNvPr id="54" name="Straight Connector 53">
            <a:extLst>
              <a:ext uri="{FF2B5EF4-FFF2-40B4-BE49-F238E27FC236}">
                <a16:creationId xmlns:a16="http://schemas.microsoft.com/office/drawing/2014/main" id="{E769885F-EBEE-B8C9-1352-00152D287F4A}"/>
              </a:ext>
              <a:ext uri="{C183D7F6-B498-43B3-948B-1728B52AA6E4}">
                <adec:decorative xmlns:adec="http://schemas.microsoft.com/office/drawing/2017/decorative" val="1"/>
              </a:ext>
            </a:extLst>
          </p:cNvPr>
          <p:cNvCxnSpPr>
            <a:cxnSpLocks/>
          </p:cNvCxnSpPr>
          <p:nvPr/>
        </p:nvCxnSpPr>
        <p:spPr>
          <a:xfrm>
            <a:off x="4850780" y="5157055"/>
            <a:ext cx="2018372" cy="0"/>
          </a:xfrm>
          <a:prstGeom prst="line">
            <a:avLst/>
          </a:prstGeom>
          <a:noFill/>
          <a:ln w="15875">
            <a:gradFill>
              <a:gsLst>
                <a:gs pos="0">
                  <a:srgbClr val="F4364C"/>
                </a:gs>
                <a:gs pos="100000">
                  <a:srgbClr val="49C5B1"/>
                </a:gs>
                <a:gs pos="80000">
                  <a:srgbClr val="0078D4"/>
                </a:gs>
                <a:gs pos="26000">
                  <a:srgbClr val="C03BC4"/>
                </a:gs>
              </a:gsLst>
              <a:lin ang="10800000" scaled="0"/>
            </a:gradFill>
            <a:headEnd type="oval" w="med" len="med"/>
            <a:tailEnd type="oval" w="lg" len="lg"/>
          </a:ln>
          <a:effectLst/>
        </p:spPr>
        <p:style>
          <a:lnRef idx="1">
            <a:schemeClr val="accent2"/>
          </a:lnRef>
          <a:fillRef idx="3">
            <a:schemeClr val="accent2"/>
          </a:fillRef>
          <a:effectRef idx="2">
            <a:schemeClr val="accent2"/>
          </a:effectRef>
          <a:fontRef idx="minor">
            <a:schemeClr val="lt1"/>
          </a:fontRef>
        </p:style>
      </p:cxnSp>
      <p:grpSp>
        <p:nvGrpSpPr>
          <p:cNvPr id="55" name="Group 54">
            <a:extLst>
              <a:ext uri="{FF2B5EF4-FFF2-40B4-BE49-F238E27FC236}">
                <a16:creationId xmlns:a16="http://schemas.microsoft.com/office/drawing/2014/main" id="{CB3ED407-558C-4AD0-0799-028D499B547D}"/>
              </a:ext>
              <a:ext uri="{C183D7F6-B498-43B3-948B-1728B52AA6E4}">
                <adec:decorative xmlns:adec="http://schemas.microsoft.com/office/drawing/2017/decorative" val="1"/>
              </a:ext>
            </a:extLst>
          </p:cNvPr>
          <p:cNvGrpSpPr/>
          <p:nvPr/>
        </p:nvGrpSpPr>
        <p:grpSpPr>
          <a:xfrm>
            <a:off x="6759234" y="5047138"/>
            <a:ext cx="219835" cy="219834"/>
            <a:chOff x="1613419" y="2537559"/>
            <a:chExt cx="339399" cy="339399"/>
          </a:xfrm>
        </p:grpSpPr>
        <p:sp>
          <p:nvSpPr>
            <p:cNvPr id="56" name="Oval 55">
              <a:extLst>
                <a:ext uri="{FF2B5EF4-FFF2-40B4-BE49-F238E27FC236}">
                  <a16:creationId xmlns:a16="http://schemas.microsoft.com/office/drawing/2014/main" id="{8283E56F-52B8-27E0-532C-9FCC1BA8A45A}"/>
                </a:ext>
                <a:ext uri="{C183D7F6-B498-43B3-948B-1728B52AA6E4}">
                  <adec:decorative xmlns:adec="http://schemas.microsoft.com/office/drawing/2017/decorative" val="1"/>
                </a:ext>
              </a:extLst>
            </p:cNvPr>
            <p:cNvSpPr/>
            <p:nvPr/>
          </p:nvSpPr>
          <p:spPr bwMode="auto">
            <a:xfrm>
              <a:off x="1613419" y="2537559"/>
              <a:ext cx="339399" cy="339399"/>
            </a:xfrm>
            <a:prstGeom prst="ellipse">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algn="ctr" defTabSz="811670">
                <a:spcBef>
                  <a:spcPts val="174"/>
                </a:spcBef>
              </a:pPr>
              <a:endParaRPr lang="en-US" sz="2400">
                <a:gradFill>
                  <a:gsLst>
                    <a:gs pos="41958">
                      <a:srgbClr val="FFFFFF"/>
                    </a:gs>
                    <a:gs pos="63000">
                      <a:srgbClr val="FFFFFF"/>
                    </a:gs>
                  </a:gsLst>
                  <a:lin ang="0" scaled="0"/>
                </a:gradFill>
                <a:latin typeface="Segoe UI"/>
                <a:cs typeface="Segoe UI" panose="020B0502040204020203" pitchFamily="34" charset="0"/>
              </a:endParaRPr>
            </a:p>
          </p:txBody>
        </p:sp>
        <p:sp>
          <p:nvSpPr>
            <p:cNvPr id="57" name="Oval 56">
              <a:extLst>
                <a:ext uri="{FF2B5EF4-FFF2-40B4-BE49-F238E27FC236}">
                  <a16:creationId xmlns:a16="http://schemas.microsoft.com/office/drawing/2014/main" id="{A3586907-9CF8-8B0B-1F89-5148C352E271}"/>
                </a:ext>
                <a:ext uri="{C183D7F6-B498-43B3-948B-1728B52AA6E4}">
                  <adec:decorative xmlns:adec="http://schemas.microsoft.com/office/drawing/2017/decorative" val="1"/>
                </a:ext>
              </a:extLst>
            </p:cNvPr>
            <p:cNvSpPr/>
            <p:nvPr/>
          </p:nvSpPr>
          <p:spPr bwMode="auto">
            <a:xfrm>
              <a:off x="1689620" y="2618739"/>
              <a:ext cx="186999" cy="186999"/>
            </a:xfrm>
            <a:prstGeom prst="ellipse">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32449">
                <a:spcBef>
                  <a:spcPts val="600"/>
                </a:spcBef>
              </a:pPr>
              <a:endParaRPr lang="en-US" sz="1600">
                <a:gradFill>
                  <a:gsLst>
                    <a:gs pos="1399">
                      <a:srgbClr val="FFFFFF"/>
                    </a:gs>
                    <a:gs pos="17000">
                      <a:srgbClr val="FFFFFF"/>
                    </a:gs>
                  </a:gsLst>
                  <a:path path="circle">
                    <a:fillToRect l="100000" t="100000"/>
                  </a:path>
                </a:gradFill>
                <a:latin typeface="+mj-lt"/>
                <a:cs typeface="Segoe UI" panose="020B0502040204020203" pitchFamily="34" charset="0"/>
              </a:endParaRPr>
            </a:p>
          </p:txBody>
        </p:sp>
      </p:grpSp>
      <p:cxnSp>
        <p:nvCxnSpPr>
          <p:cNvPr id="58" name="Straight Connector 57">
            <a:extLst>
              <a:ext uri="{FF2B5EF4-FFF2-40B4-BE49-F238E27FC236}">
                <a16:creationId xmlns:a16="http://schemas.microsoft.com/office/drawing/2014/main" id="{8419E984-6791-4288-3DD9-73BD2DD1C6DC}"/>
              </a:ext>
              <a:ext uri="{C183D7F6-B498-43B3-948B-1728B52AA6E4}">
                <adec:decorative xmlns:adec="http://schemas.microsoft.com/office/drawing/2017/decorative" val="1"/>
              </a:ext>
            </a:extLst>
          </p:cNvPr>
          <p:cNvCxnSpPr>
            <a:cxnSpLocks/>
          </p:cNvCxnSpPr>
          <p:nvPr/>
        </p:nvCxnSpPr>
        <p:spPr>
          <a:xfrm>
            <a:off x="9389328" y="5157055"/>
            <a:ext cx="2044278" cy="0"/>
          </a:xfrm>
          <a:prstGeom prst="line">
            <a:avLst/>
          </a:prstGeom>
          <a:noFill/>
          <a:ln w="15875">
            <a:gradFill>
              <a:gsLst>
                <a:gs pos="0">
                  <a:srgbClr val="F4364C"/>
                </a:gs>
                <a:gs pos="100000">
                  <a:srgbClr val="49C5B1"/>
                </a:gs>
                <a:gs pos="80000">
                  <a:srgbClr val="0078D4"/>
                </a:gs>
                <a:gs pos="26000">
                  <a:srgbClr val="C03BC4"/>
                </a:gs>
              </a:gsLst>
              <a:lin ang="10800000" scaled="0"/>
            </a:gradFill>
            <a:headEnd type="oval" w="med" len="med"/>
            <a:tailEnd type="oval" w="lg" len="lg"/>
          </a:ln>
          <a:effectLst/>
        </p:spPr>
        <p:style>
          <a:lnRef idx="1">
            <a:schemeClr val="accent2"/>
          </a:lnRef>
          <a:fillRef idx="3">
            <a:schemeClr val="accent2"/>
          </a:fillRef>
          <a:effectRef idx="2">
            <a:schemeClr val="accent2"/>
          </a:effectRef>
          <a:fontRef idx="minor">
            <a:schemeClr val="lt1"/>
          </a:fontRef>
        </p:style>
      </p:cxnSp>
      <p:grpSp>
        <p:nvGrpSpPr>
          <p:cNvPr id="59" name="Group 58">
            <a:extLst>
              <a:ext uri="{FF2B5EF4-FFF2-40B4-BE49-F238E27FC236}">
                <a16:creationId xmlns:a16="http://schemas.microsoft.com/office/drawing/2014/main" id="{79C0D6C4-0609-B3C8-26D9-34E0CA79444A}"/>
              </a:ext>
              <a:ext uri="{C183D7F6-B498-43B3-948B-1728B52AA6E4}">
                <adec:decorative xmlns:adec="http://schemas.microsoft.com/office/drawing/2017/decorative" val="1"/>
              </a:ext>
            </a:extLst>
          </p:cNvPr>
          <p:cNvGrpSpPr/>
          <p:nvPr/>
        </p:nvGrpSpPr>
        <p:grpSpPr>
          <a:xfrm>
            <a:off x="11323688" y="5047138"/>
            <a:ext cx="219835" cy="219834"/>
            <a:chOff x="1613419" y="2537559"/>
            <a:chExt cx="339399" cy="339399"/>
          </a:xfrm>
        </p:grpSpPr>
        <p:sp>
          <p:nvSpPr>
            <p:cNvPr id="60" name="Oval 59">
              <a:extLst>
                <a:ext uri="{FF2B5EF4-FFF2-40B4-BE49-F238E27FC236}">
                  <a16:creationId xmlns:a16="http://schemas.microsoft.com/office/drawing/2014/main" id="{E0AD724E-0D69-47ED-BD6B-FCF3F0E70456}"/>
                </a:ext>
                <a:ext uri="{C183D7F6-B498-43B3-948B-1728B52AA6E4}">
                  <adec:decorative xmlns:adec="http://schemas.microsoft.com/office/drawing/2017/decorative" val="1"/>
                </a:ext>
              </a:extLst>
            </p:cNvPr>
            <p:cNvSpPr/>
            <p:nvPr/>
          </p:nvSpPr>
          <p:spPr bwMode="auto">
            <a:xfrm>
              <a:off x="1613419" y="2537559"/>
              <a:ext cx="339399" cy="339399"/>
            </a:xfrm>
            <a:prstGeom prst="ellipse">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algn="ctr" defTabSz="811670">
                <a:spcBef>
                  <a:spcPts val="174"/>
                </a:spcBef>
              </a:pPr>
              <a:endParaRPr lang="en-US" sz="2400">
                <a:gradFill>
                  <a:gsLst>
                    <a:gs pos="41958">
                      <a:srgbClr val="FFFFFF"/>
                    </a:gs>
                    <a:gs pos="63000">
                      <a:srgbClr val="FFFFFF"/>
                    </a:gs>
                  </a:gsLst>
                  <a:lin ang="0" scaled="0"/>
                </a:gradFill>
                <a:latin typeface="Segoe UI"/>
                <a:cs typeface="Segoe UI" panose="020B0502040204020203" pitchFamily="34" charset="0"/>
              </a:endParaRPr>
            </a:p>
          </p:txBody>
        </p:sp>
        <p:sp>
          <p:nvSpPr>
            <p:cNvPr id="61" name="Oval 60">
              <a:extLst>
                <a:ext uri="{FF2B5EF4-FFF2-40B4-BE49-F238E27FC236}">
                  <a16:creationId xmlns:a16="http://schemas.microsoft.com/office/drawing/2014/main" id="{1E04C3BC-5565-2077-D3E9-C836441B565A}"/>
                </a:ext>
                <a:ext uri="{C183D7F6-B498-43B3-948B-1728B52AA6E4}">
                  <adec:decorative xmlns:adec="http://schemas.microsoft.com/office/drawing/2017/decorative" val="1"/>
                </a:ext>
              </a:extLst>
            </p:cNvPr>
            <p:cNvSpPr/>
            <p:nvPr/>
          </p:nvSpPr>
          <p:spPr bwMode="auto">
            <a:xfrm>
              <a:off x="1689620" y="2618739"/>
              <a:ext cx="186999" cy="186999"/>
            </a:xfrm>
            <a:prstGeom prst="ellipse">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32449">
                <a:spcBef>
                  <a:spcPts val="600"/>
                </a:spcBef>
              </a:pPr>
              <a:endParaRPr lang="en-US" sz="1600">
                <a:gradFill>
                  <a:gsLst>
                    <a:gs pos="1399">
                      <a:srgbClr val="FFFFFF"/>
                    </a:gs>
                    <a:gs pos="17000">
                      <a:srgbClr val="FFFFFF"/>
                    </a:gs>
                  </a:gsLst>
                  <a:path path="circle">
                    <a:fillToRect l="100000" t="100000"/>
                  </a:path>
                </a:gradFill>
                <a:latin typeface="+mj-lt"/>
                <a:cs typeface="Segoe UI" panose="020B0502040204020203" pitchFamily="34" charset="0"/>
              </a:endParaRPr>
            </a:p>
          </p:txBody>
        </p:sp>
      </p:grpSp>
    </p:spTree>
    <p:extLst>
      <p:ext uri="{BB962C8B-B14F-4D97-AF65-F5344CB8AC3E}">
        <p14:creationId xmlns:p14="http://schemas.microsoft.com/office/powerpoint/2010/main" val="20372790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par>
                                <p:cTn id="8" presetID="42" presetClass="path" presetSubtype="0" decel="100000" fill="hold" grpId="1" nodeType="withEffect">
                                  <p:stCondLst>
                                    <p:cond delay="0"/>
                                  </p:stCondLst>
                                  <p:childTnLst>
                                    <p:animMotion origin="layout" path="M 0 -2.59259E-6 L 0 0.03542 " pathEditMode="relative" rAng="0" ptsTypes="AA">
                                      <p:cBhvr>
                                        <p:cTn id="9" dur="700" spd="-100000" fill="hold"/>
                                        <p:tgtEl>
                                          <p:spTgt spid="5">
                                            <p:txEl>
                                              <p:pRg st="0" end="0"/>
                                            </p:txEl>
                                          </p:spTgt>
                                        </p:tgtEl>
                                        <p:attrNameLst>
                                          <p:attrName>ppt_x</p:attrName>
                                          <p:attrName>ppt_y</p:attrName>
                                        </p:attrNameLst>
                                      </p:cBhvr>
                                      <p:rCtr x="0" y="1759"/>
                                    </p:animMotion>
                                  </p:childTnLst>
                                </p:cTn>
                              </p:par>
                              <p:par>
                                <p:cTn id="10" presetID="10" presetClass="entr" presetSubtype="0" fill="hold" grpId="0" nodeType="withEffect">
                                  <p:stCondLst>
                                    <p:cond delay="0"/>
                                  </p:stCondLst>
                                  <p:childTnLst>
                                    <p:set>
                                      <p:cBhvr>
                                        <p:cTn id="11" dur="1" fill="hold">
                                          <p:stCondLst>
                                            <p:cond delay="0"/>
                                          </p:stCondLst>
                                        </p:cTn>
                                        <p:tgtEl>
                                          <p:spTgt spid="3">
                                            <p:bg/>
                                          </p:spTgt>
                                        </p:tgtEl>
                                        <p:attrNameLst>
                                          <p:attrName>style.visibility</p:attrName>
                                        </p:attrNameLst>
                                      </p:cBhvr>
                                      <p:to>
                                        <p:strVal val="visible"/>
                                      </p:to>
                                    </p:set>
                                    <p:animEffect transition="in" filter="fade">
                                      <p:cBhvr>
                                        <p:cTn id="12" dur="500"/>
                                        <p:tgtEl>
                                          <p:spTgt spid="3">
                                            <p:bg/>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animEffect transition="in" filter="fade">
                                      <p:cBhvr>
                                        <p:cTn id="15" dur="500"/>
                                        <p:tgtEl>
                                          <p:spTgt spid="3">
                                            <p:txEl>
                                              <p:pRg st="0" end="0"/>
                                            </p:txEl>
                                          </p:spTgt>
                                        </p:tgtEl>
                                      </p:cBhvr>
                                    </p:animEffect>
                                  </p:childTnLst>
                                </p:cTn>
                              </p:par>
                              <p:par>
                                <p:cTn id="16" presetID="42" presetClass="path" presetSubtype="0" decel="100000" fill="hold" grpId="1" nodeType="withEffect">
                                  <p:stCondLst>
                                    <p:cond delay="0"/>
                                  </p:stCondLst>
                                  <p:childTnLst>
                                    <p:animMotion origin="layout" path="M 0 -2.59259E-6 L 0 0.03542 " pathEditMode="relative" rAng="0" ptsTypes="AA">
                                      <p:cBhvr>
                                        <p:cTn id="17" dur="700" spd="-100000" fill="hold"/>
                                        <p:tgtEl>
                                          <p:spTgt spid="3">
                                            <p:bg/>
                                          </p:spTgt>
                                        </p:tgtEl>
                                        <p:attrNameLst>
                                          <p:attrName>ppt_x</p:attrName>
                                          <p:attrName>ppt_y</p:attrName>
                                        </p:attrNameLst>
                                      </p:cBhvr>
                                      <p:rCtr x="0" y="1759"/>
                                    </p:animMotion>
                                  </p:childTnLst>
                                </p:cTn>
                              </p:par>
                              <p:par>
                                <p:cTn id="18" presetID="42" presetClass="path" presetSubtype="0" decel="100000" fill="hold" grpId="1" nodeType="withEffect">
                                  <p:stCondLst>
                                    <p:cond delay="0"/>
                                  </p:stCondLst>
                                  <p:childTnLst>
                                    <p:animMotion origin="layout" path="M 0 -2.59259E-6 L 0 0.03542 " pathEditMode="relative" rAng="0" ptsTypes="AA">
                                      <p:cBhvr>
                                        <p:cTn id="19" dur="700" spd="-100000" fill="hold"/>
                                        <p:tgtEl>
                                          <p:spTgt spid="3">
                                            <p:txEl>
                                              <p:pRg st="0" end="0"/>
                                            </p:txEl>
                                          </p:spTgt>
                                        </p:tgtEl>
                                        <p:attrNameLst>
                                          <p:attrName>ppt_x</p:attrName>
                                          <p:attrName>ppt_y</p:attrName>
                                        </p:attrNameLst>
                                      </p:cBhvr>
                                      <p:rCtr x="0" y="1759"/>
                                    </p:animMotion>
                                  </p:childTnLst>
                                </p:cTn>
                              </p:par>
                              <p:par>
                                <p:cTn id="20" presetID="10" presetClass="entr" presetSubtype="0" fill="hold" grpId="0" nodeType="withEffect">
                                  <p:stCondLst>
                                    <p:cond delay="0"/>
                                  </p:stCondLst>
                                  <p:childTnLst>
                                    <p:set>
                                      <p:cBhvr>
                                        <p:cTn id="21" dur="1" fill="hold">
                                          <p:stCondLst>
                                            <p:cond delay="0"/>
                                          </p:stCondLst>
                                        </p:cTn>
                                        <p:tgtEl>
                                          <p:spTgt spid="7">
                                            <p:txEl>
                                              <p:pRg st="0" end="0"/>
                                            </p:txEl>
                                          </p:spTgt>
                                        </p:tgtEl>
                                        <p:attrNameLst>
                                          <p:attrName>style.visibility</p:attrName>
                                        </p:attrNameLst>
                                      </p:cBhvr>
                                      <p:to>
                                        <p:strVal val="visible"/>
                                      </p:to>
                                    </p:set>
                                    <p:animEffect transition="in" filter="fade">
                                      <p:cBhvr>
                                        <p:cTn id="22" dur="500"/>
                                        <p:tgtEl>
                                          <p:spTgt spid="7">
                                            <p:txEl>
                                              <p:pRg st="0" end="0"/>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7">
                                            <p:txEl>
                                              <p:pRg st="1" end="1"/>
                                            </p:txEl>
                                          </p:spTgt>
                                        </p:tgtEl>
                                        <p:attrNameLst>
                                          <p:attrName>style.visibility</p:attrName>
                                        </p:attrNameLst>
                                      </p:cBhvr>
                                      <p:to>
                                        <p:strVal val="visible"/>
                                      </p:to>
                                    </p:set>
                                    <p:animEffect transition="in" filter="fade">
                                      <p:cBhvr>
                                        <p:cTn id="25" dur="500"/>
                                        <p:tgtEl>
                                          <p:spTgt spid="7">
                                            <p:txEl>
                                              <p:pRg st="1" end="1"/>
                                            </p:txEl>
                                          </p:spTgt>
                                        </p:tgtEl>
                                      </p:cBhvr>
                                    </p:animEffect>
                                  </p:childTnLst>
                                </p:cTn>
                              </p:par>
                              <p:par>
                                <p:cTn id="26" presetID="42" presetClass="path" presetSubtype="0" decel="100000" fill="hold" grpId="1" nodeType="withEffect">
                                  <p:stCondLst>
                                    <p:cond delay="0"/>
                                  </p:stCondLst>
                                  <p:childTnLst>
                                    <p:animMotion origin="layout" path="M 0 -2.59259E-6 L 0 0.03542 " pathEditMode="relative" rAng="0" ptsTypes="AA">
                                      <p:cBhvr>
                                        <p:cTn id="27" dur="700" spd="-100000" fill="hold"/>
                                        <p:tgtEl>
                                          <p:spTgt spid="7">
                                            <p:txEl>
                                              <p:pRg st="0" end="0"/>
                                            </p:txEl>
                                          </p:spTgt>
                                        </p:tgtEl>
                                        <p:attrNameLst>
                                          <p:attrName>ppt_x</p:attrName>
                                          <p:attrName>ppt_y</p:attrName>
                                        </p:attrNameLst>
                                      </p:cBhvr>
                                      <p:rCtr x="0" y="1759"/>
                                    </p:animMotion>
                                  </p:childTnLst>
                                </p:cTn>
                              </p:par>
                              <p:par>
                                <p:cTn id="28" presetID="42" presetClass="path" presetSubtype="0" decel="100000" fill="hold" grpId="1" nodeType="withEffect">
                                  <p:stCondLst>
                                    <p:cond delay="0"/>
                                  </p:stCondLst>
                                  <p:childTnLst>
                                    <p:animMotion origin="layout" path="M 0 -2.59259E-6 L 0 0.03542 " pathEditMode="relative" rAng="0" ptsTypes="AA">
                                      <p:cBhvr>
                                        <p:cTn id="29" dur="700" spd="-100000" fill="hold"/>
                                        <p:tgtEl>
                                          <p:spTgt spid="7">
                                            <p:txEl>
                                              <p:pRg st="1" end="1"/>
                                            </p:txEl>
                                          </p:spTgt>
                                        </p:tgtEl>
                                        <p:attrNameLst>
                                          <p:attrName>ppt_x</p:attrName>
                                          <p:attrName>ppt_y</p:attrName>
                                        </p:attrNameLst>
                                      </p:cBhvr>
                                      <p:rCtr x="0" y="1759"/>
                                    </p:animMotion>
                                  </p:childTnLst>
                                </p:cTn>
                              </p:par>
                              <p:par>
                                <p:cTn id="30" presetID="10" presetClass="entr" presetSubtype="0" fill="hold" grpId="0" nodeType="withEffect">
                                  <p:stCondLst>
                                    <p:cond delay="0"/>
                                  </p:stCondLst>
                                  <p:childTnLst>
                                    <p:set>
                                      <p:cBhvr>
                                        <p:cTn id="31" dur="1" fill="hold">
                                          <p:stCondLst>
                                            <p:cond delay="0"/>
                                          </p:stCondLst>
                                        </p:cTn>
                                        <p:tgtEl>
                                          <p:spTgt spid="6">
                                            <p:bg/>
                                          </p:spTgt>
                                        </p:tgtEl>
                                        <p:attrNameLst>
                                          <p:attrName>style.visibility</p:attrName>
                                        </p:attrNameLst>
                                      </p:cBhvr>
                                      <p:to>
                                        <p:strVal val="visible"/>
                                      </p:to>
                                    </p:set>
                                    <p:animEffect transition="in" filter="fade">
                                      <p:cBhvr>
                                        <p:cTn id="32" dur="500"/>
                                        <p:tgtEl>
                                          <p:spTgt spid="6">
                                            <p:bg/>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6">
                                            <p:txEl>
                                              <p:pRg st="0" end="0"/>
                                            </p:txEl>
                                          </p:spTgt>
                                        </p:tgtEl>
                                        <p:attrNameLst>
                                          <p:attrName>style.visibility</p:attrName>
                                        </p:attrNameLst>
                                      </p:cBhvr>
                                      <p:to>
                                        <p:strVal val="visible"/>
                                      </p:to>
                                    </p:set>
                                    <p:animEffect transition="in" filter="fade">
                                      <p:cBhvr>
                                        <p:cTn id="35" dur="500"/>
                                        <p:tgtEl>
                                          <p:spTgt spid="6">
                                            <p:txEl>
                                              <p:pRg st="0" end="0"/>
                                            </p:txEl>
                                          </p:spTgt>
                                        </p:tgtEl>
                                      </p:cBhvr>
                                    </p:animEffect>
                                  </p:childTnLst>
                                </p:cTn>
                              </p:par>
                              <p:par>
                                <p:cTn id="36" presetID="42" presetClass="path" presetSubtype="0" decel="100000" fill="hold" grpId="1" nodeType="withEffect">
                                  <p:stCondLst>
                                    <p:cond delay="0"/>
                                  </p:stCondLst>
                                  <p:childTnLst>
                                    <p:animMotion origin="layout" path="M 0 -2.59259E-6 L 0 0.03542 " pathEditMode="relative" rAng="0" ptsTypes="AA">
                                      <p:cBhvr>
                                        <p:cTn id="37" dur="700" spd="-100000" fill="hold"/>
                                        <p:tgtEl>
                                          <p:spTgt spid="6">
                                            <p:bg/>
                                          </p:spTgt>
                                        </p:tgtEl>
                                        <p:attrNameLst>
                                          <p:attrName>ppt_x</p:attrName>
                                          <p:attrName>ppt_y</p:attrName>
                                        </p:attrNameLst>
                                      </p:cBhvr>
                                      <p:rCtr x="0" y="1759"/>
                                    </p:animMotion>
                                  </p:childTnLst>
                                </p:cTn>
                              </p:par>
                              <p:par>
                                <p:cTn id="38" presetID="42" presetClass="path" presetSubtype="0" decel="100000" fill="hold" grpId="1" nodeType="withEffect">
                                  <p:stCondLst>
                                    <p:cond delay="0"/>
                                  </p:stCondLst>
                                  <p:childTnLst>
                                    <p:animMotion origin="layout" path="M 0 -2.59259E-6 L 0 0.03542 " pathEditMode="relative" rAng="0" ptsTypes="AA">
                                      <p:cBhvr>
                                        <p:cTn id="39" dur="700" spd="-100000" fill="hold"/>
                                        <p:tgtEl>
                                          <p:spTgt spid="6">
                                            <p:txEl>
                                              <p:pRg st="0" end="0"/>
                                            </p:txEl>
                                          </p:spTgt>
                                        </p:tgtEl>
                                        <p:attrNameLst>
                                          <p:attrName>ppt_x</p:attrName>
                                          <p:attrName>ppt_y</p:attrName>
                                        </p:attrNameLst>
                                      </p:cBhvr>
                                      <p:rCtr x="0" y="1759"/>
                                    </p:animMotion>
                                  </p:childTnLst>
                                </p:cTn>
                              </p:par>
                              <p:par>
                                <p:cTn id="40" presetID="10" presetClass="entr" presetSubtype="0" fill="hold" grpId="0" nodeType="with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fade">
                                      <p:cBhvr>
                                        <p:cTn id="42" dur="500"/>
                                        <p:tgtEl>
                                          <p:spTgt spid="11"/>
                                        </p:tgtEl>
                                      </p:cBhvr>
                                    </p:animEffect>
                                  </p:childTnLst>
                                </p:cTn>
                              </p:par>
                              <p:par>
                                <p:cTn id="43" presetID="42" presetClass="path" presetSubtype="0" decel="100000" fill="hold" grpId="1" nodeType="withEffect">
                                  <p:stCondLst>
                                    <p:cond delay="0"/>
                                  </p:stCondLst>
                                  <p:childTnLst>
                                    <p:animMotion origin="layout" path="M 0 -2.59259E-6 L 0 0.03542 " pathEditMode="relative" rAng="0" ptsTypes="AA">
                                      <p:cBhvr>
                                        <p:cTn id="44" dur="700" spd="-100000" fill="hold"/>
                                        <p:tgtEl>
                                          <p:spTgt spid="11"/>
                                        </p:tgtEl>
                                        <p:attrNameLst>
                                          <p:attrName>ppt_x</p:attrName>
                                          <p:attrName>ppt_y</p:attrName>
                                        </p:attrNameLst>
                                      </p:cBhvr>
                                      <p:rCtr x="0" y="1759"/>
                                    </p:animMotion>
                                  </p:childTnLst>
                                </p:cTn>
                              </p:par>
                              <p:par>
                                <p:cTn id="45" presetID="10" presetClass="entr" presetSubtype="0" fill="hold" nodeType="withEffect">
                                  <p:stCondLst>
                                    <p:cond delay="0"/>
                                  </p:stCondLst>
                                  <p:childTnLst>
                                    <p:set>
                                      <p:cBhvr>
                                        <p:cTn id="46" dur="1" fill="hold">
                                          <p:stCondLst>
                                            <p:cond delay="0"/>
                                          </p:stCondLst>
                                        </p:cTn>
                                        <p:tgtEl>
                                          <p:spTgt spid="23"/>
                                        </p:tgtEl>
                                        <p:attrNameLst>
                                          <p:attrName>style.visibility</p:attrName>
                                        </p:attrNameLst>
                                      </p:cBhvr>
                                      <p:to>
                                        <p:strVal val="visible"/>
                                      </p:to>
                                    </p:set>
                                    <p:animEffect transition="in" filter="fade">
                                      <p:cBhvr>
                                        <p:cTn id="47" dur="500"/>
                                        <p:tgtEl>
                                          <p:spTgt spid="23"/>
                                        </p:tgtEl>
                                      </p:cBhvr>
                                    </p:animEffect>
                                  </p:childTnLst>
                                </p:cTn>
                              </p:par>
                              <p:par>
                                <p:cTn id="48" presetID="42" presetClass="path" presetSubtype="0" decel="100000" fill="hold" nodeType="withEffect">
                                  <p:stCondLst>
                                    <p:cond delay="0"/>
                                  </p:stCondLst>
                                  <p:childTnLst>
                                    <p:animMotion origin="layout" path="M 0 -2.59259E-6 L 0 0.03542 " pathEditMode="relative" rAng="0" ptsTypes="AA">
                                      <p:cBhvr>
                                        <p:cTn id="49" dur="700" spd="-100000" fill="hold"/>
                                        <p:tgtEl>
                                          <p:spTgt spid="23"/>
                                        </p:tgtEl>
                                        <p:attrNameLst>
                                          <p:attrName>ppt_x</p:attrName>
                                          <p:attrName>ppt_y</p:attrName>
                                        </p:attrNameLst>
                                      </p:cBhvr>
                                      <p:rCtr x="0" y="1759"/>
                                    </p:animMotion>
                                  </p:childTnLst>
                                </p:cTn>
                              </p:par>
                              <p:par>
                                <p:cTn id="50" presetID="10" presetClass="entr" presetSubtype="0" fill="hold" grpId="0" nodeType="withEffect">
                                  <p:stCondLst>
                                    <p:cond delay="0"/>
                                  </p:stCondLst>
                                  <p:childTnLst>
                                    <p:set>
                                      <p:cBhvr>
                                        <p:cTn id="51" dur="1" fill="hold">
                                          <p:stCondLst>
                                            <p:cond delay="0"/>
                                          </p:stCondLst>
                                        </p:cTn>
                                        <p:tgtEl>
                                          <p:spTgt spid="19"/>
                                        </p:tgtEl>
                                        <p:attrNameLst>
                                          <p:attrName>style.visibility</p:attrName>
                                        </p:attrNameLst>
                                      </p:cBhvr>
                                      <p:to>
                                        <p:strVal val="visible"/>
                                      </p:to>
                                    </p:set>
                                    <p:animEffect transition="in" filter="fade">
                                      <p:cBhvr>
                                        <p:cTn id="52" dur="500"/>
                                        <p:tgtEl>
                                          <p:spTgt spid="19"/>
                                        </p:tgtEl>
                                      </p:cBhvr>
                                    </p:animEffect>
                                  </p:childTnLst>
                                </p:cTn>
                              </p:par>
                              <p:par>
                                <p:cTn id="53" presetID="42" presetClass="path" presetSubtype="0" decel="100000" fill="hold" grpId="1" nodeType="withEffect">
                                  <p:stCondLst>
                                    <p:cond delay="0"/>
                                  </p:stCondLst>
                                  <p:childTnLst>
                                    <p:animMotion origin="layout" path="M 0 -2.59259E-6 L 0 0.03542 " pathEditMode="relative" rAng="0" ptsTypes="AA">
                                      <p:cBhvr>
                                        <p:cTn id="54" dur="700" spd="-100000" fill="hold"/>
                                        <p:tgtEl>
                                          <p:spTgt spid="19"/>
                                        </p:tgtEl>
                                        <p:attrNameLst>
                                          <p:attrName>ppt_x</p:attrName>
                                          <p:attrName>ppt_y</p:attrName>
                                        </p:attrNameLst>
                                      </p:cBhvr>
                                      <p:rCtr x="0" y="1759"/>
                                    </p:animMotion>
                                  </p:childTnLst>
                                </p:cTn>
                              </p:par>
                              <p:par>
                                <p:cTn id="55" presetID="10" presetClass="entr" presetSubtype="0" fill="hold" nodeType="withEffect">
                                  <p:stCondLst>
                                    <p:cond delay="0"/>
                                  </p:stCondLst>
                                  <p:childTnLst>
                                    <p:set>
                                      <p:cBhvr>
                                        <p:cTn id="56" dur="1" fill="hold">
                                          <p:stCondLst>
                                            <p:cond delay="0"/>
                                          </p:stCondLst>
                                        </p:cTn>
                                        <p:tgtEl>
                                          <p:spTgt spid="27"/>
                                        </p:tgtEl>
                                        <p:attrNameLst>
                                          <p:attrName>style.visibility</p:attrName>
                                        </p:attrNameLst>
                                      </p:cBhvr>
                                      <p:to>
                                        <p:strVal val="visible"/>
                                      </p:to>
                                    </p:set>
                                    <p:animEffect transition="in" filter="fade">
                                      <p:cBhvr>
                                        <p:cTn id="57" dur="500"/>
                                        <p:tgtEl>
                                          <p:spTgt spid="27"/>
                                        </p:tgtEl>
                                      </p:cBhvr>
                                    </p:animEffect>
                                  </p:childTnLst>
                                </p:cTn>
                              </p:par>
                              <p:par>
                                <p:cTn id="58" presetID="42" presetClass="path" presetSubtype="0" decel="100000" fill="hold" nodeType="withEffect">
                                  <p:stCondLst>
                                    <p:cond delay="0"/>
                                  </p:stCondLst>
                                  <p:childTnLst>
                                    <p:animMotion origin="layout" path="M 0 -2.59259E-6 L 0 0.03542 " pathEditMode="relative" rAng="0" ptsTypes="AA">
                                      <p:cBhvr>
                                        <p:cTn id="59" dur="700" spd="-100000" fill="hold"/>
                                        <p:tgtEl>
                                          <p:spTgt spid="27"/>
                                        </p:tgtEl>
                                        <p:attrNameLst>
                                          <p:attrName>ppt_x</p:attrName>
                                          <p:attrName>ppt_y</p:attrName>
                                        </p:attrNameLst>
                                      </p:cBhvr>
                                      <p:rCtr x="0" y="1759"/>
                                    </p:animMotion>
                                  </p:childTnLst>
                                </p:cTn>
                              </p:par>
                              <p:par>
                                <p:cTn id="60" presetID="10" presetClass="entr" presetSubtype="0" fill="hold" grpId="0" nodeType="withEffect">
                                  <p:stCondLst>
                                    <p:cond delay="0"/>
                                  </p:stCondLst>
                                  <p:childTnLst>
                                    <p:set>
                                      <p:cBhvr>
                                        <p:cTn id="61" dur="1" fill="hold">
                                          <p:stCondLst>
                                            <p:cond delay="0"/>
                                          </p:stCondLst>
                                        </p:cTn>
                                        <p:tgtEl>
                                          <p:spTgt spid="22"/>
                                        </p:tgtEl>
                                        <p:attrNameLst>
                                          <p:attrName>style.visibility</p:attrName>
                                        </p:attrNameLst>
                                      </p:cBhvr>
                                      <p:to>
                                        <p:strVal val="visible"/>
                                      </p:to>
                                    </p:set>
                                    <p:animEffect transition="in" filter="fade">
                                      <p:cBhvr>
                                        <p:cTn id="62" dur="500"/>
                                        <p:tgtEl>
                                          <p:spTgt spid="22"/>
                                        </p:tgtEl>
                                      </p:cBhvr>
                                    </p:animEffect>
                                  </p:childTnLst>
                                </p:cTn>
                              </p:par>
                              <p:par>
                                <p:cTn id="63" presetID="42" presetClass="path" presetSubtype="0" decel="100000" fill="hold" grpId="1" nodeType="withEffect">
                                  <p:stCondLst>
                                    <p:cond delay="0"/>
                                  </p:stCondLst>
                                  <p:childTnLst>
                                    <p:animMotion origin="layout" path="M 0 -2.59259E-6 L 0 0.03542 " pathEditMode="relative" rAng="0" ptsTypes="AA">
                                      <p:cBhvr>
                                        <p:cTn id="64" dur="700" spd="-100000" fill="hold"/>
                                        <p:tgtEl>
                                          <p:spTgt spid="22"/>
                                        </p:tgtEl>
                                        <p:attrNameLst>
                                          <p:attrName>ppt_x</p:attrName>
                                          <p:attrName>ppt_y</p:attrName>
                                        </p:attrNameLst>
                                      </p:cBhvr>
                                      <p:rCtr x="0" y="1759"/>
                                    </p:animMotion>
                                  </p:childTnLst>
                                </p:cTn>
                              </p:par>
                              <p:par>
                                <p:cTn id="65" presetID="10" presetClass="entr" presetSubtype="0" fill="hold" grpId="0" nodeType="withEffect">
                                  <p:stCondLst>
                                    <p:cond delay="0"/>
                                  </p:stCondLst>
                                  <p:childTnLst>
                                    <p:set>
                                      <p:cBhvr>
                                        <p:cTn id="66" dur="1" fill="hold">
                                          <p:stCondLst>
                                            <p:cond delay="0"/>
                                          </p:stCondLst>
                                        </p:cTn>
                                        <p:tgtEl>
                                          <p:spTgt spid="29"/>
                                        </p:tgtEl>
                                        <p:attrNameLst>
                                          <p:attrName>style.visibility</p:attrName>
                                        </p:attrNameLst>
                                      </p:cBhvr>
                                      <p:to>
                                        <p:strVal val="visible"/>
                                      </p:to>
                                    </p:set>
                                    <p:animEffect transition="in" filter="fade">
                                      <p:cBhvr>
                                        <p:cTn id="67" dur="500"/>
                                        <p:tgtEl>
                                          <p:spTgt spid="29"/>
                                        </p:tgtEl>
                                      </p:cBhvr>
                                    </p:animEffect>
                                  </p:childTnLst>
                                </p:cTn>
                              </p:par>
                              <p:par>
                                <p:cTn id="68" presetID="42" presetClass="path" presetSubtype="0" decel="100000" fill="hold" grpId="1" nodeType="withEffect">
                                  <p:stCondLst>
                                    <p:cond delay="0"/>
                                  </p:stCondLst>
                                  <p:childTnLst>
                                    <p:animMotion origin="layout" path="M 0 -2.59259E-6 L 0 0.03542 " pathEditMode="relative" rAng="0" ptsTypes="AA">
                                      <p:cBhvr>
                                        <p:cTn id="69" dur="700" spd="-100000" fill="hold"/>
                                        <p:tgtEl>
                                          <p:spTgt spid="29"/>
                                        </p:tgtEl>
                                        <p:attrNameLst>
                                          <p:attrName>ppt_x</p:attrName>
                                          <p:attrName>ppt_y</p:attrName>
                                        </p:attrNameLst>
                                      </p:cBhvr>
                                      <p:rCtr x="0" y="1759"/>
                                    </p:animMotion>
                                  </p:childTnLst>
                                </p:cTn>
                              </p:par>
                              <p:par>
                                <p:cTn id="70" presetID="10" presetClass="entr" presetSubtype="0" fill="hold" nodeType="withEffect">
                                  <p:stCondLst>
                                    <p:cond delay="0"/>
                                  </p:stCondLst>
                                  <p:childTnLst>
                                    <p:set>
                                      <p:cBhvr>
                                        <p:cTn id="71" dur="1" fill="hold">
                                          <p:stCondLst>
                                            <p:cond delay="0"/>
                                          </p:stCondLst>
                                        </p:cTn>
                                        <p:tgtEl>
                                          <p:spTgt spid="45"/>
                                        </p:tgtEl>
                                        <p:attrNameLst>
                                          <p:attrName>style.visibility</p:attrName>
                                        </p:attrNameLst>
                                      </p:cBhvr>
                                      <p:to>
                                        <p:strVal val="visible"/>
                                      </p:to>
                                    </p:set>
                                    <p:animEffect transition="in" filter="fade">
                                      <p:cBhvr>
                                        <p:cTn id="72" dur="500"/>
                                        <p:tgtEl>
                                          <p:spTgt spid="45"/>
                                        </p:tgtEl>
                                      </p:cBhvr>
                                    </p:animEffect>
                                  </p:childTnLst>
                                </p:cTn>
                              </p:par>
                              <p:par>
                                <p:cTn id="73" presetID="42" presetClass="path" presetSubtype="0" decel="100000" fill="hold" nodeType="withEffect">
                                  <p:stCondLst>
                                    <p:cond delay="0"/>
                                  </p:stCondLst>
                                  <p:childTnLst>
                                    <p:animMotion origin="layout" path="M 0 -2.59259E-6 L 0 0.03542 " pathEditMode="relative" rAng="0" ptsTypes="AA">
                                      <p:cBhvr>
                                        <p:cTn id="74" dur="700" spd="-100000" fill="hold"/>
                                        <p:tgtEl>
                                          <p:spTgt spid="45"/>
                                        </p:tgtEl>
                                        <p:attrNameLst>
                                          <p:attrName>ppt_x</p:attrName>
                                          <p:attrName>ppt_y</p:attrName>
                                        </p:attrNameLst>
                                      </p:cBhvr>
                                      <p:rCtr x="0" y="1759"/>
                                    </p:animMotion>
                                  </p:childTnLst>
                                </p:cTn>
                              </p:par>
                              <p:par>
                                <p:cTn id="75" presetID="10" presetClass="entr" presetSubtype="0" fill="hold" grpId="0" nodeType="withEffect">
                                  <p:stCondLst>
                                    <p:cond delay="0"/>
                                  </p:stCondLst>
                                  <p:childTnLst>
                                    <p:set>
                                      <p:cBhvr>
                                        <p:cTn id="76" dur="1" fill="hold">
                                          <p:stCondLst>
                                            <p:cond delay="0"/>
                                          </p:stCondLst>
                                        </p:cTn>
                                        <p:tgtEl>
                                          <p:spTgt spid="14"/>
                                        </p:tgtEl>
                                        <p:attrNameLst>
                                          <p:attrName>style.visibility</p:attrName>
                                        </p:attrNameLst>
                                      </p:cBhvr>
                                      <p:to>
                                        <p:strVal val="visible"/>
                                      </p:to>
                                    </p:set>
                                    <p:animEffect transition="in" filter="fade">
                                      <p:cBhvr>
                                        <p:cTn id="77" dur="500"/>
                                        <p:tgtEl>
                                          <p:spTgt spid="14"/>
                                        </p:tgtEl>
                                      </p:cBhvr>
                                    </p:animEffect>
                                  </p:childTnLst>
                                </p:cTn>
                              </p:par>
                              <p:par>
                                <p:cTn id="78" presetID="42" presetClass="path" presetSubtype="0" decel="100000" fill="hold" grpId="1" nodeType="withEffect">
                                  <p:stCondLst>
                                    <p:cond delay="0"/>
                                  </p:stCondLst>
                                  <p:childTnLst>
                                    <p:animMotion origin="layout" path="M 0 -2.59259E-6 L 0 0.03542 " pathEditMode="relative" rAng="0" ptsTypes="AA">
                                      <p:cBhvr>
                                        <p:cTn id="79" dur="700" spd="-100000" fill="hold"/>
                                        <p:tgtEl>
                                          <p:spTgt spid="14"/>
                                        </p:tgtEl>
                                        <p:attrNameLst>
                                          <p:attrName>ppt_x</p:attrName>
                                          <p:attrName>ppt_y</p:attrName>
                                        </p:attrNameLst>
                                      </p:cBhvr>
                                      <p:rCtr x="0" y="1759"/>
                                    </p:animMotion>
                                  </p:childTnLst>
                                </p:cTn>
                              </p:par>
                              <p:par>
                                <p:cTn id="80" presetID="10" presetClass="entr" presetSubtype="0" fill="hold" nodeType="withEffect">
                                  <p:stCondLst>
                                    <p:cond delay="0"/>
                                  </p:stCondLst>
                                  <p:childTnLst>
                                    <p:set>
                                      <p:cBhvr>
                                        <p:cTn id="81" dur="1" fill="hold">
                                          <p:stCondLst>
                                            <p:cond delay="0"/>
                                          </p:stCondLst>
                                        </p:cTn>
                                        <p:tgtEl>
                                          <p:spTgt spid="24"/>
                                        </p:tgtEl>
                                        <p:attrNameLst>
                                          <p:attrName>style.visibility</p:attrName>
                                        </p:attrNameLst>
                                      </p:cBhvr>
                                      <p:to>
                                        <p:strVal val="visible"/>
                                      </p:to>
                                    </p:set>
                                    <p:animEffect transition="in" filter="fade">
                                      <p:cBhvr>
                                        <p:cTn id="82" dur="500"/>
                                        <p:tgtEl>
                                          <p:spTgt spid="24"/>
                                        </p:tgtEl>
                                      </p:cBhvr>
                                    </p:animEffect>
                                  </p:childTnLst>
                                </p:cTn>
                              </p:par>
                              <p:par>
                                <p:cTn id="83" presetID="42" presetClass="path" presetSubtype="0" decel="100000" fill="hold" nodeType="withEffect">
                                  <p:stCondLst>
                                    <p:cond delay="0"/>
                                  </p:stCondLst>
                                  <p:childTnLst>
                                    <p:animMotion origin="layout" path="M 0 -2.59259E-6 L 0 0.03542 " pathEditMode="relative" rAng="0" ptsTypes="AA">
                                      <p:cBhvr>
                                        <p:cTn id="84" dur="700" spd="-100000" fill="hold"/>
                                        <p:tgtEl>
                                          <p:spTgt spid="24"/>
                                        </p:tgtEl>
                                        <p:attrNameLst>
                                          <p:attrName>ppt_x</p:attrName>
                                          <p:attrName>ppt_y</p:attrName>
                                        </p:attrNameLst>
                                      </p:cBhvr>
                                      <p:rCtr x="0" y="1759"/>
                                    </p:animMotion>
                                  </p:childTnLst>
                                </p:cTn>
                              </p:par>
                              <p:par>
                                <p:cTn id="85" presetID="10" presetClass="entr" presetSubtype="0" fill="hold" nodeType="withEffect">
                                  <p:stCondLst>
                                    <p:cond delay="0"/>
                                  </p:stCondLst>
                                  <p:childTnLst>
                                    <p:set>
                                      <p:cBhvr>
                                        <p:cTn id="86" dur="1" fill="hold">
                                          <p:stCondLst>
                                            <p:cond delay="0"/>
                                          </p:stCondLst>
                                        </p:cTn>
                                        <p:tgtEl>
                                          <p:spTgt spid="30"/>
                                        </p:tgtEl>
                                        <p:attrNameLst>
                                          <p:attrName>style.visibility</p:attrName>
                                        </p:attrNameLst>
                                      </p:cBhvr>
                                      <p:to>
                                        <p:strVal val="visible"/>
                                      </p:to>
                                    </p:set>
                                    <p:animEffect transition="in" filter="fade">
                                      <p:cBhvr>
                                        <p:cTn id="87" dur="500"/>
                                        <p:tgtEl>
                                          <p:spTgt spid="30"/>
                                        </p:tgtEl>
                                      </p:cBhvr>
                                    </p:animEffect>
                                  </p:childTnLst>
                                </p:cTn>
                              </p:par>
                              <p:par>
                                <p:cTn id="88" presetID="42" presetClass="path" presetSubtype="0" decel="100000" fill="hold" nodeType="withEffect">
                                  <p:stCondLst>
                                    <p:cond delay="0"/>
                                  </p:stCondLst>
                                  <p:childTnLst>
                                    <p:animMotion origin="layout" path="M 0 -2.59259E-6 L 0 0.03542 " pathEditMode="relative" rAng="0" ptsTypes="AA">
                                      <p:cBhvr>
                                        <p:cTn id="89" dur="700" spd="-100000" fill="hold"/>
                                        <p:tgtEl>
                                          <p:spTgt spid="30"/>
                                        </p:tgtEl>
                                        <p:attrNameLst>
                                          <p:attrName>ppt_x</p:attrName>
                                          <p:attrName>ppt_y</p:attrName>
                                        </p:attrNameLst>
                                      </p:cBhvr>
                                      <p:rCtr x="0" y="1759"/>
                                    </p:animMotion>
                                  </p:childTnLst>
                                </p:cTn>
                              </p:par>
                              <p:par>
                                <p:cTn id="90" presetID="10" presetClass="entr" presetSubtype="0" fill="hold" nodeType="withEffect">
                                  <p:stCondLst>
                                    <p:cond delay="0"/>
                                  </p:stCondLst>
                                  <p:childTnLst>
                                    <p:set>
                                      <p:cBhvr>
                                        <p:cTn id="91" dur="1" fill="hold">
                                          <p:stCondLst>
                                            <p:cond delay="0"/>
                                          </p:stCondLst>
                                        </p:cTn>
                                        <p:tgtEl>
                                          <p:spTgt spid="46"/>
                                        </p:tgtEl>
                                        <p:attrNameLst>
                                          <p:attrName>style.visibility</p:attrName>
                                        </p:attrNameLst>
                                      </p:cBhvr>
                                      <p:to>
                                        <p:strVal val="visible"/>
                                      </p:to>
                                    </p:set>
                                    <p:animEffect transition="in" filter="fade">
                                      <p:cBhvr>
                                        <p:cTn id="92" dur="500"/>
                                        <p:tgtEl>
                                          <p:spTgt spid="46"/>
                                        </p:tgtEl>
                                      </p:cBhvr>
                                    </p:animEffect>
                                  </p:childTnLst>
                                </p:cTn>
                              </p:par>
                              <p:par>
                                <p:cTn id="93" presetID="42" presetClass="path" presetSubtype="0" decel="100000" fill="hold" nodeType="withEffect">
                                  <p:stCondLst>
                                    <p:cond delay="0"/>
                                  </p:stCondLst>
                                  <p:childTnLst>
                                    <p:animMotion origin="layout" path="M 0 -2.59259E-6 L 0 0.03542 " pathEditMode="relative" rAng="0" ptsTypes="AA">
                                      <p:cBhvr>
                                        <p:cTn id="94" dur="700" spd="-100000" fill="hold"/>
                                        <p:tgtEl>
                                          <p:spTgt spid="46"/>
                                        </p:tgtEl>
                                        <p:attrNameLst>
                                          <p:attrName>ppt_x</p:attrName>
                                          <p:attrName>ppt_y</p:attrName>
                                        </p:attrNameLst>
                                      </p:cBhvr>
                                      <p:rCtr x="0" y="1759"/>
                                    </p:animMotion>
                                  </p:childTnLst>
                                </p:cTn>
                              </p:par>
                            </p:childTnLst>
                          </p:cTn>
                        </p:par>
                      </p:childTnLst>
                    </p:cTn>
                  </p:par>
                  <p:par>
                    <p:cTn id="95" fill="hold">
                      <p:stCondLst>
                        <p:cond delay="indefinite"/>
                      </p:stCondLst>
                      <p:childTnLst>
                        <p:par>
                          <p:cTn id="96" fill="hold">
                            <p:stCondLst>
                              <p:cond delay="0"/>
                            </p:stCondLst>
                            <p:childTnLst>
                              <p:par>
                                <p:cTn id="97" presetID="10" presetClass="entr" presetSubtype="0" fill="hold" grpId="0" nodeType="clickEffect">
                                  <p:stCondLst>
                                    <p:cond delay="0"/>
                                  </p:stCondLst>
                                  <p:childTnLst>
                                    <p:set>
                                      <p:cBhvr>
                                        <p:cTn id="98" dur="1" fill="hold">
                                          <p:stCondLst>
                                            <p:cond delay="0"/>
                                          </p:stCondLst>
                                        </p:cTn>
                                        <p:tgtEl>
                                          <p:spTgt spid="32"/>
                                        </p:tgtEl>
                                        <p:attrNameLst>
                                          <p:attrName>style.visibility</p:attrName>
                                        </p:attrNameLst>
                                      </p:cBhvr>
                                      <p:to>
                                        <p:strVal val="visible"/>
                                      </p:to>
                                    </p:set>
                                    <p:animEffect transition="in" filter="fade">
                                      <p:cBhvr>
                                        <p:cTn id="99" dur="500"/>
                                        <p:tgtEl>
                                          <p:spTgt spid="32"/>
                                        </p:tgtEl>
                                      </p:cBhvr>
                                    </p:animEffect>
                                  </p:childTnLst>
                                </p:cTn>
                              </p:par>
                              <p:par>
                                <p:cTn id="100" presetID="42" presetClass="path" presetSubtype="0" decel="100000" fill="hold" grpId="1" nodeType="withEffect">
                                  <p:stCondLst>
                                    <p:cond delay="0"/>
                                  </p:stCondLst>
                                  <p:childTnLst>
                                    <p:animMotion origin="layout" path="M 0 -2.59259E-6 L 0 0.03542 " pathEditMode="relative" rAng="0" ptsTypes="AA">
                                      <p:cBhvr>
                                        <p:cTn id="101" dur="700" spd="-100000" fill="hold"/>
                                        <p:tgtEl>
                                          <p:spTgt spid="32"/>
                                        </p:tgtEl>
                                        <p:attrNameLst>
                                          <p:attrName>ppt_x</p:attrName>
                                          <p:attrName>ppt_y</p:attrName>
                                        </p:attrNameLst>
                                      </p:cBhvr>
                                      <p:rCtr x="0" y="1759"/>
                                    </p:animMotion>
                                  </p:childTnLst>
                                </p:cTn>
                              </p:par>
                              <p:par>
                                <p:cTn id="102" presetID="10" presetClass="entr" presetSubtype="0" fill="hold" nodeType="withEffect">
                                  <p:stCondLst>
                                    <p:cond delay="0"/>
                                  </p:stCondLst>
                                  <p:childTnLst>
                                    <p:set>
                                      <p:cBhvr>
                                        <p:cTn id="103" dur="1" fill="hold">
                                          <p:stCondLst>
                                            <p:cond delay="0"/>
                                          </p:stCondLst>
                                        </p:cTn>
                                        <p:tgtEl>
                                          <p:spTgt spid="50"/>
                                        </p:tgtEl>
                                        <p:attrNameLst>
                                          <p:attrName>style.visibility</p:attrName>
                                        </p:attrNameLst>
                                      </p:cBhvr>
                                      <p:to>
                                        <p:strVal val="visible"/>
                                      </p:to>
                                    </p:set>
                                    <p:animEffect transition="in" filter="fade">
                                      <p:cBhvr>
                                        <p:cTn id="104" dur="500"/>
                                        <p:tgtEl>
                                          <p:spTgt spid="50"/>
                                        </p:tgtEl>
                                      </p:cBhvr>
                                    </p:animEffect>
                                  </p:childTnLst>
                                </p:cTn>
                              </p:par>
                              <p:par>
                                <p:cTn id="105" presetID="42" presetClass="path" presetSubtype="0" decel="100000" fill="hold" nodeType="withEffect">
                                  <p:stCondLst>
                                    <p:cond delay="0"/>
                                  </p:stCondLst>
                                  <p:childTnLst>
                                    <p:animMotion origin="layout" path="M 0 -2.59259E-6 L 0 0.03542 " pathEditMode="relative" rAng="0" ptsTypes="AA">
                                      <p:cBhvr>
                                        <p:cTn id="106" dur="700" spd="-100000" fill="hold"/>
                                        <p:tgtEl>
                                          <p:spTgt spid="50"/>
                                        </p:tgtEl>
                                        <p:attrNameLst>
                                          <p:attrName>ppt_x</p:attrName>
                                          <p:attrName>ppt_y</p:attrName>
                                        </p:attrNameLst>
                                      </p:cBhvr>
                                      <p:rCtr x="0" y="1759"/>
                                    </p:animMotion>
                                  </p:childTnLst>
                                </p:cTn>
                              </p:par>
                              <p:par>
                                <p:cTn id="107" presetID="10" presetClass="entr" presetSubtype="0" fill="hold" nodeType="withEffect">
                                  <p:stCondLst>
                                    <p:cond delay="0"/>
                                  </p:stCondLst>
                                  <p:childTnLst>
                                    <p:set>
                                      <p:cBhvr>
                                        <p:cTn id="108" dur="1" fill="hold">
                                          <p:stCondLst>
                                            <p:cond delay="0"/>
                                          </p:stCondLst>
                                        </p:cTn>
                                        <p:tgtEl>
                                          <p:spTgt spid="51"/>
                                        </p:tgtEl>
                                        <p:attrNameLst>
                                          <p:attrName>style.visibility</p:attrName>
                                        </p:attrNameLst>
                                      </p:cBhvr>
                                      <p:to>
                                        <p:strVal val="visible"/>
                                      </p:to>
                                    </p:set>
                                    <p:animEffect transition="in" filter="fade">
                                      <p:cBhvr>
                                        <p:cTn id="109" dur="500"/>
                                        <p:tgtEl>
                                          <p:spTgt spid="51"/>
                                        </p:tgtEl>
                                      </p:cBhvr>
                                    </p:animEffect>
                                  </p:childTnLst>
                                </p:cTn>
                              </p:par>
                              <p:par>
                                <p:cTn id="110" presetID="42" presetClass="path" presetSubtype="0" decel="100000" fill="hold" nodeType="withEffect">
                                  <p:stCondLst>
                                    <p:cond delay="0"/>
                                  </p:stCondLst>
                                  <p:childTnLst>
                                    <p:animMotion origin="layout" path="M 0 -2.59259E-6 L 0 0.03542 " pathEditMode="relative" rAng="0" ptsTypes="AA">
                                      <p:cBhvr>
                                        <p:cTn id="111" dur="700" spd="-100000" fill="hold"/>
                                        <p:tgtEl>
                                          <p:spTgt spid="51"/>
                                        </p:tgtEl>
                                        <p:attrNameLst>
                                          <p:attrName>ppt_x</p:attrName>
                                          <p:attrName>ppt_y</p:attrName>
                                        </p:attrNameLst>
                                      </p:cBhvr>
                                      <p:rCtr x="0" y="1759"/>
                                    </p:animMotion>
                                  </p:childTnLst>
                                </p:cTn>
                              </p:par>
                              <p:par>
                                <p:cTn id="112" presetID="10" presetClass="entr" presetSubtype="0" fill="hold" grpId="0" nodeType="withEffect">
                                  <p:stCondLst>
                                    <p:cond delay="0"/>
                                  </p:stCondLst>
                                  <p:childTnLst>
                                    <p:set>
                                      <p:cBhvr>
                                        <p:cTn id="113" dur="1" fill="hold">
                                          <p:stCondLst>
                                            <p:cond delay="0"/>
                                          </p:stCondLst>
                                        </p:cTn>
                                        <p:tgtEl>
                                          <p:spTgt spid="33"/>
                                        </p:tgtEl>
                                        <p:attrNameLst>
                                          <p:attrName>style.visibility</p:attrName>
                                        </p:attrNameLst>
                                      </p:cBhvr>
                                      <p:to>
                                        <p:strVal val="visible"/>
                                      </p:to>
                                    </p:set>
                                    <p:animEffect transition="in" filter="fade">
                                      <p:cBhvr>
                                        <p:cTn id="114" dur="500"/>
                                        <p:tgtEl>
                                          <p:spTgt spid="33"/>
                                        </p:tgtEl>
                                      </p:cBhvr>
                                    </p:animEffect>
                                  </p:childTnLst>
                                </p:cTn>
                              </p:par>
                              <p:par>
                                <p:cTn id="115" presetID="42" presetClass="path" presetSubtype="0" decel="100000" fill="hold" grpId="1" nodeType="withEffect">
                                  <p:stCondLst>
                                    <p:cond delay="0"/>
                                  </p:stCondLst>
                                  <p:childTnLst>
                                    <p:animMotion origin="layout" path="M 0 -2.59259E-6 L 0 0.03542 " pathEditMode="relative" rAng="0" ptsTypes="AA">
                                      <p:cBhvr>
                                        <p:cTn id="116" dur="700" spd="-100000" fill="hold"/>
                                        <p:tgtEl>
                                          <p:spTgt spid="33"/>
                                        </p:tgtEl>
                                        <p:attrNameLst>
                                          <p:attrName>ppt_x</p:attrName>
                                          <p:attrName>ppt_y</p:attrName>
                                        </p:attrNameLst>
                                      </p:cBhvr>
                                      <p:rCtr x="0" y="1759"/>
                                    </p:animMotion>
                                  </p:childTnLst>
                                </p:cTn>
                              </p:par>
                              <p:par>
                                <p:cTn id="117" presetID="10" presetClass="entr" presetSubtype="0" fill="hold" grpId="0" nodeType="withEffect">
                                  <p:stCondLst>
                                    <p:cond delay="0"/>
                                  </p:stCondLst>
                                  <p:childTnLst>
                                    <p:set>
                                      <p:cBhvr>
                                        <p:cTn id="118" dur="1" fill="hold">
                                          <p:stCondLst>
                                            <p:cond delay="0"/>
                                          </p:stCondLst>
                                        </p:cTn>
                                        <p:tgtEl>
                                          <p:spTgt spid="35"/>
                                        </p:tgtEl>
                                        <p:attrNameLst>
                                          <p:attrName>style.visibility</p:attrName>
                                        </p:attrNameLst>
                                      </p:cBhvr>
                                      <p:to>
                                        <p:strVal val="visible"/>
                                      </p:to>
                                    </p:set>
                                    <p:animEffect transition="in" filter="fade">
                                      <p:cBhvr>
                                        <p:cTn id="119" dur="500"/>
                                        <p:tgtEl>
                                          <p:spTgt spid="35"/>
                                        </p:tgtEl>
                                      </p:cBhvr>
                                    </p:animEffect>
                                  </p:childTnLst>
                                </p:cTn>
                              </p:par>
                              <p:par>
                                <p:cTn id="120" presetID="42" presetClass="path" presetSubtype="0" decel="100000" fill="hold" grpId="1" nodeType="withEffect">
                                  <p:stCondLst>
                                    <p:cond delay="0"/>
                                  </p:stCondLst>
                                  <p:childTnLst>
                                    <p:animMotion origin="layout" path="M 0 -2.59259E-6 L 0 0.03542 " pathEditMode="relative" rAng="0" ptsTypes="AA">
                                      <p:cBhvr>
                                        <p:cTn id="121" dur="700" spd="-100000" fill="hold"/>
                                        <p:tgtEl>
                                          <p:spTgt spid="35"/>
                                        </p:tgtEl>
                                        <p:attrNameLst>
                                          <p:attrName>ppt_x</p:attrName>
                                          <p:attrName>ppt_y</p:attrName>
                                        </p:attrNameLst>
                                      </p:cBhvr>
                                      <p:rCtr x="0" y="1759"/>
                                    </p:animMotion>
                                  </p:childTnLst>
                                </p:cTn>
                              </p:par>
                              <p:par>
                                <p:cTn id="122" presetID="10" presetClass="entr" presetSubtype="0" fill="hold" nodeType="withEffect">
                                  <p:stCondLst>
                                    <p:cond delay="0"/>
                                  </p:stCondLst>
                                  <p:childTnLst>
                                    <p:set>
                                      <p:cBhvr>
                                        <p:cTn id="123" dur="1" fill="hold">
                                          <p:stCondLst>
                                            <p:cond delay="0"/>
                                          </p:stCondLst>
                                        </p:cTn>
                                        <p:tgtEl>
                                          <p:spTgt spid="54"/>
                                        </p:tgtEl>
                                        <p:attrNameLst>
                                          <p:attrName>style.visibility</p:attrName>
                                        </p:attrNameLst>
                                      </p:cBhvr>
                                      <p:to>
                                        <p:strVal val="visible"/>
                                      </p:to>
                                    </p:set>
                                    <p:animEffect transition="in" filter="fade">
                                      <p:cBhvr>
                                        <p:cTn id="124" dur="500"/>
                                        <p:tgtEl>
                                          <p:spTgt spid="54"/>
                                        </p:tgtEl>
                                      </p:cBhvr>
                                    </p:animEffect>
                                  </p:childTnLst>
                                </p:cTn>
                              </p:par>
                              <p:par>
                                <p:cTn id="125" presetID="42" presetClass="path" presetSubtype="0" decel="100000" fill="hold" nodeType="withEffect">
                                  <p:stCondLst>
                                    <p:cond delay="0"/>
                                  </p:stCondLst>
                                  <p:childTnLst>
                                    <p:animMotion origin="layout" path="M 0 -2.59259E-6 L 0 0.03542 " pathEditMode="relative" rAng="0" ptsTypes="AA">
                                      <p:cBhvr>
                                        <p:cTn id="126" dur="700" spd="-100000" fill="hold"/>
                                        <p:tgtEl>
                                          <p:spTgt spid="54"/>
                                        </p:tgtEl>
                                        <p:attrNameLst>
                                          <p:attrName>ppt_x</p:attrName>
                                          <p:attrName>ppt_y</p:attrName>
                                        </p:attrNameLst>
                                      </p:cBhvr>
                                      <p:rCtr x="0" y="1759"/>
                                    </p:animMotion>
                                  </p:childTnLst>
                                </p:cTn>
                              </p:par>
                              <p:par>
                                <p:cTn id="127" presetID="10" presetClass="entr" presetSubtype="0" fill="hold" grpId="0" nodeType="withEffect">
                                  <p:stCondLst>
                                    <p:cond delay="0"/>
                                  </p:stCondLst>
                                  <p:childTnLst>
                                    <p:set>
                                      <p:cBhvr>
                                        <p:cTn id="128" dur="1" fill="hold">
                                          <p:stCondLst>
                                            <p:cond delay="0"/>
                                          </p:stCondLst>
                                        </p:cTn>
                                        <p:tgtEl>
                                          <p:spTgt spid="36"/>
                                        </p:tgtEl>
                                        <p:attrNameLst>
                                          <p:attrName>style.visibility</p:attrName>
                                        </p:attrNameLst>
                                      </p:cBhvr>
                                      <p:to>
                                        <p:strVal val="visible"/>
                                      </p:to>
                                    </p:set>
                                    <p:animEffect transition="in" filter="fade">
                                      <p:cBhvr>
                                        <p:cTn id="129" dur="500"/>
                                        <p:tgtEl>
                                          <p:spTgt spid="36"/>
                                        </p:tgtEl>
                                      </p:cBhvr>
                                    </p:animEffect>
                                  </p:childTnLst>
                                </p:cTn>
                              </p:par>
                              <p:par>
                                <p:cTn id="130" presetID="42" presetClass="path" presetSubtype="0" decel="100000" fill="hold" grpId="1" nodeType="withEffect">
                                  <p:stCondLst>
                                    <p:cond delay="0"/>
                                  </p:stCondLst>
                                  <p:childTnLst>
                                    <p:animMotion origin="layout" path="M 0 -2.59259E-6 L 0 0.03542 " pathEditMode="relative" rAng="0" ptsTypes="AA">
                                      <p:cBhvr>
                                        <p:cTn id="131" dur="700" spd="-100000" fill="hold"/>
                                        <p:tgtEl>
                                          <p:spTgt spid="36"/>
                                        </p:tgtEl>
                                        <p:attrNameLst>
                                          <p:attrName>ppt_x</p:attrName>
                                          <p:attrName>ppt_y</p:attrName>
                                        </p:attrNameLst>
                                      </p:cBhvr>
                                      <p:rCtr x="0" y="1759"/>
                                    </p:animMotion>
                                  </p:childTnLst>
                                </p:cTn>
                              </p:par>
                              <p:par>
                                <p:cTn id="132" presetID="10" presetClass="entr" presetSubtype="0" fill="hold" nodeType="withEffect">
                                  <p:stCondLst>
                                    <p:cond delay="0"/>
                                  </p:stCondLst>
                                  <p:childTnLst>
                                    <p:set>
                                      <p:cBhvr>
                                        <p:cTn id="133" dur="1" fill="hold">
                                          <p:stCondLst>
                                            <p:cond delay="0"/>
                                          </p:stCondLst>
                                        </p:cTn>
                                        <p:tgtEl>
                                          <p:spTgt spid="55"/>
                                        </p:tgtEl>
                                        <p:attrNameLst>
                                          <p:attrName>style.visibility</p:attrName>
                                        </p:attrNameLst>
                                      </p:cBhvr>
                                      <p:to>
                                        <p:strVal val="visible"/>
                                      </p:to>
                                    </p:set>
                                    <p:animEffect transition="in" filter="fade">
                                      <p:cBhvr>
                                        <p:cTn id="134" dur="500"/>
                                        <p:tgtEl>
                                          <p:spTgt spid="55"/>
                                        </p:tgtEl>
                                      </p:cBhvr>
                                    </p:animEffect>
                                  </p:childTnLst>
                                </p:cTn>
                              </p:par>
                              <p:par>
                                <p:cTn id="135" presetID="42" presetClass="path" presetSubtype="0" decel="100000" fill="hold" nodeType="withEffect">
                                  <p:stCondLst>
                                    <p:cond delay="0"/>
                                  </p:stCondLst>
                                  <p:childTnLst>
                                    <p:animMotion origin="layout" path="M 0 -2.59259E-6 L 0 0.03542 " pathEditMode="relative" rAng="0" ptsTypes="AA">
                                      <p:cBhvr>
                                        <p:cTn id="136" dur="700" spd="-100000" fill="hold"/>
                                        <p:tgtEl>
                                          <p:spTgt spid="55"/>
                                        </p:tgtEl>
                                        <p:attrNameLst>
                                          <p:attrName>ppt_x</p:attrName>
                                          <p:attrName>ppt_y</p:attrName>
                                        </p:attrNameLst>
                                      </p:cBhvr>
                                      <p:rCtr x="0" y="1759"/>
                                    </p:animMotion>
                                  </p:childTnLst>
                                </p:cTn>
                              </p:par>
                              <p:par>
                                <p:cTn id="137" presetID="10" presetClass="entr" presetSubtype="0" fill="hold" grpId="0" nodeType="withEffect">
                                  <p:stCondLst>
                                    <p:cond delay="0"/>
                                  </p:stCondLst>
                                  <p:childTnLst>
                                    <p:set>
                                      <p:cBhvr>
                                        <p:cTn id="138" dur="1" fill="hold">
                                          <p:stCondLst>
                                            <p:cond delay="0"/>
                                          </p:stCondLst>
                                        </p:cTn>
                                        <p:tgtEl>
                                          <p:spTgt spid="38"/>
                                        </p:tgtEl>
                                        <p:attrNameLst>
                                          <p:attrName>style.visibility</p:attrName>
                                        </p:attrNameLst>
                                      </p:cBhvr>
                                      <p:to>
                                        <p:strVal val="visible"/>
                                      </p:to>
                                    </p:set>
                                    <p:animEffect transition="in" filter="fade">
                                      <p:cBhvr>
                                        <p:cTn id="139" dur="500"/>
                                        <p:tgtEl>
                                          <p:spTgt spid="38"/>
                                        </p:tgtEl>
                                      </p:cBhvr>
                                    </p:animEffect>
                                  </p:childTnLst>
                                </p:cTn>
                              </p:par>
                              <p:par>
                                <p:cTn id="140" presetID="42" presetClass="path" presetSubtype="0" decel="100000" fill="hold" grpId="1" nodeType="withEffect">
                                  <p:stCondLst>
                                    <p:cond delay="0"/>
                                  </p:stCondLst>
                                  <p:childTnLst>
                                    <p:animMotion origin="layout" path="M 0 -2.59259E-6 L 0 0.03542 " pathEditMode="relative" rAng="0" ptsTypes="AA">
                                      <p:cBhvr>
                                        <p:cTn id="141" dur="700" spd="-100000" fill="hold"/>
                                        <p:tgtEl>
                                          <p:spTgt spid="38"/>
                                        </p:tgtEl>
                                        <p:attrNameLst>
                                          <p:attrName>ppt_x</p:attrName>
                                          <p:attrName>ppt_y</p:attrName>
                                        </p:attrNameLst>
                                      </p:cBhvr>
                                      <p:rCtr x="0" y="1759"/>
                                    </p:animMotion>
                                  </p:childTnLst>
                                </p:cTn>
                              </p:par>
                              <p:par>
                                <p:cTn id="142" presetID="10" presetClass="entr" presetSubtype="0" fill="hold" nodeType="withEffect">
                                  <p:stCondLst>
                                    <p:cond delay="0"/>
                                  </p:stCondLst>
                                  <p:childTnLst>
                                    <p:set>
                                      <p:cBhvr>
                                        <p:cTn id="143" dur="1" fill="hold">
                                          <p:stCondLst>
                                            <p:cond delay="0"/>
                                          </p:stCondLst>
                                        </p:cTn>
                                        <p:tgtEl>
                                          <p:spTgt spid="58"/>
                                        </p:tgtEl>
                                        <p:attrNameLst>
                                          <p:attrName>style.visibility</p:attrName>
                                        </p:attrNameLst>
                                      </p:cBhvr>
                                      <p:to>
                                        <p:strVal val="visible"/>
                                      </p:to>
                                    </p:set>
                                    <p:animEffect transition="in" filter="fade">
                                      <p:cBhvr>
                                        <p:cTn id="144" dur="500"/>
                                        <p:tgtEl>
                                          <p:spTgt spid="58"/>
                                        </p:tgtEl>
                                      </p:cBhvr>
                                    </p:animEffect>
                                  </p:childTnLst>
                                </p:cTn>
                              </p:par>
                              <p:par>
                                <p:cTn id="145" presetID="42" presetClass="path" presetSubtype="0" decel="100000" fill="hold" nodeType="withEffect">
                                  <p:stCondLst>
                                    <p:cond delay="0"/>
                                  </p:stCondLst>
                                  <p:childTnLst>
                                    <p:animMotion origin="layout" path="M 0 -2.59259E-6 L 0 0.03542 " pathEditMode="relative" rAng="0" ptsTypes="AA">
                                      <p:cBhvr>
                                        <p:cTn id="146" dur="700" spd="-100000" fill="hold"/>
                                        <p:tgtEl>
                                          <p:spTgt spid="58"/>
                                        </p:tgtEl>
                                        <p:attrNameLst>
                                          <p:attrName>ppt_x</p:attrName>
                                          <p:attrName>ppt_y</p:attrName>
                                        </p:attrNameLst>
                                      </p:cBhvr>
                                      <p:rCtr x="0" y="1759"/>
                                    </p:animMotion>
                                  </p:childTnLst>
                                </p:cTn>
                              </p:par>
                              <p:par>
                                <p:cTn id="147" presetID="10" presetClass="entr" presetSubtype="0" fill="hold" nodeType="withEffect">
                                  <p:stCondLst>
                                    <p:cond delay="0"/>
                                  </p:stCondLst>
                                  <p:childTnLst>
                                    <p:set>
                                      <p:cBhvr>
                                        <p:cTn id="148" dur="1" fill="hold">
                                          <p:stCondLst>
                                            <p:cond delay="0"/>
                                          </p:stCondLst>
                                        </p:cTn>
                                        <p:tgtEl>
                                          <p:spTgt spid="59"/>
                                        </p:tgtEl>
                                        <p:attrNameLst>
                                          <p:attrName>style.visibility</p:attrName>
                                        </p:attrNameLst>
                                      </p:cBhvr>
                                      <p:to>
                                        <p:strVal val="visible"/>
                                      </p:to>
                                    </p:set>
                                    <p:animEffect transition="in" filter="fade">
                                      <p:cBhvr>
                                        <p:cTn id="149" dur="500"/>
                                        <p:tgtEl>
                                          <p:spTgt spid="59"/>
                                        </p:tgtEl>
                                      </p:cBhvr>
                                    </p:animEffect>
                                  </p:childTnLst>
                                </p:cTn>
                              </p:par>
                              <p:par>
                                <p:cTn id="150" presetID="42" presetClass="path" presetSubtype="0" decel="100000" fill="hold" nodeType="withEffect">
                                  <p:stCondLst>
                                    <p:cond delay="0"/>
                                  </p:stCondLst>
                                  <p:childTnLst>
                                    <p:animMotion origin="layout" path="M 0 -2.59259E-6 L 0 0.03542 " pathEditMode="relative" rAng="0" ptsTypes="AA">
                                      <p:cBhvr>
                                        <p:cTn id="151" dur="700" spd="-100000" fill="hold"/>
                                        <p:tgtEl>
                                          <p:spTgt spid="59"/>
                                        </p:tgtEl>
                                        <p:attrNameLst>
                                          <p:attrName>ppt_x</p:attrName>
                                          <p:attrName>ppt_y</p:attrName>
                                        </p:attrNameLst>
                                      </p:cBhvr>
                                      <p:rCtr x="0" y="1759"/>
                                    </p:animMotion>
                                  </p:childTnLst>
                                </p:cTn>
                              </p:par>
                              <p:par>
                                <p:cTn id="152" presetID="10" presetClass="entr" presetSubtype="0" fill="hold" grpId="0" nodeType="withEffect">
                                  <p:stCondLst>
                                    <p:cond delay="0"/>
                                  </p:stCondLst>
                                  <p:childTnLst>
                                    <p:set>
                                      <p:cBhvr>
                                        <p:cTn id="153" dur="1" fill="hold">
                                          <p:stCondLst>
                                            <p:cond delay="0"/>
                                          </p:stCondLst>
                                        </p:cTn>
                                        <p:tgtEl>
                                          <p:spTgt spid="2"/>
                                        </p:tgtEl>
                                        <p:attrNameLst>
                                          <p:attrName>style.visibility</p:attrName>
                                        </p:attrNameLst>
                                      </p:cBhvr>
                                      <p:to>
                                        <p:strVal val="visible"/>
                                      </p:to>
                                    </p:set>
                                    <p:animEffect transition="in" filter="fade">
                                      <p:cBhvr>
                                        <p:cTn id="154" dur="500"/>
                                        <p:tgtEl>
                                          <p:spTgt spid="2"/>
                                        </p:tgtEl>
                                      </p:cBhvr>
                                    </p:animEffect>
                                  </p:childTnLst>
                                </p:cTn>
                              </p:par>
                              <p:par>
                                <p:cTn id="155" presetID="42" presetClass="path" presetSubtype="0" decel="100000" fill="hold" grpId="1" nodeType="withEffect">
                                  <p:stCondLst>
                                    <p:cond delay="0"/>
                                  </p:stCondLst>
                                  <p:childTnLst>
                                    <p:animMotion origin="layout" path="M 0 -2.59259E-6 L 0 0.03542 " pathEditMode="relative" rAng="0" ptsTypes="AA">
                                      <p:cBhvr>
                                        <p:cTn id="156" dur="700" spd="-100000" fill="hold"/>
                                        <p:tgtEl>
                                          <p:spTgt spid="2"/>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P spid="3" grpId="1" build="p" animBg="1"/>
      <p:bldP spid="5" grpId="0" build="p"/>
      <p:bldP spid="5" grpId="1" build="p"/>
      <p:bldP spid="6" grpId="0" build="p" animBg="1"/>
      <p:bldP spid="6" grpId="1" build="p" animBg="1"/>
      <p:bldP spid="7" grpId="0" build="p"/>
      <p:bldP spid="7" grpId="1" build="p"/>
      <p:bldP spid="11" grpId="0"/>
      <p:bldP spid="11" grpId="1"/>
      <p:bldP spid="14" grpId="0" animBg="1"/>
      <p:bldP spid="14" grpId="1" animBg="1"/>
      <p:bldP spid="19" grpId="0"/>
      <p:bldP spid="19" grpId="1"/>
      <p:bldP spid="22" grpId="0" animBg="1"/>
      <p:bldP spid="22" grpId="1" animBg="1"/>
      <p:bldP spid="29" grpId="0"/>
      <p:bldP spid="29" grpId="1"/>
      <p:bldP spid="32" grpId="0"/>
      <p:bldP spid="32" grpId="1"/>
      <p:bldP spid="33" grpId="0" animBg="1"/>
      <p:bldP spid="33" grpId="1" animBg="1"/>
      <p:bldP spid="35" grpId="0"/>
      <p:bldP spid="35" grpId="1"/>
      <p:bldP spid="36" grpId="0" animBg="1"/>
      <p:bldP spid="36" grpId="1" animBg="1"/>
      <p:bldP spid="38" grpId="0"/>
      <p:bldP spid="38" grpId="1"/>
      <p:bldP spid="2" grpId="0" animBg="1"/>
      <p:bldP spid="2" grpId="1"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0E63DF-8F0A-FAF7-3238-34B0D3392EC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3258719-1FFB-03B2-6881-C8D40EDFEF20}"/>
              </a:ext>
            </a:extLst>
          </p:cNvPr>
          <p:cNvSpPr>
            <a:spLocks noGrp="1"/>
          </p:cNvSpPr>
          <p:nvPr>
            <p:ph type="title"/>
          </p:nvPr>
        </p:nvSpPr>
        <p:spPr/>
        <p:txBody>
          <a:bodyPr/>
          <a:lstStyle/>
          <a:p>
            <a:r>
              <a:rPr lang="en-US"/>
              <a:t>Vector databases in Azure</a:t>
            </a:r>
          </a:p>
        </p:txBody>
      </p:sp>
      <p:sp>
        <p:nvSpPr>
          <p:cNvPr id="3" name="Rounded Rectangle 5">
            <a:extLst>
              <a:ext uri="{FF2B5EF4-FFF2-40B4-BE49-F238E27FC236}">
                <a16:creationId xmlns:a16="http://schemas.microsoft.com/office/drawing/2014/main" id="{F5E38A67-E77D-F968-A277-727705D567BB}"/>
              </a:ext>
              <a:ext uri="{C183D7F6-B498-43B3-948B-1728B52AA6E4}">
                <adec:decorative xmlns:adec="http://schemas.microsoft.com/office/drawing/2017/decorative" val="1"/>
              </a:ext>
            </a:extLst>
          </p:cNvPr>
          <p:cNvSpPr/>
          <p:nvPr/>
        </p:nvSpPr>
        <p:spPr bwMode="auto">
          <a:xfrm>
            <a:off x="599815" y="1957589"/>
            <a:ext cx="5337346" cy="4353058"/>
          </a:xfrm>
          <a:prstGeom prst="roundRect">
            <a:avLst>
              <a:gd name="adj" fmla="val 4308"/>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algn="ctr" defTabSz="811670">
              <a:spcBef>
                <a:spcPts val="174"/>
              </a:spcBef>
            </a:pPr>
            <a:endParaRPr lang="en-US" sz="2400">
              <a:gradFill>
                <a:gsLst>
                  <a:gs pos="41958">
                    <a:srgbClr val="FFFFFF"/>
                  </a:gs>
                  <a:gs pos="63000">
                    <a:srgbClr val="FFFFFF"/>
                  </a:gs>
                </a:gsLst>
                <a:lin ang="0" scaled="0"/>
              </a:gradFill>
              <a:latin typeface="Segoe UI"/>
              <a:cs typeface="Segoe UI" panose="020B0502040204020203" pitchFamily="34" charset="0"/>
            </a:endParaRPr>
          </a:p>
        </p:txBody>
      </p:sp>
      <p:grpSp>
        <p:nvGrpSpPr>
          <p:cNvPr id="19" name="Group 18" descr="Database with magnifying glass icon">
            <a:extLst>
              <a:ext uri="{FF2B5EF4-FFF2-40B4-BE49-F238E27FC236}">
                <a16:creationId xmlns:a16="http://schemas.microsoft.com/office/drawing/2014/main" id="{A388C3EA-86D7-2038-25B2-D924063BD5C6}"/>
              </a:ext>
            </a:extLst>
          </p:cNvPr>
          <p:cNvGrpSpPr/>
          <p:nvPr/>
        </p:nvGrpSpPr>
        <p:grpSpPr>
          <a:xfrm>
            <a:off x="2599102" y="1290251"/>
            <a:ext cx="1338773" cy="1338773"/>
            <a:chOff x="2599102" y="1290251"/>
            <a:chExt cx="1338773" cy="1338773"/>
          </a:xfrm>
        </p:grpSpPr>
        <p:sp>
          <p:nvSpPr>
            <p:cNvPr id="6" name="Oval 5">
              <a:extLst>
                <a:ext uri="{FF2B5EF4-FFF2-40B4-BE49-F238E27FC236}">
                  <a16:creationId xmlns:a16="http://schemas.microsoft.com/office/drawing/2014/main" id="{8C210186-4E09-0377-802D-E7FFC34D738B}"/>
                </a:ext>
                <a:ext uri="{C183D7F6-B498-43B3-948B-1728B52AA6E4}">
                  <adec:decorative xmlns:adec="http://schemas.microsoft.com/office/drawing/2017/decorative" val="1"/>
                </a:ext>
              </a:extLst>
            </p:cNvPr>
            <p:cNvSpPr/>
            <p:nvPr/>
          </p:nvSpPr>
          <p:spPr bwMode="auto">
            <a:xfrm>
              <a:off x="2599102" y="1290251"/>
              <a:ext cx="1338773" cy="1338773"/>
            </a:xfrm>
            <a:prstGeom prst="ellipse">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32449">
                <a:spcBef>
                  <a:spcPts val="600"/>
                </a:spcBef>
              </a:pPr>
              <a:endParaRPr lang="en-US" sz="1600">
                <a:gradFill>
                  <a:gsLst>
                    <a:gs pos="1399">
                      <a:srgbClr val="FFFFFF"/>
                    </a:gs>
                    <a:gs pos="17000">
                      <a:srgbClr val="FFFFFF"/>
                    </a:gs>
                  </a:gsLst>
                  <a:path path="circle">
                    <a:fillToRect l="100000" t="100000"/>
                  </a:path>
                </a:gradFill>
                <a:latin typeface="+mj-lt"/>
                <a:cs typeface="Segoe UI" panose="020B0502040204020203" pitchFamily="34" charset="0"/>
              </a:endParaRPr>
            </a:p>
          </p:txBody>
        </p:sp>
        <p:pic>
          <p:nvPicPr>
            <p:cNvPr id="16" name="Graphic 15">
              <a:extLst>
                <a:ext uri="{FF2B5EF4-FFF2-40B4-BE49-F238E27FC236}">
                  <a16:creationId xmlns:a16="http://schemas.microsoft.com/office/drawing/2014/main" id="{7C1F5703-357A-0C33-5801-18ECB40685F4}"/>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972022" y="1658135"/>
              <a:ext cx="592931" cy="592931"/>
            </a:xfrm>
            <a:prstGeom prst="rect">
              <a:avLst/>
            </a:prstGeom>
          </p:spPr>
        </p:pic>
      </p:grpSp>
      <p:sp>
        <p:nvSpPr>
          <p:cNvPr id="9" name="TextBox 8">
            <a:extLst>
              <a:ext uri="{FF2B5EF4-FFF2-40B4-BE49-F238E27FC236}">
                <a16:creationId xmlns:a16="http://schemas.microsoft.com/office/drawing/2014/main" id="{386A541F-F206-1F6E-658F-B4C56930C2E0}"/>
              </a:ext>
            </a:extLst>
          </p:cNvPr>
          <p:cNvSpPr txBox="1"/>
          <p:nvPr/>
        </p:nvSpPr>
        <p:spPr>
          <a:xfrm>
            <a:off x="1276925" y="3016011"/>
            <a:ext cx="3983126" cy="664797"/>
          </a:xfrm>
          <a:prstGeom prst="rect">
            <a:avLst/>
          </a:prstGeom>
          <a:noFill/>
        </p:spPr>
        <p:txBody>
          <a:bodyPr wrap="square" lIns="0" tIns="0" rIns="0" bIns="0" rtlCol="0">
            <a:spAutoFit/>
          </a:bodyPr>
          <a:lstStyle/>
          <a:p>
            <a:pPr lvl="0" algn="ctr" defTabSz="932304" fontAlgn="base">
              <a:lnSpc>
                <a:spcPct val="90000"/>
              </a:lnSpc>
              <a:spcBef>
                <a:spcPct val="0"/>
              </a:spcBef>
              <a:spcAft>
                <a:spcPct val="0"/>
              </a:spcAft>
              <a:defRPr/>
            </a:pPr>
            <a:r>
              <a:rPr lang="en-US" sz="2400">
                <a:latin typeface="+mj-lt"/>
              </a:rPr>
              <a:t>Vectors in Azure databases</a:t>
            </a:r>
          </a:p>
        </p:txBody>
      </p:sp>
      <p:sp>
        <p:nvSpPr>
          <p:cNvPr id="12" name="TextBox 11">
            <a:extLst>
              <a:ext uri="{FF2B5EF4-FFF2-40B4-BE49-F238E27FC236}">
                <a16:creationId xmlns:a16="http://schemas.microsoft.com/office/drawing/2014/main" id="{C062C4EE-D571-FAC1-466B-9621AE426ACB}"/>
              </a:ext>
            </a:extLst>
          </p:cNvPr>
          <p:cNvSpPr txBox="1"/>
          <p:nvPr/>
        </p:nvSpPr>
        <p:spPr>
          <a:xfrm>
            <a:off x="1273891" y="3487479"/>
            <a:ext cx="3989194" cy="498598"/>
          </a:xfrm>
          <a:prstGeom prst="rect">
            <a:avLst/>
          </a:prstGeom>
          <a:noFill/>
        </p:spPr>
        <p:txBody>
          <a:bodyPr wrap="square" lIns="0" tIns="0" rIns="0" bIns="0" rtlCol="0">
            <a:spAutoFit/>
          </a:bodyPr>
          <a:lstStyle/>
          <a:p>
            <a:pPr lvl="0" algn="ctr" defTabSz="932304" fontAlgn="base">
              <a:lnSpc>
                <a:spcPct val="90000"/>
              </a:lnSpc>
              <a:spcBef>
                <a:spcPct val="0"/>
              </a:spcBef>
              <a:spcAft>
                <a:spcPct val="0"/>
              </a:spcAft>
              <a:defRPr/>
            </a:pPr>
            <a:r>
              <a:rPr lang="en-US" sz="1800"/>
              <a:t>Keep your data where it is:</a:t>
            </a:r>
            <a:br>
              <a:rPr lang="en-US" sz="1800"/>
            </a:br>
            <a:r>
              <a:rPr lang="en-US" sz="1800"/>
              <a:t>native vector search capabilities</a:t>
            </a:r>
          </a:p>
        </p:txBody>
      </p:sp>
      <p:sp>
        <p:nvSpPr>
          <p:cNvPr id="13" name="TextBox 12">
            <a:extLst>
              <a:ext uri="{FF2B5EF4-FFF2-40B4-BE49-F238E27FC236}">
                <a16:creationId xmlns:a16="http://schemas.microsoft.com/office/drawing/2014/main" id="{55FD8C11-3B9B-8FAC-3C23-451F7E87694D}"/>
              </a:ext>
            </a:extLst>
          </p:cNvPr>
          <p:cNvSpPr txBox="1"/>
          <p:nvPr/>
        </p:nvSpPr>
        <p:spPr>
          <a:xfrm>
            <a:off x="1153368" y="4555492"/>
            <a:ext cx="4230240" cy="2206758"/>
          </a:xfrm>
          <a:prstGeom prst="rect">
            <a:avLst/>
          </a:prstGeom>
          <a:noFill/>
        </p:spPr>
        <p:txBody>
          <a:bodyPr wrap="square" lIns="0" tIns="0" rIns="0" bIns="0" rtlCol="0">
            <a:spAutoFit/>
          </a:bodyPr>
          <a:lstStyle/>
          <a:p>
            <a:pPr lvl="0" algn="ctr" defTabSz="932304" fontAlgn="base">
              <a:lnSpc>
                <a:spcPct val="90000"/>
              </a:lnSpc>
              <a:spcBef>
                <a:spcPts val="600"/>
              </a:spcBef>
              <a:spcAft>
                <a:spcPct val="0"/>
              </a:spcAft>
              <a:defRPr/>
            </a:pPr>
            <a:r>
              <a:rPr lang="en-US" sz="1800">
                <a:latin typeface="+mj-lt"/>
              </a:rPr>
              <a:t>Built into: </a:t>
            </a:r>
          </a:p>
          <a:p>
            <a:pPr lvl="0" algn="ctr" defTabSz="932304" fontAlgn="base">
              <a:lnSpc>
                <a:spcPct val="90000"/>
              </a:lnSpc>
              <a:spcBef>
                <a:spcPts val="600"/>
              </a:spcBef>
              <a:spcAft>
                <a:spcPct val="0"/>
              </a:spcAft>
              <a:defRPr/>
            </a:pPr>
            <a:r>
              <a:rPr lang="en-US" sz="1800"/>
              <a:t>Azure Cosmos DB MongoDB </a:t>
            </a:r>
            <a:r>
              <a:rPr lang="en-US" sz="1800" err="1"/>
              <a:t>vCore</a:t>
            </a:r>
            <a:endParaRPr lang="en-US" sz="1800"/>
          </a:p>
          <a:p>
            <a:pPr lvl="0" algn="ctr" defTabSz="932304" fontAlgn="base">
              <a:lnSpc>
                <a:spcPct val="90000"/>
              </a:lnSpc>
              <a:spcBef>
                <a:spcPts val="600"/>
              </a:spcBef>
              <a:spcAft>
                <a:spcPct val="0"/>
              </a:spcAft>
              <a:defRPr/>
            </a:pPr>
            <a:r>
              <a:rPr lang="en-US" sz="1800"/>
              <a:t>Azure PostgreSQL services</a:t>
            </a:r>
          </a:p>
          <a:p>
            <a:pPr algn="ctr" defTabSz="932304" fontAlgn="base">
              <a:lnSpc>
                <a:spcPct val="90000"/>
              </a:lnSpc>
              <a:spcBef>
                <a:spcPts val="600"/>
              </a:spcBef>
              <a:spcAft>
                <a:spcPct val="0"/>
              </a:spcAft>
              <a:defRPr/>
            </a:pPr>
            <a:r>
              <a:rPr lang="en-US" sz="1800"/>
              <a:t>Eventhouse in Microsoft Fabric</a:t>
            </a:r>
          </a:p>
          <a:p>
            <a:pPr lvl="0" algn="ctr" defTabSz="932304" fontAlgn="base">
              <a:lnSpc>
                <a:spcPct val="90000"/>
              </a:lnSpc>
              <a:spcBef>
                <a:spcPts val="600"/>
              </a:spcBef>
              <a:spcAft>
                <a:spcPct val="0"/>
              </a:spcAft>
              <a:defRPr/>
            </a:pPr>
            <a:r>
              <a:rPr lang="en-US" sz="1800"/>
              <a:t>Azure SQL server (upcoming)</a:t>
            </a:r>
          </a:p>
          <a:p>
            <a:pPr lvl="0" algn="ctr" defTabSz="932304" fontAlgn="base">
              <a:lnSpc>
                <a:spcPct val="90000"/>
              </a:lnSpc>
              <a:spcBef>
                <a:spcPts val="600"/>
              </a:spcBef>
              <a:spcAft>
                <a:spcPct val="0"/>
              </a:spcAft>
              <a:defRPr/>
            </a:pPr>
            <a:endParaRPr lang="en-US" sz="1800"/>
          </a:p>
          <a:p>
            <a:pPr lvl="0" algn="ctr" defTabSz="932304" fontAlgn="base">
              <a:lnSpc>
                <a:spcPct val="90000"/>
              </a:lnSpc>
              <a:spcBef>
                <a:spcPts val="600"/>
              </a:spcBef>
              <a:spcAft>
                <a:spcPct val="0"/>
              </a:spcAft>
              <a:defRPr/>
            </a:pPr>
            <a:endParaRPr lang="en-US" sz="1800"/>
          </a:p>
        </p:txBody>
      </p:sp>
      <p:sp>
        <p:nvSpPr>
          <p:cNvPr id="4" name="Rounded Rectangle 5">
            <a:extLst>
              <a:ext uri="{FF2B5EF4-FFF2-40B4-BE49-F238E27FC236}">
                <a16:creationId xmlns:a16="http://schemas.microsoft.com/office/drawing/2014/main" id="{13272066-F1DE-D14F-0820-E04B7A2E64D0}"/>
              </a:ext>
              <a:ext uri="{C183D7F6-B498-43B3-948B-1728B52AA6E4}">
                <adec:decorative xmlns:adec="http://schemas.microsoft.com/office/drawing/2017/decorative" val="1"/>
              </a:ext>
            </a:extLst>
          </p:cNvPr>
          <p:cNvSpPr/>
          <p:nvPr/>
        </p:nvSpPr>
        <p:spPr bwMode="auto">
          <a:xfrm>
            <a:off x="6254839" y="1957589"/>
            <a:ext cx="5337346" cy="4353058"/>
          </a:xfrm>
          <a:prstGeom prst="roundRect">
            <a:avLst>
              <a:gd name="adj" fmla="val 4308"/>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algn="ctr" defTabSz="811670">
              <a:spcBef>
                <a:spcPts val="174"/>
              </a:spcBef>
            </a:pPr>
            <a:endParaRPr lang="en-US" sz="2400">
              <a:gradFill>
                <a:gsLst>
                  <a:gs pos="41958">
                    <a:srgbClr val="FFFFFF"/>
                  </a:gs>
                  <a:gs pos="63000">
                    <a:srgbClr val="FFFFFF"/>
                  </a:gs>
                </a:gsLst>
                <a:lin ang="0" scaled="0"/>
              </a:gradFill>
              <a:latin typeface="Segoe UI"/>
              <a:cs typeface="Segoe UI" panose="020B0502040204020203" pitchFamily="34" charset="0"/>
            </a:endParaRPr>
          </a:p>
        </p:txBody>
      </p:sp>
      <p:grpSp>
        <p:nvGrpSpPr>
          <p:cNvPr id="22" name="Group 21" descr="Magnifying glass icon">
            <a:extLst>
              <a:ext uri="{FF2B5EF4-FFF2-40B4-BE49-F238E27FC236}">
                <a16:creationId xmlns:a16="http://schemas.microsoft.com/office/drawing/2014/main" id="{61E484D2-9F9C-48EB-6A3A-D4F5318D05C9}"/>
              </a:ext>
            </a:extLst>
          </p:cNvPr>
          <p:cNvGrpSpPr/>
          <p:nvPr/>
        </p:nvGrpSpPr>
        <p:grpSpPr>
          <a:xfrm>
            <a:off x="8254126" y="1290250"/>
            <a:ext cx="1338773" cy="1338773"/>
            <a:chOff x="8254126" y="1290250"/>
            <a:chExt cx="1338773" cy="1338773"/>
          </a:xfrm>
        </p:grpSpPr>
        <p:sp>
          <p:nvSpPr>
            <p:cNvPr id="5" name="Oval 4">
              <a:extLst>
                <a:ext uri="{FF2B5EF4-FFF2-40B4-BE49-F238E27FC236}">
                  <a16:creationId xmlns:a16="http://schemas.microsoft.com/office/drawing/2014/main" id="{647115E3-D994-6CE7-E54E-3A79D29D08A1}"/>
                </a:ext>
                <a:ext uri="{C183D7F6-B498-43B3-948B-1728B52AA6E4}">
                  <adec:decorative xmlns:adec="http://schemas.microsoft.com/office/drawing/2017/decorative" val="1"/>
                </a:ext>
              </a:extLst>
            </p:cNvPr>
            <p:cNvSpPr/>
            <p:nvPr/>
          </p:nvSpPr>
          <p:spPr bwMode="auto">
            <a:xfrm>
              <a:off x="8254126" y="1290250"/>
              <a:ext cx="1338773" cy="1338773"/>
            </a:xfrm>
            <a:prstGeom prst="ellipse">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32449">
                <a:spcBef>
                  <a:spcPts val="600"/>
                </a:spcBef>
              </a:pPr>
              <a:endParaRPr lang="en-US" sz="1600">
                <a:gradFill>
                  <a:gsLst>
                    <a:gs pos="1399">
                      <a:srgbClr val="FFFFFF"/>
                    </a:gs>
                    <a:gs pos="17000">
                      <a:srgbClr val="FFFFFF"/>
                    </a:gs>
                  </a:gsLst>
                  <a:path path="circle">
                    <a:fillToRect l="100000" t="100000"/>
                  </a:path>
                </a:gradFill>
                <a:latin typeface="+mj-lt"/>
                <a:cs typeface="Segoe UI" panose="020B0502040204020203" pitchFamily="34" charset="0"/>
              </a:endParaRPr>
            </a:p>
          </p:txBody>
        </p:sp>
        <p:pic>
          <p:nvPicPr>
            <p:cNvPr id="18" name="Graphic 17">
              <a:extLst>
                <a:ext uri="{FF2B5EF4-FFF2-40B4-BE49-F238E27FC236}">
                  <a16:creationId xmlns:a16="http://schemas.microsoft.com/office/drawing/2014/main" id="{F5F1B781-2CDC-5DDF-CF83-6059D21D164B}"/>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627047" y="1653419"/>
              <a:ext cx="592931" cy="592931"/>
            </a:xfrm>
            <a:prstGeom prst="rect">
              <a:avLst/>
            </a:prstGeom>
          </p:spPr>
        </p:pic>
      </p:grpSp>
      <p:sp>
        <p:nvSpPr>
          <p:cNvPr id="10" name="TextBox 9">
            <a:extLst>
              <a:ext uri="{FF2B5EF4-FFF2-40B4-BE49-F238E27FC236}">
                <a16:creationId xmlns:a16="http://schemas.microsoft.com/office/drawing/2014/main" id="{FB20317B-6375-EDE4-EA8C-C02BCE9C79ED}"/>
              </a:ext>
            </a:extLst>
          </p:cNvPr>
          <p:cNvSpPr txBox="1"/>
          <p:nvPr/>
        </p:nvSpPr>
        <p:spPr>
          <a:xfrm>
            <a:off x="7277592" y="3016011"/>
            <a:ext cx="3291840" cy="332399"/>
          </a:xfrm>
          <a:prstGeom prst="rect">
            <a:avLst/>
          </a:prstGeom>
          <a:noFill/>
        </p:spPr>
        <p:txBody>
          <a:bodyPr wrap="square" lIns="0" tIns="0" rIns="0" bIns="0" rtlCol="0">
            <a:spAutoFit/>
          </a:bodyPr>
          <a:lstStyle/>
          <a:p>
            <a:pPr lvl="0" algn="ctr" defTabSz="932304" fontAlgn="base">
              <a:lnSpc>
                <a:spcPct val="90000"/>
              </a:lnSpc>
              <a:spcBef>
                <a:spcPct val="0"/>
              </a:spcBef>
              <a:spcAft>
                <a:spcPct val="0"/>
              </a:spcAft>
              <a:defRPr/>
            </a:pPr>
            <a:r>
              <a:rPr lang="en-US" sz="2400">
                <a:latin typeface="+mj-lt"/>
              </a:rPr>
              <a:t>Azure AI Search</a:t>
            </a:r>
          </a:p>
        </p:txBody>
      </p:sp>
      <p:sp>
        <p:nvSpPr>
          <p:cNvPr id="11" name="TextBox 10">
            <a:extLst>
              <a:ext uri="{FF2B5EF4-FFF2-40B4-BE49-F238E27FC236}">
                <a16:creationId xmlns:a16="http://schemas.microsoft.com/office/drawing/2014/main" id="{63940FDD-D623-C654-8E5B-0ADCA1B5C5C0}"/>
              </a:ext>
            </a:extLst>
          </p:cNvPr>
          <p:cNvSpPr txBox="1"/>
          <p:nvPr/>
        </p:nvSpPr>
        <p:spPr>
          <a:xfrm>
            <a:off x="6928915" y="3487479"/>
            <a:ext cx="3989194" cy="498598"/>
          </a:xfrm>
          <a:prstGeom prst="rect">
            <a:avLst/>
          </a:prstGeom>
          <a:noFill/>
        </p:spPr>
        <p:txBody>
          <a:bodyPr wrap="square" lIns="0" tIns="0" rIns="0" bIns="0" rtlCol="0">
            <a:spAutoFit/>
          </a:bodyPr>
          <a:lstStyle/>
          <a:p>
            <a:pPr lvl="0" algn="ctr" defTabSz="932304" fontAlgn="base">
              <a:lnSpc>
                <a:spcPct val="90000"/>
              </a:lnSpc>
              <a:spcBef>
                <a:spcPct val="0"/>
              </a:spcBef>
              <a:spcAft>
                <a:spcPct val="0"/>
              </a:spcAft>
              <a:defRPr/>
            </a:pPr>
            <a:r>
              <a:rPr lang="en-US" sz="1800"/>
              <a:t>Best relevance: highest quality</a:t>
            </a:r>
            <a:br>
              <a:rPr lang="en-US" sz="1800"/>
            </a:br>
            <a:r>
              <a:rPr lang="en-US" sz="1800"/>
              <a:t>of results out of the box</a:t>
            </a:r>
          </a:p>
        </p:txBody>
      </p:sp>
      <p:sp>
        <p:nvSpPr>
          <p:cNvPr id="14" name="TextBox 13">
            <a:extLst>
              <a:ext uri="{FF2B5EF4-FFF2-40B4-BE49-F238E27FC236}">
                <a16:creationId xmlns:a16="http://schemas.microsoft.com/office/drawing/2014/main" id="{4092C9E3-F387-E445-7ED3-0296ABBDE04C}"/>
              </a:ext>
            </a:extLst>
          </p:cNvPr>
          <p:cNvSpPr txBox="1"/>
          <p:nvPr/>
        </p:nvSpPr>
        <p:spPr>
          <a:xfrm>
            <a:off x="6808392" y="4555492"/>
            <a:ext cx="4230240" cy="997196"/>
          </a:xfrm>
          <a:prstGeom prst="rect">
            <a:avLst/>
          </a:prstGeom>
          <a:noFill/>
        </p:spPr>
        <p:txBody>
          <a:bodyPr wrap="square" lIns="0" tIns="0" rIns="0" bIns="0" rtlCol="0">
            <a:spAutoFit/>
          </a:bodyPr>
          <a:lstStyle/>
          <a:p>
            <a:pPr lvl="0" algn="ctr" defTabSz="932304" fontAlgn="base">
              <a:lnSpc>
                <a:spcPct val="90000"/>
              </a:lnSpc>
              <a:spcBef>
                <a:spcPct val="0"/>
              </a:spcBef>
              <a:spcAft>
                <a:spcPct val="0"/>
              </a:spcAft>
              <a:defRPr/>
            </a:pPr>
            <a:r>
              <a:rPr lang="en-US" sz="1800"/>
              <a:t>Automatically index data</a:t>
            </a:r>
            <a:br>
              <a:rPr lang="en-US" sz="1800"/>
            </a:br>
            <a:r>
              <a:rPr lang="en-US" sz="1800"/>
              <a:t>from Azure data sources:</a:t>
            </a:r>
            <a:br>
              <a:rPr lang="en-US" sz="1800"/>
            </a:br>
            <a:r>
              <a:rPr lang="en-US" sz="1800"/>
              <a:t>SQL DB, Cosmos DB, Blob</a:t>
            </a:r>
            <a:br>
              <a:rPr lang="en-US" sz="1800"/>
            </a:br>
            <a:r>
              <a:rPr lang="en-US" sz="1800"/>
              <a:t>Storage, ADLSv2, and more</a:t>
            </a:r>
          </a:p>
        </p:txBody>
      </p:sp>
    </p:spTree>
    <p:extLst>
      <p:ext uri="{BB962C8B-B14F-4D97-AF65-F5344CB8AC3E}">
        <p14:creationId xmlns:p14="http://schemas.microsoft.com/office/powerpoint/2010/main" val="463617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42" presetClass="path" presetSubtype="0" decel="100000" fill="hold" nodeType="withEffect">
                                  <p:stCondLst>
                                    <p:cond delay="0"/>
                                  </p:stCondLst>
                                  <p:childTnLst>
                                    <p:animMotion origin="layout" path="M 0 -2.59259E-6 L 0 0.03542 " pathEditMode="relative" rAng="0" ptsTypes="AA">
                                      <p:cBhvr>
                                        <p:cTn id="9" dur="700" spd="-100000" fill="hold"/>
                                        <p:tgtEl>
                                          <p:spTgt spid="19"/>
                                        </p:tgtEl>
                                        <p:attrNameLst>
                                          <p:attrName>ppt_x</p:attrName>
                                          <p:attrName>ppt_y</p:attrName>
                                        </p:attrNameLst>
                                      </p:cBhvr>
                                      <p:rCtr x="0" y="1759"/>
                                    </p:animMotion>
                                  </p:childTnLst>
                                </p:cTn>
                              </p:par>
                              <p:par>
                                <p:cTn id="10" presetID="10" presetClass="entr" presetSubtype="0" fill="hold" grpId="0" nodeType="withEffect">
                                  <p:stCondLst>
                                    <p:cond delay="10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42" presetClass="path" presetSubtype="0" decel="100000" fill="hold" grpId="1" nodeType="withEffect">
                                  <p:stCondLst>
                                    <p:cond delay="100"/>
                                  </p:stCondLst>
                                  <p:childTnLst>
                                    <p:animMotion origin="layout" path="M 0 -2.59259E-6 L 0 0.03542 " pathEditMode="relative" rAng="0" ptsTypes="AA">
                                      <p:cBhvr>
                                        <p:cTn id="14" dur="700" spd="-100000" fill="hold"/>
                                        <p:tgtEl>
                                          <p:spTgt spid="3"/>
                                        </p:tgtEl>
                                        <p:attrNameLst>
                                          <p:attrName>ppt_x</p:attrName>
                                          <p:attrName>ppt_y</p:attrName>
                                        </p:attrNameLst>
                                      </p:cBhvr>
                                      <p:rCtr x="0" y="1759"/>
                                    </p:animMotion>
                                  </p:childTnLst>
                                </p:cTn>
                              </p:par>
                              <p:par>
                                <p:cTn id="15" presetID="10" presetClass="entr" presetSubtype="0" fill="hold" nodeType="withEffect">
                                  <p:stCondLst>
                                    <p:cond delay="500"/>
                                  </p:stCondLst>
                                  <p:childTnLst>
                                    <p:set>
                                      <p:cBhvr>
                                        <p:cTn id="16" dur="1" fill="hold">
                                          <p:stCondLst>
                                            <p:cond delay="0"/>
                                          </p:stCondLst>
                                        </p:cTn>
                                        <p:tgtEl>
                                          <p:spTgt spid="22"/>
                                        </p:tgtEl>
                                        <p:attrNameLst>
                                          <p:attrName>style.visibility</p:attrName>
                                        </p:attrNameLst>
                                      </p:cBhvr>
                                      <p:to>
                                        <p:strVal val="visible"/>
                                      </p:to>
                                    </p:set>
                                    <p:animEffect transition="in" filter="fade">
                                      <p:cBhvr>
                                        <p:cTn id="17" dur="500"/>
                                        <p:tgtEl>
                                          <p:spTgt spid="22"/>
                                        </p:tgtEl>
                                      </p:cBhvr>
                                    </p:animEffect>
                                  </p:childTnLst>
                                </p:cTn>
                              </p:par>
                              <p:par>
                                <p:cTn id="18" presetID="42" presetClass="path" presetSubtype="0" decel="100000" fill="hold" nodeType="withEffect">
                                  <p:stCondLst>
                                    <p:cond delay="500"/>
                                  </p:stCondLst>
                                  <p:childTnLst>
                                    <p:animMotion origin="layout" path="M 0 -2.59259E-6 L 0 0.03542 " pathEditMode="relative" rAng="0" ptsTypes="AA">
                                      <p:cBhvr>
                                        <p:cTn id="19" dur="700" spd="-100000" fill="hold"/>
                                        <p:tgtEl>
                                          <p:spTgt spid="22"/>
                                        </p:tgtEl>
                                        <p:attrNameLst>
                                          <p:attrName>ppt_x</p:attrName>
                                          <p:attrName>ppt_y</p:attrName>
                                        </p:attrNameLst>
                                      </p:cBhvr>
                                      <p:rCtr x="0" y="1759"/>
                                    </p:animMotion>
                                  </p:childTnLst>
                                </p:cTn>
                              </p:par>
                              <p:par>
                                <p:cTn id="20" presetID="10" presetClass="entr" presetSubtype="0" fill="hold" grpId="0" nodeType="withEffect">
                                  <p:stCondLst>
                                    <p:cond delay="60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par>
                                <p:cTn id="23" presetID="42" presetClass="path" presetSubtype="0" decel="100000" fill="hold" grpId="1" nodeType="withEffect">
                                  <p:stCondLst>
                                    <p:cond delay="600"/>
                                  </p:stCondLst>
                                  <p:childTnLst>
                                    <p:animMotion origin="layout" path="M 0 -2.59259E-6 L 0 0.03542 " pathEditMode="relative" rAng="0" ptsTypes="AA">
                                      <p:cBhvr>
                                        <p:cTn id="24" dur="700" spd="-100000" fill="hold"/>
                                        <p:tgtEl>
                                          <p:spTgt spid="4"/>
                                        </p:tgtEl>
                                        <p:attrNameLst>
                                          <p:attrName>ppt_x</p:attrName>
                                          <p:attrName>ppt_y</p:attrName>
                                        </p:attrNameLst>
                                      </p:cBhvr>
                                      <p:rCtr x="0" y="1759"/>
                                    </p:animMotion>
                                  </p:childTnLst>
                                </p:cTn>
                              </p:par>
                              <p:par>
                                <p:cTn id="25" presetID="10" presetClass="entr" presetSubtype="0" fill="hold" grpId="0" nodeType="withEffect">
                                  <p:stCondLst>
                                    <p:cond delay="20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par>
                                <p:cTn id="28" presetID="42" presetClass="path" presetSubtype="0" decel="100000" fill="hold" grpId="1" nodeType="withEffect">
                                  <p:stCondLst>
                                    <p:cond delay="200"/>
                                  </p:stCondLst>
                                  <p:childTnLst>
                                    <p:animMotion origin="layout" path="M 0 -2.59259E-6 L 0 0.03542 " pathEditMode="relative" rAng="0" ptsTypes="AA">
                                      <p:cBhvr>
                                        <p:cTn id="29" dur="700" spd="-100000" fill="hold"/>
                                        <p:tgtEl>
                                          <p:spTgt spid="9"/>
                                        </p:tgtEl>
                                        <p:attrNameLst>
                                          <p:attrName>ppt_x</p:attrName>
                                          <p:attrName>ppt_y</p:attrName>
                                        </p:attrNameLst>
                                      </p:cBhvr>
                                      <p:rCtr x="0" y="1759"/>
                                    </p:animMotion>
                                  </p:childTnLst>
                                </p:cTn>
                              </p:par>
                              <p:par>
                                <p:cTn id="30" presetID="10" presetClass="entr" presetSubtype="0" fill="hold" grpId="0" nodeType="withEffect">
                                  <p:stCondLst>
                                    <p:cond delay="20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par>
                                <p:cTn id="33" presetID="42" presetClass="path" presetSubtype="0" decel="100000" fill="hold" grpId="1" nodeType="withEffect">
                                  <p:stCondLst>
                                    <p:cond delay="200"/>
                                  </p:stCondLst>
                                  <p:childTnLst>
                                    <p:animMotion origin="layout" path="M 0 -2.59259E-6 L 0 0.03542 " pathEditMode="relative" rAng="0" ptsTypes="AA">
                                      <p:cBhvr>
                                        <p:cTn id="34" dur="700" spd="-100000" fill="hold"/>
                                        <p:tgtEl>
                                          <p:spTgt spid="12"/>
                                        </p:tgtEl>
                                        <p:attrNameLst>
                                          <p:attrName>ppt_x</p:attrName>
                                          <p:attrName>ppt_y</p:attrName>
                                        </p:attrNameLst>
                                      </p:cBhvr>
                                      <p:rCtr x="0" y="1759"/>
                                    </p:animMotion>
                                  </p:childTnLst>
                                </p:cTn>
                              </p:par>
                              <p:par>
                                <p:cTn id="35" presetID="10" presetClass="entr" presetSubtype="0" fill="hold" grpId="0" nodeType="withEffect">
                                  <p:stCondLst>
                                    <p:cond delay="20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500"/>
                                        <p:tgtEl>
                                          <p:spTgt spid="13"/>
                                        </p:tgtEl>
                                      </p:cBhvr>
                                    </p:animEffect>
                                  </p:childTnLst>
                                </p:cTn>
                              </p:par>
                              <p:par>
                                <p:cTn id="38" presetID="42" presetClass="path" presetSubtype="0" decel="100000" fill="hold" grpId="1" nodeType="withEffect">
                                  <p:stCondLst>
                                    <p:cond delay="200"/>
                                  </p:stCondLst>
                                  <p:childTnLst>
                                    <p:animMotion origin="layout" path="M 1.04167E-6 -1.48148E-6 L 1.04167E-6 0.03542 " pathEditMode="relative" rAng="0" ptsTypes="AA">
                                      <p:cBhvr>
                                        <p:cTn id="39" dur="700" spd="-100000" fill="hold"/>
                                        <p:tgtEl>
                                          <p:spTgt spid="13"/>
                                        </p:tgtEl>
                                        <p:attrNameLst>
                                          <p:attrName>ppt_x</p:attrName>
                                          <p:attrName>ppt_y</p:attrName>
                                        </p:attrNameLst>
                                      </p:cBhvr>
                                      <p:rCtr x="0" y="1759"/>
                                    </p:animMotion>
                                  </p:childTnLst>
                                </p:cTn>
                              </p:par>
                              <p:par>
                                <p:cTn id="40" presetID="10" presetClass="entr" presetSubtype="0" fill="hold" grpId="0" nodeType="withEffect">
                                  <p:stCondLst>
                                    <p:cond delay="700"/>
                                  </p:stCondLst>
                                  <p:childTnLst>
                                    <p:set>
                                      <p:cBhvr>
                                        <p:cTn id="41" dur="1" fill="hold">
                                          <p:stCondLst>
                                            <p:cond delay="0"/>
                                          </p:stCondLst>
                                        </p:cTn>
                                        <p:tgtEl>
                                          <p:spTgt spid="10"/>
                                        </p:tgtEl>
                                        <p:attrNameLst>
                                          <p:attrName>style.visibility</p:attrName>
                                        </p:attrNameLst>
                                      </p:cBhvr>
                                      <p:to>
                                        <p:strVal val="visible"/>
                                      </p:to>
                                    </p:set>
                                    <p:animEffect transition="in" filter="fade">
                                      <p:cBhvr>
                                        <p:cTn id="42" dur="500"/>
                                        <p:tgtEl>
                                          <p:spTgt spid="10"/>
                                        </p:tgtEl>
                                      </p:cBhvr>
                                    </p:animEffect>
                                  </p:childTnLst>
                                </p:cTn>
                              </p:par>
                              <p:par>
                                <p:cTn id="43" presetID="42" presetClass="path" presetSubtype="0" decel="100000" fill="hold" grpId="1" nodeType="withEffect">
                                  <p:stCondLst>
                                    <p:cond delay="700"/>
                                  </p:stCondLst>
                                  <p:childTnLst>
                                    <p:animMotion origin="layout" path="M 0 -2.59259E-6 L 0 0.03542 " pathEditMode="relative" rAng="0" ptsTypes="AA">
                                      <p:cBhvr>
                                        <p:cTn id="44" dur="700" spd="-100000" fill="hold"/>
                                        <p:tgtEl>
                                          <p:spTgt spid="10"/>
                                        </p:tgtEl>
                                        <p:attrNameLst>
                                          <p:attrName>ppt_x</p:attrName>
                                          <p:attrName>ppt_y</p:attrName>
                                        </p:attrNameLst>
                                      </p:cBhvr>
                                      <p:rCtr x="0" y="1759"/>
                                    </p:animMotion>
                                  </p:childTnLst>
                                </p:cTn>
                              </p:par>
                              <p:par>
                                <p:cTn id="45" presetID="10" presetClass="entr" presetSubtype="0" fill="hold" grpId="0" nodeType="withEffect">
                                  <p:stCondLst>
                                    <p:cond delay="700"/>
                                  </p:stCondLst>
                                  <p:childTnLst>
                                    <p:set>
                                      <p:cBhvr>
                                        <p:cTn id="46" dur="1" fill="hold">
                                          <p:stCondLst>
                                            <p:cond delay="0"/>
                                          </p:stCondLst>
                                        </p:cTn>
                                        <p:tgtEl>
                                          <p:spTgt spid="11"/>
                                        </p:tgtEl>
                                        <p:attrNameLst>
                                          <p:attrName>style.visibility</p:attrName>
                                        </p:attrNameLst>
                                      </p:cBhvr>
                                      <p:to>
                                        <p:strVal val="visible"/>
                                      </p:to>
                                    </p:set>
                                    <p:animEffect transition="in" filter="fade">
                                      <p:cBhvr>
                                        <p:cTn id="47" dur="500"/>
                                        <p:tgtEl>
                                          <p:spTgt spid="11"/>
                                        </p:tgtEl>
                                      </p:cBhvr>
                                    </p:animEffect>
                                  </p:childTnLst>
                                </p:cTn>
                              </p:par>
                              <p:par>
                                <p:cTn id="48" presetID="42" presetClass="path" presetSubtype="0" decel="100000" fill="hold" grpId="1" nodeType="withEffect">
                                  <p:stCondLst>
                                    <p:cond delay="700"/>
                                  </p:stCondLst>
                                  <p:childTnLst>
                                    <p:animMotion origin="layout" path="M 0 -2.59259E-6 L 0 0.03542 " pathEditMode="relative" rAng="0" ptsTypes="AA">
                                      <p:cBhvr>
                                        <p:cTn id="49" dur="700" spd="-100000" fill="hold"/>
                                        <p:tgtEl>
                                          <p:spTgt spid="11"/>
                                        </p:tgtEl>
                                        <p:attrNameLst>
                                          <p:attrName>ppt_x</p:attrName>
                                          <p:attrName>ppt_y</p:attrName>
                                        </p:attrNameLst>
                                      </p:cBhvr>
                                      <p:rCtr x="0" y="1759"/>
                                    </p:animMotion>
                                  </p:childTnLst>
                                </p:cTn>
                              </p:par>
                              <p:par>
                                <p:cTn id="50" presetID="10" presetClass="entr" presetSubtype="0" fill="hold" grpId="0" nodeType="withEffect">
                                  <p:stCondLst>
                                    <p:cond delay="700"/>
                                  </p:stCondLst>
                                  <p:childTnLst>
                                    <p:set>
                                      <p:cBhvr>
                                        <p:cTn id="51" dur="1" fill="hold">
                                          <p:stCondLst>
                                            <p:cond delay="0"/>
                                          </p:stCondLst>
                                        </p:cTn>
                                        <p:tgtEl>
                                          <p:spTgt spid="14"/>
                                        </p:tgtEl>
                                        <p:attrNameLst>
                                          <p:attrName>style.visibility</p:attrName>
                                        </p:attrNameLst>
                                      </p:cBhvr>
                                      <p:to>
                                        <p:strVal val="visible"/>
                                      </p:to>
                                    </p:set>
                                    <p:animEffect transition="in" filter="fade">
                                      <p:cBhvr>
                                        <p:cTn id="52" dur="500"/>
                                        <p:tgtEl>
                                          <p:spTgt spid="14"/>
                                        </p:tgtEl>
                                      </p:cBhvr>
                                    </p:animEffect>
                                  </p:childTnLst>
                                </p:cTn>
                              </p:par>
                              <p:par>
                                <p:cTn id="53" presetID="42" presetClass="path" presetSubtype="0" decel="100000" fill="hold" grpId="1" nodeType="withEffect">
                                  <p:stCondLst>
                                    <p:cond delay="700"/>
                                  </p:stCondLst>
                                  <p:childTnLst>
                                    <p:animMotion origin="layout" path="M 0 -2.59259E-6 L 0 0.03542 " pathEditMode="relative" rAng="0" ptsTypes="AA">
                                      <p:cBhvr>
                                        <p:cTn id="54" dur="700" spd="-100000" fill="hold"/>
                                        <p:tgtEl>
                                          <p:spTgt spid="14"/>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9" grpId="0"/>
      <p:bldP spid="9" grpId="1"/>
      <p:bldP spid="12" grpId="0"/>
      <p:bldP spid="12" grpId="1"/>
      <p:bldP spid="13" grpId="0"/>
      <p:bldP spid="13" grpId="1"/>
      <p:bldP spid="4" grpId="0" animBg="1"/>
      <p:bldP spid="4" grpId="1" animBg="1"/>
      <p:bldP spid="10" grpId="0"/>
      <p:bldP spid="10" grpId="1"/>
      <p:bldP spid="11" grpId="0"/>
      <p:bldP spid="11" grpId="1"/>
      <p:bldP spid="14" grpId="0"/>
      <p:bldP spid="14" grpId="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ular Callout 4">
            <a:extLst>
              <a:ext uri="{FF2B5EF4-FFF2-40B4-BE49-F238E27FC236}">
                <a16:creationId xmlns:a16="http://schemas.microsoft.com/office/drawing/2014/main" id="{5DD54C93-6A00-D6E9-AE96-5D11C002F8AA}"/>
              </a:ext>
            </a:extLst>
          </p:cNvPr>
          <p:cNvSpPr/>
          <p:nvPr/>
        </p:nvSpPr>
        <p:spPr bwMode="auto">
          <a:xfrm>
            <a:off x="1273215" y="1395266"/>
            <a:ext cx="5474826" cy="1139590"/>
          </a:xfrm>
          <a:prstGeom prst="wedgeRoundRectCallout">
            <a:avLst>
              <a:gd name="adj1" fmla="val -56998"/>
              <a:gd name="adj2" fmla="val 31722"/>
              <a:gd name="adj3" fmla="val 16667"/>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2400">
                <a:solidFill>
                  <a:schemeClr val="tx1"/>
                </a:solidFill>
              </a:rPr>
              <a:t>If a vector is just a series of numbers, do I need a Vector Database?</a:t>
            </a:r>
          </a:p>
        </p:txBody>
      </p:sp>
      <p:sp>
        <p:nvSpPr>
          <p:cNvPr id="2" name="Title 1">
            <a:extLst>
              <a:ext uri="{FF2B5EF4-FFF2-40B4-BE49-F238E27FC236}">
                <a16:creationId xmlns:a16="http://schemas.microsoft.com/office/drawing/2014/main" id="{766DEEAA-E024-8F08-B804-BEA94A01B27E}"/>
              </a:ext>
            </a:extLst>
          </p:cNvPr>
          <p:cNvSpPr>
            <a:spLocks noGrp="1"/>
          </p:cNvSpPr>
          <p:nvPr>
            <p:ph type="title"/>
          </p:nvPr>
        </p:nvSpPr>
        <p:spPr/>
        <p:txBody>
          <a:bodyPr/>
          <a:lstStyle/>
          <a:p>
            <a:r>
              <a:rPr lang="en-US"/>
              <a:t>Storing Embeddings as Vectors</a:t>
            </a:r>
          </a:p>
        </p:txBody>
      </p:sp>
      <p:sp>
        <p:nvSpPr>
          <p:cNvPr id="4" name="Picture Placeholder 3">
            <a:extLst>
              <a:ext uri="{FF2B5EF4-FFF2-40B4-BE49-F238E27FC236}">
                <a16:creationId xmlns:a16="http://schemas.microsoft.com/office/drawing/2014/main" id="{E96825A6-32CF-CFA8-D54F-00C5FBE7D102}"/>
              </a:ext>
            </a:extLst>
          </p:cNvPr>
          <p:cNvSpPr>
            <a:spLocks noGrp="1"/>
          </p:cNvSpPr>
          <p:nvPr>
            <p:ph type="pic" sz="quarter" idx="11"/>
          </p:nvPr>
        </p:nvSpPr>
        <p:spPr>
          <a:xfrm>
            <a:off x="1095736" y="2875002"/>
            <a:ext cx="10000527" cy="4505849"/>
          </a:xfrm>
        </p:spPr>
        <p:txBody>
          <a:bodyPr/>
          <a:lstStyle/>
          <a:p>
            <a:r>
              <a:rPr lang="en-US" sz="2400"/>
              <a:t>You can </a:t>
            </a:r>
            <a:r>
              <a:rPr lang="en-US" sz="2400" b="1" u="sng"/>
              <a:t>store</a:t>
            </a:r>
            <a:r>
              <a:rPr lang="en-US" sz="2400"/>
              <a:t> a vector in </a:t>
            </a:r>
            <a:r>
              <a:rPr lang="en-US" sz="2400" b="1" u="sng"/>
              <a:t>any database</a:t>
            </a:r>
            <a:r>
              <a:rPr lang="en-US" sz="2400"/>
              <a:t>, you </a:t>
            </a:r>
            <a:r>
              <a:rPr lang="en-US" sz="2400" b="1" u="sng"/>
              <a:t>can’t efficiently search</a:t>
            </a:r>
            <a:r>
              <a:rPr lang="en-US" sz="2400"/>
              <a:t> over it.</a:t>
            </a:r>
          </a:p>
          <a:p>
            <a:r>
              <a:rPr lang="en-US" sz="2400"/>
              <a:t>Vector databases give you</a:t>
            </a:r>
          </a:p>
          <a:p>
            <a:pPr lvl="2">
              <a:buFont typeface="Wingdings" pitchFamily="2" charset="2"/>
              <a:buChar char="v"/>
            </a:pPr>
            <a:r>
              <a:rPr lang="en-US" sz="2400"/>
              <a:t>A special column type for </a:t>
            </a:r>
            <a:r>
              <a:rPr lang="en-US" sz="2400" b="1" u="sng"/>
              <a:t>efficient</a:t>
            </a:r>
            <a:r>
              <a:rPr lang="en-US" sz="2400"/>
              <a:t> storage of vectors</a:t>
            </a:r>
          </a:p>
          <a:p>
            <a:pPr lvl="2">
              <a:buFont typeface="Wingdings" pitchFamily="2" charset="2"/>
              <a:buChar char="v"/>
            </a:pPr>
            <a:r>
              <a:rPr lang="en-US" sz="2400"/>
              <a:t>Indexes for </a:t>
            </a:r>
            <a:r>
              <a:rPr lang="en-US" sz="2400" b="1" u="sng"/>
              <a:t>searching</a:t>
            </a:r>
            <a:r>
              <a:rPr lang="en-US" sz="2400"/>
              <a:t> vector columns with similarity algorithms</a:t>
            </a:r>
          </a:p>
          <a:p>
            <a:r>
              <a:rPr lang="en-US" sz="2400"/>
              <a:t>Some vector databases also give you</a:t>
            </a:r>
          </a:p>
          <a:p>
            <a:pPr lvl="2">
              <a:buFont typeface="Wingdings" pitchFamily="2" charset="2"/>
              <a:buChar char="v"/>
            </a:pPr>
            <a:r>
              <a:rPr lang="en-US" sz="2400"/>
              <a:t>Integrated vectorization (it converts another column like text into a vector for you)</a:t>
            </a:r>
          </a:p>
          <a:p>
            <a:pPr lvl="2">
              <a:buFont typeface="Wingdings" pitchFamily="2" charset="2"/>
              <a:buChar char="v"/>
            </a:pPr>
            <a:r>
              <a:rPr lang="en-US" sz="2400"/>
              <a:t>Fine-tuned search and filtering</a:t>
            </a:r>
          </a:p>
          <a:p>
            <a:pPr lvl="1"/>
            <a:endParaRPr lang="en-US" sz="1600"/>
          </a:p>
          <a:p>
            <a:pPr lvl="1"/>
            <a:endParaRPr lang="en-US" sz="2400"/>
          </a:p>
        </p:txBody>
      </p:sp>
    </p:spTree>
    <p:extLst>
      <p:ext uri="{BB962C8B-B14F-4D97-AF65-F5344CB8AC3E}">
        <p14:creationId xmlns:p14="http://schemas.microsoft.com/office/powerpoint/2010/main" val="31028510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2A8145-FAF8-736E-EB2C-B8D4943B98B3}"/>
            </a:ext>
          </a:extLst>
        </p:cNvPr>
        <p:cNvGrpSpPr/>
        <p:nvPr/>
      </p:nvGrpSpPr>
      <p:grpSpPr>
        <a:xfrm>
          <a:off x="0" y="0"/>
          <a:ext cx="0" cy="0"/>
          <a:chOff x="0" y="0"/>
          <a:chExt cx="0" cy="0"/>
        </a:xfrm>
      </p:grpSpPr>
      <p:sp>
        <p:nvSpPr>
          <p:cNvPr id="16" name="Rounded Rectangle 1">
            <a:extLst>
              <a:ext uri="{FF2B5EF4-FFF2-40B4-BE49-F238E27FC236}">
                <a16:creationId xmlns:a16="http://schemas.microsoft.com/office/drawing/2014/main" id="{3F180A86-A342-8C96-2E1F-C6F81CEF2934}"/>
              </a:ext>
              <a:ext uri="{C183D7F6-B498-43B3-948B-1728B52AA6E4}">
                <adec:decorative xmlns:adec="http://schemas.microsoft.com/office/drawing/2017/decorative" val="1"/>
              </a:ext>
            </a:extLst>
          </p:cNvPr>
          <p:cNvSpPr/>
          <p:nvPr/>
        </p:nvSpPr>
        <p:spPr bwMode="auto">
          <a:xfrm>
            <a:off x="585217" y="3345696"/>
            <a:ext cx="11021566" cy="1993900"/>
          </a:xfrm>
          <a:prstGeom prst="roundRect">
            <a:avLst>
              <a:gd name="adj" fmla="val 7154"/>
            </a:avLst>
          </a:prstGeom>
          <a:no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marL="0" marR="0" lvl="0" indent="0" algn="ctr" defTabSz="811670" rtl="0" eaLnBrk="1" fontAlgn="auto" latinLnBrk="0" hangingPunct="1">
              <a:lnSpc>
                <a:spcPct val="100000"/>
              </a:lnSpc>
              <a:spcBef>
                <a:spcPts val="174"/>
              </a:spcBef>
              <a:spcAft>
                <a:spcPts val="0"/>
              </a:spcAft>
              <a:buClrTx/>
              <a:buSzTx/>
              <a:buFontTx/>
              <a:buNone/>
              <a:tabLst/>
              <a:defRPr/>
            </a:pPr>
            <a:endParaRPr kumimoji="0" lang="en-US" sz="2400" b="0" i="0" u="none" strike="noStrike" kern="1200" cap="none" spc="0" normalizeH="0" baseline="0" noProof="0">
              <a:ln>
                <a:noFill/>
              </a:ln>
              <a:gradFill>
                <a:gsLst>
                  <a:gs pos="41958">
                    <a:srgbClr val="FFFFFF"/>
                  </a:gs>
                  <a:gs pos="63000">
                    <a:srgbClr val="FFFFFF"/>
                  </a:gs>
                </a:gsLst>
                <a:lin ang="0" scaled="0"/>
              </a:gradFill>
              <a:effectLst/>
              <a:uLnTx/>
              <a:uFillTx/>
              <a:latin typeface="Segoe UI"/>
              <a:ea typeface="+mn-ea"/>
              <a:cs typeface="Segoe UI" panose="020B0502040204020203" pitchFamily="34" charset="0"/>
            </a:endParaRPr>
          </a:p>
        </p:txBody>
      </p:sp>
      <p:sp>
        <p:nvSpPr>
          <p:cNvPr id="2" name="Title 1">
            <a:extLst>
              <a:ext uri="{FF2B5EF4-FFF2-40B4-BE49-F238E27FC236}">
                <a16:creationId xmlns:a16="http://schemas.microsoft.com/office/drawing/2014/main" id="{F009BFB2-E359-4F87-3EF3-0353B5E629CB}"/>
              </a:ext>
            </a:extLst>
          </p:cNvPr>
          <p:cNvSpPr>
            <a:spLocks noGrp="1"/>
          </p:cNvSpPr>
          <p:nvPr>
            <p:ph type="title"/>
          </p:nvPr>
        </p:nvSpPr>
        <p:spPr/>
        <p:txBody>
          <a:bodyPr/>
          <a:lstStyle/>
          <a:p>
            <a:r>
              <a:rPr lang="en-US"/>
              <a:t>Search multi-modal vectors</a:t>
            </a:r>
          </a:p>
        </p:txBody>
      </p:sp>
      <p:sp>
        <p:nvSpPr>
          <p:cNvPr id="4" name="Rounded Rectangle 1">
            <a:extLst>
              <a:ext uri="{FF2B5EF4-FFF2-40B4-BE49-F238E27FC236}">
                <a16:creationId xmlns:a16="http://schemas.microsoft.com/office/drawing/2014/main" id="{F51EFBB1-5626-36AA-065F-C171909AAA34}"/>
              </a:ext>
              <a:ext uri="{C183D7F6-B498-43B3-948B-1728B52AA6E4}">
                <adec:decorative xmlns:adec="http://schemas.microsoft.com/office/drawing/2017/decorative" val="1"/>
              </a:ext>
            </a:extLst>
          </p:cNvPr>
          <p:cNvSpPr/>
          <p:nvPr/>
        </p:nvSpPr>
        <p:spPr bwMode="auto">
          <a:xfrm>
            <a:off x="585217" y="1820862"/>
            <a:ext cx="11021566" cy="1993900"/>
          </a:xfrm>
          <a:prstGeom prst="roundRect">
            <a:avLst>
              <a:gd name="adj" fmla="val 7154"/>
            </a:avLst>
          </a:prstGeom>
          <a:solidFill>
            <a:schemeClr val="bg1"/>
          </a:solidFill>
          <a:ln w="15875">
            <a:gradFill>
              <a:gsLst>
                <a:gs pos="0">
                  <a:srgbClr val="F4364C"/>
                </a:gs>
                <a:gs pos="100000">
                  <a:srgbClr val="49C5B1"/>
                </a:gs>
                <a:gs pos="80000">
                  <a:srgbClr val="0078D4"/>
                </a:gs>
                <a:gs pos="26000">
                  <a:srgbClr val="C03BC4"/>
                </a:gs>
              </a:gsLst>
              <a:lin ang="10800000" scaled="0"/>
            </a:gradFill>
            <a:headEnd type="none" w="med" len="med"/>
            <a:tailEnd type="none" w="lg" len="lg"/>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marL="0" marR="0" lvl="0" indent="0" algn="ctr" defTabSz="811670" rtl="0" eaLnBrk="1" fontAlgn="auto" latinLnBrk="0" hangingPunct="1">
              <a:lnSpc>
                <a:spcPct val="100000"/>
              </a:lnSpc>
              <a:spcBef>
                <a:spcPts val="174"/>
              </a:spcBef>
              <a:spcAft>
                <a:spcPts val="0"/>
              </a:spcAft>
              <a:buClrTx/>
              <a:buSzTx/>
              <a:buFontTx/>
              <a:buNone/>
              <a:tabLst/>
              <a:defRPr/>
            </a:pPr>
            <a:endParaRPr kumimoji="0" lang="en-US" sz="2400" b="0" i="0" u="none" strike="noStrike" kern="1200" cap="none" spc="0" normalizeH="0" baseline="0" noProof="0">
              <a:ln>
                <a:noFill/>
              </a:ln>
              <a:gradFill>
                <a:gsLst>
                  <a:gs pos="41958">
                    <a:srgbClr val="FFFFFF"/>
                  </a:gs>
                  <a:gs pos="63000">
                    <a:srgbClr val="FFFFFF"/>
                  </a:gs>
                </a:gsLst>
                <a:lin ang="0" scaled="0"/>
              </a:gradFill>
              <a:effectLst/>
              <a:uLnTx/>
              <a:uFillTx/>
              <a:latin typeface="Segoe UI"/>
              <a:ea typeface="+mn-ea"/>
              <a:cs typeface="Segoe UI" panose="020B0502040204020203" pitchFamily="34" charset="0"/>
            </a:endParaRPr>
          </a:p>
        </p:txBody>
      </p:sp>
      <p:sp>
        <p:nvSpPr>
          <p:cNvPr id="9" name="Graphic 38" descr="Image icon">
            <a:extLst>
              <a:ext uri="{FF2B5EF4-FFF2-40B4-BE49-F238E27FC236}">
                <a16:creationId xmlns:a16="http://schemas.microsoft.com/office/drawing/2014/main" id="{9CDD8121-5957-B160-EE08-0D71D2F70030}"/>
              </a:ext>
            </a:extLst>
          </p:cNvPr>
          <p:cNvSpPr/>
          <p:nvPr/>
        </p:nvSpPr>
        <p:spPr>
          <a:xfrm>
            <a:off x="1438443" y="2573564"/>
            <a:ext cx="488496" cy="488496"/>
          </a:xfrm>
          <a:custGeom>
            <a:avLst/>
            <a:gdLst>
              <a:gd name="connsiteX0" fmla="*/ 230000 w 488496"/>
              <a:gd name="connsiteY0" fmla="*/ 290872 h 488496"/>
              <a:gd name="connsiteX1" fmla="*/ 232253 w 488496"/>
              <a:gd name="connsiteY1" fmla="*/ 288945 h 488496"/>
              <a:gd name="connsiteX2" fmla="*/ 255972 w 488496"/>
              <a:gd name="connsiteY2" fmla="*/ 288755 h 488496"/>
              <a:gd name="connsiteX3" fmla="*/ 258496 w 488496"/>
              <a:gd name="connsiteY3" fmla="*/ 290872 h 488496"/>
              <a:gd name="connsiteX4" fmla="*/ 446513 w 488496"/>
              <a:gd name="connsiteY4" fmla="*/ 475415 h 488496"/>
              <a:gd name="connsiteX5" fmla="*/ 400295 w 488496"/>
              <a:gd name="connsiteY5" fmla="*/ 488496 h 488496"/>
              <a:gd name="connsiteX6" fmla="*/ 88201 w 488496"/>
              <a:gd name="connsiteY6" fmla="*/ 488496 h 488496"/>
              <a:gd name="connsiteX7" fmla="*/ 41984 w 488496"/>
              <a:gd name="connsiteY7" fmla="*/ 475442 h 488496"/>
              <a:gd name="connsiteX8" fmla="*/ 230000 w 488496"/>
              <a:gd name="connsiteY8" fmla="*/ 290872 h 488496"/>
              <a:gd name="connsiteX9" fmla="*/ 232253 w 488496"/>
              <a:gd name="connsiteY9" fmla="*/ 288945 h 488496"/>
              <a:gd name="connsiteX10" fmla="*/ 230000 w 488496"/>
              <a:gd name="connsiteY10" fmla="*/ 290845 h 488496"/>
              <a:gd name="connsiteX11" fmla="*/ 400295 w 488496"/>
              <a:gd name="connsiteY11" fmla="*/ 0 h 488496"/>
              <a:gd name="connsiteX12" fmla="*/ 488496 w 488496"/>
              <a:gd name="connsiteY12" fmla="*/ 88201 h 488496"/>
              <a:gd name="connsiteX13" fmla="*/ 488496 w 488496"/>
              <a:gd name="connsiteY13" fmla="*/ 400295 h 488496"/>
              <a:gd name="connsiteX14" fmla="*/ 475334 w 488496"/>
              <a:gd name="connsiteY14" fmla="*/ 446702 h 488496"/>
              <a:gd name="connsiteX15" fmla="*/ 287019 w 488496"/>
              <a:gd name="connsiteY15" fmla="*/ 261807 h 488496"/>
              <a:gd name="connsiteX16" fmla="*/ 283545 w 488496"/>
              <a:gd name="connsiteY16" fmla="*/ 258659 h 488496"/>
              <a:gd name="connsiteX17" fmla="*/ 205141 w 488496"/>
              <a:gd name="connsiteY17" fmla="*/ 258496 h 488496"/>
              <a:gd name="connsiteX18" fmla="*/ 201478 w 488496"/>
              <a:gd name="connsiteY18" fmla="*/ 261834 h 488496"/>
              <a:gd name="connsiteX19" fmla="*/ 13162 w 488496"/>
              <a:gd name="connsiteY19" fmla="*/ 446675 h 488496"/>
              <a:gd name="connsiteX20" fmla="*/ 0 w 488496"/>
              <a:gd name="connsiteY20" fmla="*/ 400295 h 488496"/>
              <a:gd name="connsiteX21" fmla="*/ 0 w 488496"/>
              <a:gd name="connsiteY21" fmla="*/ 88201 h 488496"/>
              <a:gd name="connsiteX22" fmla="*/ 88201 w 488496"/>
              <a:gd name="connsiteY22" fmla="*/ 0 h 488496"/>
              <a:gd name="connsiteX23" fmla="*/ 400295 w 488496"/>
              <a:gd name="connsiteY23" fmla="*/ 0 h 488496"/>
              <a:gd name="connsiteX24" fmla="*/ 346072 w 488496"/>
              <a:gd name="connsiteY24" fmla="*/ 81416 h 488496"/>
              <a:gd name="connsiteX25" fmla="*/ 284956 w 488496"/>
              <a:gd name="connsiteY25" fmla="*/ 142532 h 488496"/>
              <a:gd name="connsiteX26" fmla="*/ 346072 w 488496"/>
              <a:gd name="connsiteY26" fmla="*/ 203649 h 488496"/>
              <a:gd name="connsiteX27" fmla="*/ 407189 w 488496"/>
              <a:gd name="connsiteY27" fmla="*/ 142532 h 488496"/>
              <a:gd name="connsiteX28" fmla="*/ 346072 w 488496"/>
              <a:gd name="connsiteY28" fmla="*/ 81416 h 488496"/>
              <a:gd name="connsiteX29" fmla="*/ 346072 w 488496"/>
              <a:gd name="connsiteY29" fmla="*/ 122124 h 488496"/>
              <a:gd name="connsiteX30" fmla="*/ 366481 w 488496"/>
              <a:gd name="connsiteY30" fmla="*/ 142532 h 488496"/>
              <a:gd name="connsiteX31" fmla="*/ 346072 w 488496"/>
              <a:gd name="connsiteY31" fmla="*/ 162941 h 488496"/>
              <a:gd name="connsiteX32" fmla="*/ 325664 w 488496"/>
              <a:gd name="connsiteY32" fmla="*/ 142532 h 488496"/>
              <a:gd name="connsiteX33" fmla="*/ 346072 w 488496"/>
              <a:gd name="connsiteY33" fmla="*/ 122124 h 488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488496" h="488496">
                <a:moveTo>
                  <a:pt x="230000" y="290872"/>
                </a:moveTo>
                <a:lnTo>
                  <a:pt x="232253" y="288945"/>
                </a:lnTo>
                <a:cubicBezTo>
                  <a:pt x="239301" y="283805"/>
                  <a:pt x="248843" y="283729"/>
                  <a:pt x="255972" y="288755"/>
                </a:cubicBezTo>
                <a:lnTo>
                  <a:pt x="258496" y="290872"/>
                </a:lnTo>
                <a:lnTo>
                  <a:pt x="446513" y="475415"/>
                </a:lnTo>
                <a:cubicBezTo>
                  <a:pt x="432623" y="483986"/>
                  <a:pt x="416617" y="488518"/>
                  <a:pt x="400295" y="488496"/>
                </a:cubicBezTo>
                <a:lnTo>
                  <a:pt x="88201" y="488496"/>
                </a:lnTo>
                <a:cubicBezTo>
                  <a:pt x="71881" y="488526"/>
                  <a:pt x="55877" y="484005"/>
                  <a:pt x="41984" y="475442"/>
                </a:cubicBezTo>
                <a:lnTo>
                  <a:pt x="230000" y="290872"/>
                </a:lnTo>
                <a:lnTo>
                  <a:pt x="232253" y="288945"/>
                </a:lnTo>
                <a:lnTo>
                  <a:pt x="230000" y="290845"/>
                </a:lnTo>
                <a:close/>
                <a:moveTo>
                  <a:pt x="400295" y="0"/>
                </a:moveTo>
                <a:cubicBezTo>
                  <a:pt x="449007" y="0"/>
                  <a:pt x="488496" y="39489"/>
                  <a:pt x="488496" y="88201"/>
                </a:cubicBezTo>
                <a:lnTo>
                  <a:pt x="488496" y="400295"/>
                </a:lnTo>
                <a:cubicBezTo>
                  <a:pt x="488496" y="417311"/>
                  <a:pt x="483665" y="433215"/>
                  <a:pt x="475334" y="446702"/>
                </a:cubicBezTo>
                <a:lnTo>
                  <a:pt x="287019" y="261807"/>
                </a:lnTo>
                <a:lnTo>
                  <a:pt x="283545" y="258659"/>
                </a:lnTo>
                <a:cubicBezTo>
                  <a:pt x="260900" y="239618"/>
                  <a:pt x="227865" y="239548"/>
                  <a:pt x="205141" y="258496"/>
                </a:cubicBezTo>
                <a:lnTo>
                  <a:pt x="201478" y="261834"/>
                </a:lnTo>
                <a:lnTo>
                  <a:pt x="13162" y="446675"/>
                </a:lnTo>
                <a:cubicBezTo>
                  <a:pt x="4533" y="432748"/>
                  <a:pt x="-26" y="416682"/>
                  <a:pt x="0" y="400295"/>
                </a:cubicBezTo>
                <a:lnTo>
                  <a:pt x="0" y="88201"/>
                </a:lnTo>
                <a:cubicBezTo>
                  <a:pt x="0" y="39489"/>
                  <a:pt x="39489" y="0"/>
                  <a:pt x="88201" y="0"/>
                </a:cubicBezTo>
                <a:lnTo>
                  <a:pt x="400295" y="0"/>
                </a:lnTo>
                <a:close/>
                <a:moveTo>
                  <a:pt x="346072" y="81416"/>
                </a:moveTo>
                <a:cubicBezTo>
                  <a:pt x="312320" y="81416"/>
                  <a:pt x="284956" y="108779"/>
                  <a:pt x="284956" y="142532"/>
                </a:cubicBezTo>
                <a:cubicBezTo>
                  <a:pt x="284956" y="176286"/>
                  <a:pt x="312320" y="203649"/>
                  <a:pt x="346072" y="203649"/>
                </a:cubicBezTo>
                <a:cubicBezTo>
                  <a:pt x="379825" y="203649"/>
                  <a:pt x="407189" y="176286"/>
                  <a:pt x="407189" y="142532"/>
                </a:cubicBezTo>
                <a:cubicBezTo>
                  <a:pt x="407189" y="108779"/>
                  <a:pt x="379825" y="81416"/>
                  <a:pt x="346072" y="81416"/>
                </a:cubicBezTo>
                <a:close/>
                <a:moveTo>
                  <a:pt x="346072" y="122124"/>
                </a:moveTo>
                <a:cubicBezTo>
                  <a:pt x="357343" y="122124"/>
                  <a:pt x="366481" y="131261"/>
                  <a:pt x="366481" y="142532"/>
                </a:cubicBezTo>
                <a:cubicBezTo>
                  <a:pt x="366481" y="153804"/>
                  <a:pt x="357343" y="162941"/>
                  <a:pt x="346072" y="162941"/>
                </a:cubicBezTo>
                <a:cubicBezTo>
                  <a:pt x="334802" y="162941"/>
                  <a:pt x="325664" y="153804"/>
                  <a:pt x="325664" y="142532"/>
                </a:cubicBezTo>
                <a:cubicBezTo>
                  <a:pt x="325664" y="131261"/>
                  <a:pt x="334802" y="122124"/>
                  <a:pt x="346072" y="122124"/>
                </a:cubicBezTo>
                <a:close/>
              </a:path>
            </a:pathLst>
          </a:cu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32449" rtl="0" eaLnBrk="1" fontAlgn="auto" latinLnBrk="0" hangingPunct="1">
              <a:lnSpc>
                <a:spcPct val="100000"/>
              </a:lnSpc>
              <a:spcBef>
                <a:spcPts val="600"/>
              </a:spcBef>
              <a:spcAft>
                <a:spcPts val="0"/>
              </a:spcAft>
              <a:buClrTx/>
              <a:buSzTx/>
              <a:buFontTx/>
              <a:buNone/>
              <a:tabLst/>
              <a:defRPr/>
            </a:pPr>
            <a:endParaRPr kumimoji="0" lang="en-US" sz="16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Semibold"/>
              <a:ea typeface="+mn-ea"/>
              <a:cs typeface="Segoe UI" panose="020B0502040204020203" pitchFamily="34" charset="0"/>
            </a:endParaRPr>
          </a:p>
        </p:txBody>
      </p:sp>
      <p:cxnSp>
        <p:nvCxnSpPr>
          <p:cNvPr id="10" name="Straight Connector 9">
            <a:extLst>
              <a:ext uri="{FF2B5EF4-FFF2-40B4-BE49-F238E27FC236}">
                <a16:creationId xmlns:a16="http://schemas.microsoft.com/office/drawing/2014/main" id="{FE8BF754-7D03-B85B-32A5-A31B9B9704DE}"/>
              </a:ext>
              <a:ext uri="{C183D7F6-B498-43B3-948B-1728B52AA6E4}">
                <adec:decorative xmlns:adec="http://schemas.microsoft.com/office/drawing/2017/decorative" val="1"/>
              </a:ext>
            </a:extLst>
          </p:cNvPr>
          <p:cNvCxnSpPr>
            <a:cxnSpLocks/>
          </p:cNvCxnSpPr>
          <p:nvPr/>
        </p:nvCxnSpPr>
        <p:spPr>
          <a:xfrm>
            <a:off x="2772450" y="2211387"/>
            <a:ext cx="0" cy="1212850"/>
          </a:xfrm>
          <a:prstGeom prst="line">
            <a:avLst/>
          </a:prstGeom>
          <a:no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7" name="Graphic 34" descr="Headphones icon">
            <a:extLst>
              <a:ext uri="{FF2B5EF4-FFF2-40B4-BE49-F238E27FC236}">
                <a16:creationId xmlns:a16="http://schemas.microsoft.com/office/drawing/2014/main" id="{964BA034-14D3-9D9B-E34F-DB70B543BAC9}"/>
              </a:ext>
            </a:extLst>
          </p:cNvPr>
          <p:cNvSpPr/>
          <p:nvPr/>
        </p:nvSpPr>
        <p:spPr>
          <a:xfrm>
            <a:off x="3617960" y="2546425"/>
            <a:ext cx="542773" cy="542773"/>
          </a:xfrm>
          <a:custGeom>
            <a:avLst/>
            <a:gdLst>
              <a:gd name="connsiteX0" fmla="*/ 271387 w 542773"/>
              <a:gd name="connsiteY0" fmla="*/ 0 h 542773"/>
              <a:gd name="connsiteX1" fmla="*/ 542773 w 542773"/>
              <a:gd name="connsiteY1" fmla="*/ 271387 h 542773"/>
              <a:gd name="connsiteX2" fmla="*/ 542773 w 542773"/>
              <a:gd name="connsiteY2" fmla="*/ 461357 h 542773"/>
              <a:gd name="connsiteX3" fmla="*/ 461357 w 542773"/>
              <a:gd name="connsiteY3" fmla="*/ 542773 h 542773"/>
              <a:gd name="connsiteX4" fmla="*/ 379941 w 542773"/>
              <a:gd name="connsiteY4" fmla="*/ 542773 h 542773"/>
              <a:gd name="connsiteX5" fmla="*/ 352803 w 542773"/>
              <a:gd name="connsiteY5" fmla="*/ 515635 h 542773"/>
              <a:gd name="connsiteX6" fmla="*/ 352803 w 542773"/>
              <a:gd name="connsiteY6" fmla="*/ 352803 h 542773"/>
              <a:gd name="connsiteX7" fmla="*/ 379941 w 542773"/>
              <a:gd name="connsiteY7" fmla="*/ 325664 h 542773"/>
              <a:gd name="connsiteX8" fmla="*/ 502065 w 542773"/>
              <a:gd name="connsiteY8" fmla="*/ 325664 h 542773"/>
              <a:gd name="connsiteX9" fmla="*/ 502065 w 542773"/>
              <a:gd name="connsiteY9" fmla="*/ 271387 h 542773"/>
              <a:gd name="connsiteX10" fmla="*/ 271387 w 542773"/>
              <a:gd name="connsiteY10" fmla="*/ 40708 h 542773"/>
              <a:gd name="connsiteX11" fmla="*/ 40708 w 542773"/>
              <a:gd name="connsiteY11" fmla="*/ 271387 h 542773"/>
              <a:gd name="connsiteX12" fmla="*/ 40708 w 542773"/>
              <a:gd name="connsiteY12" fmla="*/ 325664 h 542773"/>
              <a:gd name="connsiteX13" fmla="*/ 162832 w 542773"/>
              <a:gd name="connsiteY13" fmla="*/ 325664 h 542773"/>
              <a:gd name="connsiteX14" fmla="*/ 189971 w 542773"/>
              <a:gd name="connsiteY14" fmla="*/ 352803 h 542773"/>
              <a:gd name="connsiteX15" fmla="*/ 189971 w 542773"/>
              <a:gd name="connsiteY15" fmla="*/ 515635 h 542773"/>
              <a:gd name="connsiteX16" fmla="*/ 162832 w 542773"/>
              <a:gd name="connsiteY16" fmla="*/ 542773 h 542773"/>
              <a:gd name="connsiteX17" fmla="*/ 81416 w 542773"/>
              <a:gd name="connsiteY17" fmla="*/ 542773 h 542773"/>
              <a:gd name="connsiteX18" fmla="*/ 0 w 542773"/>
              <a:gd name="connsiteY18" fmla="*/ 461357 h 542773"/>
              <a:gd name="connsiteX19" fmla="*/ 0 w 542773"/>
              <a:gd name="connsiteY19" fmla="*/ 271387 h 542773"/>
              <a:gd name="connsiteX20" fmla="*/ 271387 w 542773"/>
              <a:gd name="connsiteY20" fmla="*/ 0 h 542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42773" h="542773">
                <a:moveTo>
                  <a:pt x="271387" y="0"/>
                </a:moveTo>
                <a:cubicBezTo>
                  <a:pt x="421274" y="0"/>
                  <a:pt x="542773" y="121500"/>
                  <a:pt x="542773" y="271387"/>
                </a:cubicBezTo>
                <a:lnTo>
                  <a:pt x="542773" y="461357"/>
                </a:lnTo>
                <a:cubicBezTo>
                  <a:pt x="542773" y="506323"/>
                  <a:pt x="506323" y="542773"/>
                  <a:pt x="461357" y="542773"/>
                </a:cubicBezTo>
                <a:lnTo>
                  <a:pt x="379941" y="542773"/>
                </a:lnTo>
                <a:cubicBezTo>
                  <a:pt x="364953" y="542773"/>
                  <a:pt x="352803" y="530623"/>
                  <a:pt x="352803" y="515635"/>
                </a:cubicBezTo>
                <a:lnTo>
                  <a:pt x="352803" y="352803"/>
                </a:lnTo>
                <a:cubicBezTo>
                  <a:pt x="352803" y="337814"/>
                  <a:pt x="364953" y="325664"/>
                  <a:pt x="379941" y="325664"/>
                </a:cubicBezTo>
                <a:lnTo>
                  <a:pt x="502065" y="325664"/>
                </a:lnTo>
                <a:lnTo>
                  <a:pt x="502065" y="271387"/>
                </a:lnTo>
                <a:cubicBezTo>
                  <a:pt x="502065" y="143986"/>
                  <a:pt x="398786" y="40708"/>
                  <a:pt x="271387" y="40708"/>
                </a:cubicBezTo>
                <a:cubicBezTo>
                  <a:pt x="143986" y="40708"/>
                  <a:pt x="40708" y="143986"/>
                  <a:pt x="40708" y="271387"/>
                </a:cubicBezTo>
                <a:lnTo>
                  <a:pt x="40708" y="325664"/>
                </a:lnTo>
                <a:lnTo>
                  <a:pt x="162832" y="325664"/>
                </a:lnTo>
                <a:cubicBezTo>
                  <a:pt x="177820" y="325664"/>
                  <a:pt x="189971" y="337814"/>
                  <a:pt x="189971" y="352803"/>
                </a:cubicBezTo>
                <a:lnTo>
                  <a:pt x="189971" y="515635"/>
                </a:lnTo>
                <a:cubicBezTo>
                  <a:pt x="189971" y="530623"/>
                  <a:pt x="177820" y="542773"/>
                  <a:pt x="162832" y="542773"/>
                </a:cubicBezTo>
                <a:lnTo>
                  <a:pt x="81416" y="542773"/>
                </a:lnTo>
                <a:cubicBezTo>
                  <a:pt x="36451" y="542773"/>
                  <a:pt x="0" y="506323"/>
                  <a:pt x="0" y="461357"/>
                </a:cubicBezTo>
                <a:lnTo>
                  <a:pt x="0" y="271387"/>
                </a:lnTo>
                <a:cubicBezTo>
                  <a:pt x="0" y="121500"/>
                  <a:pt x="121500" y="0"/>
                  <a:pt x="271387" y="0"/>
                </a:cubicBezTo>
                <a:close/>
              </a:path>
            </a:pathLst>
          </a:cu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32449" rtl="0" eaLnBrk="1" fontAlgn="auto" latinLnBrk="0" hangingPunct="1">
              <a:lnSpc>
                <a:spcPct val="100000"/>
              </a:lnSpc>
              <a:spcBef>
                <a:spcPts val="600"/>
              </a:spcBef>
              <a:spcAft>
                <a:spcPts val="0"/>
              </a:spcAft>
              <a:buClrTx/>
              <a:buSzTx/>
              <a:buFontTx/>
              <a:buNone/>
              <a:tabLst/>
              <a:defRPr/>
            </a:pPr>
            <a:endParaRPr kumimoji="0" lang="en-US" sz="16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Semibold"/>
              <a:ea typeface="+mn-ea"/>
              <a:cs typeface="Segoe UI" panose="020B0502040204020203" pitchFamily="34" charset="0"/>
            </a:endParaRPr>
          </a:p>
        </p:txBody>
      </p:sp>
      <p:cxnSp>
        <p:nvCxnSpPr>
          <p:cNvPr id="11" name="Straight Connector 10">
            <a:extLst>
              <a:ext uri="{FF2B5EF4-FFF2-40B4-BE49-F238E27FC236}">
                <a16:creationId xmlns:a16="http://schemas.microsoft.com/office/drawing/2014/main" id="{2B3ED3F8-BF6B-E9BA-5B45-B08D19E7B1F3}"/>
              </a:ext>
              <a:ext uri="{C183D7F6-B498-43B3-948B-1728B52AA6E4}">
                <adec:decorative xmlns:adec="http://schemas.microsoft.com/office/drawing/2017/decorative" val="1"/>
              </a:ext>
            </a:extLst>
          </p:cNvPr>
          <p:cNvCxnSpPr>
            <a:cxnSpLocks/>
          </p:cNvCxnSpPr>
          <p:nvPr/>
        </p:nvCxnSpPr>
        <p:spPr>
          <a:xfrm>
            <a:off x="5001705" y="2211387"/>
            <a:ext cx="0" cy="1212850"/>
          </a:xfrm>
          <a:prstGeom prst="line">
            <a:avLst/>
          </a:prstGeom>
          <a:no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6" name="Graphic 32" descr="Video camera icon">
            <a:extLst>
              <a:ext uri="{FF2B5EF4-FFF2-40B4-BE49-F238E27FC236}">
                <a16:creationId xmlns:a16="http://schemas.microsoft.com/office/drawing/2014/main" id="{B2B6BECA-480B-F09B-D776-548B198D6575}"/>
              </a:ext>
            </a:extLst>
          </p:cNvPr>
          <p:cNvSpPr/>
          <p:nvPr/>
        </p:nvSpPr>
        <p:spPr>
          <a:xfrm>
            <a:off x="5842677" y="2614272"/>
            <a:ext cx="542773" cy="407080"/>
          </a:xfrm>
          <a:custGeom>
            <a:avLst/>
            <a:gdLst>
              <a:gd name="connsiteX0" fmla="*/ 379941 w 542773"/>
              <a:gd name="connsiteY0" fmla="*/ 318879 h 407080"/>
              <a:gd name="connsiteX1" fmla="*/ 291741 w 542773"/>
              <a:gd name="connsiteY1" fmla="*/ 407080 h 407080"/>
              <a:gd name="connsiteX2" fmla="*/ 88201 w 542773"/>
              <a:gd name="connsiteY2" fmla="*/ 407080 h 407080"/>
              <a:gd name="connsiteX3" fmla="*/ 0 w 542773"/>
              <a:gd name="connsiteY3" fmla="*/ 318879 h 407080"/>
              <a:gd name="connsiteX4" fmla="*/ 0 w 542773"/>
              <a:gd name="connsiteY4" fmla="*/ 88201 h 407080"/>
              <a:gd name="connsiteX5" fmla="*/ 88201 w 542773"/>
              <a:gd name="connsiteY5" fmla="*/ 0 h 407080"/>
              <a:gd name="connsiteX6" fmla="*/ 291741 w 542773"/>
              <a:gd name="connsiteY6" fmla="*/ 0 h 407080"/>
              <a:gd name="connsiteX7" fmla="*/ 379941 w 542773"/>
              <a:gd name="connsiteY7" fmla="*/ 88201 h 407080"/>
              <a:gd name="connsiteX8" fmla="*/ 379941 w 542773"/>
              <a:gd name="connsiteY8" fmla="*/ 318879 h 407080"/>
              <a:gd name="connsiteX9" fmla="*/ 536314 w 542773"/>
              <a:gd name="connsiteY9" fmla="*/ 37804 h 407080"/>
              <a:gd name="connsiteX10" fmla="*/ 542773 w 542773"/>
              <a:gd name="connsiteY10" fmla="*/ 55390 h 407080"/>
              <a:gd name="connsiteX11" fmla="*/ 542773 w 542773"/>
              <a:gd name="connsiteY11" fmla="*/ 351690 h 407080"/>
              <a:gd name="connsiteX12" fmla="*/ 515646 w 542773"/>
              <a:gd name="connsiteY12" fmla="*/ 378840 h 407080"/>
              <a:gd name="connsiteX13" fmla="*/ 498049 w 542773"/>
              <a:gd name="connsiteY13" fmla="*/ 372370 h 407080"/>
              <a:gd name="connsiteX14" fmla="*/ 407080 w 542773"/>
              <a:gd name="connsiteY14" fmla="*/ 294997 h 407080"/>
              <a:gd name="connsiteX15" fmla="*/ 407080 w 542773"/>
              <a:gd name="connsiteY15" fmla="*/ 112028 h 407080"/>
              <a:gd name="connsiteX16" fmla="*/ 498049 w 542773"/>
              <a:gd name="connsiteY16" fmla="*/ 34710 h 407080"/>
              <a:gd name="connsiteX17" fmla="*/ 536304 w 542773"/>
              <a:gd name="connsiteY17" fmla="*/ 37793 h 407080"/>
              <a:gd name="connsiteX18" fmla="*/ 536314 w 542773"/>
              <a:gd name="connsiteY18" fmla="*/ 37804 h 407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773" h="407080">
                <a:moveTo>
                  <a:pt x="379941" y="318879"/>
                </a:moveTo>
                <a:cubicBezTo>
                  <a:pt x="379941" y="367591"/>
                  <a:pt x="340452" y="407080"/>
                  <a:pt x="291741" y="407080"/>
                </a:cubicBezTo>
                <a:lnTo>
                  <a:pt x="88201" y="407080"/>
                </a:lnTo>
                <a:cubicBezTo>
                  <a:pt x="39489" y="407080"/>
                  <a:pt x="0" y="367591"/>
                  <a:pt x="0" y="318879"/>
                </a:cubicBezTo>
                <a:lnTo>
                  <a:pt x="0" y="88201"/>
                </a:lnTo>
                <a:cubicBezTo>
                  <a:pt x="0" y="39489"/>
                  <a:pt x="39489" y="0"/>
                  <a:pt x="88201" y="0"/>
                </a:cubicBezTo>
                <a:lnTo>
                  <a:pt x="291741" y="0"/>
                </a:lnTo>
                <a:cubicBezTo>
                  <a:pt x="340452" y="0"/>
                  <a:pt x="379941" y="39489"/>
                  <a:pt x="379941" y="88201"/>
                </a:cubicBezTo>
                <a:lnTo>
                  <a:pt x="379941" y="318879"/>
                </a:lnTo>
                <a:close/>
                <a:moveTo>
                  <a:pt x="536314" y="37804"/>
                </a:moveTo>
                <a:cubicBezTo>
                  <a:pt x="540486" y="42714"/>
                  <a:pt x="542776" y="48947"/>
                  <a:pt x="542773" y="55390"/>
                </a:cubicBezTo>
                <a:lnTo>
                  <a:pt x="542773" y="351690"/>
                </a:lnTo>
                <a:cubicBezTo>
                  <a:pt x="542779" y="366679"/>
                  <a:pt x="530632" y="378834"/>
                  <a:pt x="515646" y="378840"/>
                </a:cubicBezTo>
                <a:cubicBezTo>
                  <a:pt x="509197" y="378840"/>
                  <a:pt x="502958" y="376546"/>
                  <a:pt x="498049" y="372370"/>
                </a:cubicBezTo>
                <a:lnTo>
                  <a:pt x="407080" y="294997"/>
                </a:lnTo>
                <a:lnTo>
                  <a:pt x="407080" y="112028"/>
                </a:lnTo>
                <a:lnTo>
                  <a:pt x="498049" y="34710"/>
                </a:lnTo>
                <a:cubicBezTo>
                  <a:pt x="509463" y="24997"/>
                  <a:pt x="526591" y="26377"/>
                  <a:pt x="536304" y="37793"/>
                </a:cubicBezTo>
                <a:cubicBezTo>
                  <a:pt x="536309" y="37797"/>
                  <a:pt x="536312" y="37800"/>
                  <a:pt x="536314" y="37804"/>
                </a:cubicBezTo>
                <a:close/>
              </a:path>
            </a:pathLst>
          </a:cu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32449" rtl="0" eaLnBrk="1" fontAlgn="auto" latinLnBrk="0" hangingPunct="1">
              <a:lnSpc>
                <a:spcPct val="100000"/>
              </a:lnSpc>
              <a:spcBef>
                <a:spcPts val="600"/>
              </a:spcBef>
              <a:spcAft>
                <a:spcPts val="0"/>
              </a:spcAft>
              <a:buClrTx/>
              <a:buSzTx/>
              <a:buFontTx/>
              <a:buNone/>
              <a:tabLst/>
              <a:defRPr/>
            </a:pPr>
            <a:endParaRPr kumimoji="0" lang="en-US" sz="16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Semibold"/>
              <a:ea typeface="+mn-ea"/>
              <a:cs typeface="Segoe UI" panose="020B0502040204020203" pitchFamily="34" charset="0"/>
            </a:endParaRPr>
          </a:p>
        </p:txBody>
      </p:sp>
      <p:cxnSp>
        <p:nvCxnSpPr>
          <p:cNvPr id="12" name="Straight Connector 11">
            <a:extLst>
              <a:ext uri="{FF2B5EF4-FFF2-40B4-BE49-F238E27FC236}">
                <a16:creationId xmlns:a16="http://schemas.microsoft.com/office/drawing/2014/main" id="{917B680F-49B9-289B-28E1-D54F128D2666}"/>
              </a:ext>
              <a:ext uri="{C183D7F6-B498-43B3-948B-1728B52AA6E4}">
                <adec:decorative xmlns:adec="http://schemas.microsoft.com/office/drawing/2017/decorative" val="1"/>
              </a:ext>
            </a:extLst>
          </p:cNvPr>
          <p:cNvCxnSpPr>
            <a:cxnSpLocks/>
          </p:cNvCxnSpPr>
          <p:nvPr/>
        </p:nvCxnSpPr>
        <p:spPr>
          <a:xfrm>
            <a:off x="7226422" y="2211387"/>
            <a:ext cx="0" cy="1212850"/>
          </a:xfrm>
          <a:prstGeom prst="line">
            <a:avLst/>
          </a:prstGeom>
          <a:no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5" name="Graphic 4" descr="Routing icon">
            <a:extLst>
              <a:ext uri="{FF2B5EF4-FFF2-40B4-BE49-F238E27FC236}">
                <a16:creationId xmlns:a16="http://schemas.microsoft.com/office/drawing/2014/main" id="{D12727C4-B6CE-FA02-9EF9-6216D344AC3D}"/>
              </a:ext>
            </a:extLst>
          </p:cNvPr>
          <p:cNvSpPr/>
          <p:nvPr/>
        </p:nvSpPr>
        <p:spPr>
          <a:xfrm>
            <a:off x="8067394" y="2546406"/>
            <a:ext cx="542862" cy="542805"/>
          </a:xfrm>
          <a:custGeom>
            <a:avLst/>
            <a:gdLst>
              <a:gd name="connsiteX0" fmla="*/ 453487 w 542862"/>
              <a:gd name="connsiteY0" fmla="*/ 7944 h 542805"/>
              <a:gd name="connsiteX1" fmla="*/ 415099 w 542862"/>
              <a:gd name="connsiteY1" fmla="*/ 7957 h 542805"/>
              <a:gd name="connsiteX2" fmla="*/ 415113 w 542862"/>
              <a:gd name="connsiteY2" fmla="*/ 46345 h 542805"/>
              <a:gd name="connsiteX3" fmla="*/ 450176 w 542862"/>
              <a:gd name="connsiteY3" fmla="*/ 81354 h 542805"/>
              <a:gd name="connsiteX4" fmla="*/ 298417 w 542862"/>
              <a:gd name="connsiteY4" fmla="*/ 81354 h 542805"/>
              <a:gd name="connsiteX5" fmla="*/ 217001 w 542862"/>
              <a:gd name="connsiteY5" fmla="*/ 162770 h 542805"/>
              <a:gd name="connsiteX6" fmla="*/ 217001 w 542862"/>
              <a:gd name="connsiteY6" fmla="*/ 406991 h 542805"/>
              <a:gd name="connsiteX7" fmla="*/ 189862 w 542862"/>
              <a:gd name="connsiteY7" fmla="*/ 434129 h 542805"/>
              <a:gd name="connsiteX8" fmla="*/ 158164 w 542862"/>
              <a:gd name="connsiteY8" fmla="*/ 434129 h 542805"/>
              <a:gd name="connsiteX9" fmla="*/ 54114 w 542862"/>
              <a:gd name="connsiteY9" fmla="*/ 384737 h 542805"/>
              <a:gd name="connsiteX10" fmla="*/ 0 w 542862"/>
              <a:gd name="connsiteY10" fmla="*/ 461376 h 542805"/>
              <a:gd name="connsiteX11" fmla="*/ 81404 w 542862"/>
              <a:gd name="connsiteY11" fmla="*/ 542806 h 542805"/>
              <a:gd name="connsiteX12" fmla="*/ 158218 w 542862"/>
              <a:gd name="connsiteY12" fmla="*/ 488407 h 542805"/>
              <a:gd name="connsiteX13" fmla="*/ 189862 w 542862"/>
              <a:gd name="connsiteY13" fmla="*/ 488407 h 542805"/>
              <a:gd name="connsiteX14" fmla="*/ 271278 w 542862"/>
              <a:gd name="connsiteY14" fmla="*/ 406991 h 542805"/>
              <a:gd name="connsiteX15" fmla="*/ 271278 w 542862"/>
              <a:gd name="connsiteY15" fmla="*/ 162743 h 542805"/>
              <a:gd name="connsiteX16" fmla="*/ 298417 w 542862"/>
              <a:gd name="connsiteY16" fmla="*/ 135604 h 542805"/>
              <a:gd name="connsiteX17" fmla="*/ 450095 w 542862"/>
              <a:gd name="connsiteY17" fmla="*/ 135604 h 542805"/>
              <a:gd name="connsiteX18" fmla="*/ 414950 w 542862"/>
              <a:gd name="connsiteY18" fmla="*/ 170640 h 542805"/>
              <a:gd name="connsiteX19" fmla="*/ 413639 w 542862"/>
              <a:gd name="connsiteY19" fmla="*/ 208997 h 542805"/>
              <a:gd name="connsiteX20" fmla="*/ 451997 w 542862"/>
              <a:gd name="connsiteY20" fmla="*/ 210308 h 542805"/>
              <a:gd name="connsiteX21" fmla="*/ 453216 w 542862"/>
              <a:gd name="connsiteY21" fmla="*/ 209095 h 542805"/>
              <a:gd name="connsiteX22" fmla="*/ 534903 w 542862"/>
              <a:gd name="connsiteY22" fmla="*/ 127679 h 542805"/>
              <a:gd name="connsiteX23" fmla="*/ 534925 w 542862"/>
              <a:gd name="connsiteY23" fmla="*/ 89300 h 542805"/>
              <a:gd name="connsiteX24" fmla="*/ 534903 w 542862"/>
              <a:gd name="connsiteY24" fmla="*/ 89278 h 542805"/>
              <a:gd name="connsiteX25" fmla="*/ 453487 w 542862"/>
              <a:gd name="connsiteY25" fmla="*/ 7944 h 542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42862" h="542805">
                <a:moveTo>
                  <a:pt x="453487" y="7944"/>
                </a:moveTo>
                <a:cubicBezTo>
                  <a:pt x="442884" y="-2653"/>
                  <a:pt x="425697" y="-2647"/>
                  <a:pt x="415099" y="7957"/>
                </a:cubicBezTo>
                <a:cubicBezTo>
                  <a:pt x="404502" y="18561"/>
                  <a:pt x="404510" y="35748"/>
                  <a:pt x="415113" y="46345"/>
                </a:cubicBezTo>
                <a:lnTo>
                  <a:pt x="450176" y="81354"/>
                </a:lnTo>
                <a:lnTo>
                  <a:pt x="298417" y="81354"/>
                </a:lnTo>
                <a:cubicBezTo>
                  <a:pt x="253451" y="81354"/>
                  <a:pt x="217001" y="117805"/>
                  <a:pt x="217001" y="162770"/>
                </a:cubicBezTo>
                <a:lnTo>
                  <a:pt x="217001" y="406991"/>
                </a:lnTo>
                <a:cubicBezTo>
                  <a:pt x="217001" y="421979"/>
                  <a:pt x="204851" y="434129"/>
                  <a:pt x="189862" y="434129"/>
                </a:cubicBezTo>
                <a:lnTo>
                  <a:pt x="158164" y="434129"/>
                </a:lnTo>
                <a:cubicBezTo>
                  <a:pt x="143071" y="391758"/>
                  <a:pt x="96486" y="369645"/>
                  <a:pt x="54114" y="384737"/>
                </a:cubicBezTo>
                <a:cubicBezTo>
                  <a:pt x="21696" y="396284"/>
                  <a:pt x="34" y="426962"/>
                  <a:pt x="0" y="461376"/>
                </a:cubicBezTo>
                <a:cubicBezTo>
                  <a:pt x="-7" y="506343"/>
                  <a:pt x="36439" y="542798"/>
                  <a:pt x="81404" y="542806"/>
                </a:cubicBezTo>
                <a:cubicBezTo>
                  <a:pt x="115958" y="542811"/>
                  <a:pt x="146752" y="521003"/>
                  <a:pt x="158218" y="488407"/>
                </a:cubicBezTo>
                <a:lnTo>
                  <a:pt x="189862" y="488407"/>
                </a:lnTo>
                <a:cubicBezTo>
                  <a:pt x="234828" y="488407"/>
                  <a:pt x="271278" y="451957"/>
                  <a:pt x="271278" y="406991"/>
                </a:cubicBezTo>
                <a:lnTo>
                  <a:pt x="271278" y="162743"/>
                </a:lnTo>
                <a:cubicBezTo>
                  <a:pt x="271278" y="147754"/>
                  <a:pt x="283428" y="135604"/>
                  <a:pt x="298417" y="135604"/>
                </a:cubicBezTo>
                <a:lnTo>
                  <a:pt x="450095" y="135604"/>
                </a:lnTo>
                <a:lnTo>
                  <a:pt x="414950" y="170640"/>
                </a:lnTo>
                <a:cubicBezTo>
                  <a:pt x="403997" y="180870"/>
                  <a:pt x="403411" y="198043"/>
                  <a:pt x="413639" y="208997"/>
                </a:cubicBezTo>
                <a:cubicBezTo>
                  <a:pt x="423871" y="219951"/>
                  <a:pt x="441044" y="220537"/>
                  <a:pt x="451997" y="210308"/>
                </a:cubicBezTo>
                <a:cubicBezTo>
                  <a:pt x="452415" y="209917"/>
                  <a:pt x="452822" y="209512"/>
                  <a:pt x="453216" y="209095"/>
                </a:cubicBezTo>
                <a:lnTo>
                  <a:pt x="534903" y="127679"/>
                </a:lnTo>
                <a:cubicBezTo>
                  <a:pt x="545506" y="117087"/>
                  <a:pt x="545517" y="99904"/>
                  <a:pt x="534925" y="89300"/>
                </a:cubicBezTo>
                <a:cubicBezTo>
                  <a:pt x="534917" y="89292"/>
                  <a:pt x="534911" y="89285"/>
                  <a:pt x="534903" y="89278"/>
                </a:cubicBezTo>
                <a:lnTo>
                  <a:pt x="453487" y="7944"/>
                </a:lnTo>
                <a:close/>
              </a:path>
            </a:pathLst>
          </a:cu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32449" rtl="0" eaLnBrk="1" fontAlgn="auto" latinLnBrk="0" hangingPunct="1">
              <a:lnSpc>
                <a:spcPct val="100000"/>
              </a:lnSpc>
              <a:spcBef>
                <a:spcPts val="600"/>
              </a:spcBef>
              <a:spcAft>
                <a:spcPts val="0"/>
              </a:spcAft>
              <a:buClrTx/>
              <a:buSzTx/>
              <a:buFontTx/>
              <a:buNone/>
              <a:tabLst/>
              <a:defRPr/>
            </a:pPr>
            <a:endParaRPr kumimoji="0" lang="en-US" sz="16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Semibold"/>
              <a:ea typeface="+mn-ea"/>
              <a:cs typeface="Segoe UI" panose="020B0502040204020203" pitchFamily="34" charset="0"/>
            </a:endParaRPr>
          </a:p>
        </p:txBody>
      </p:sp>
      <p:cxnSp>
        <p:nvCxnSpPr>
          <p:cNvPr id="13" name="Straight Connector 12">
            <a:extLst>
              <a:ext uri="{FF2B5EF4-FFF2-40B4-BE49-F238E27FC236}">
                <a16:creationId xmlns:a16="http://schemas.microsoft.com/office/drawing/2014/main" id="{30804D2F-DC17-F30E-AC10-04FAD7D0ADED}"/>
              </a:ext>
              <a:ext uri="{C183D7F6-B498-43B3-948B-1728B52AA6E4}">
                <adec:decorative xmlns:adec="http://schemas.microsoft.com/office/drawing/2017/decorative" val="1"/>
              </a:ext>
            </a:extLst>
          </p:cNvPr>
          <p:cNvCxnSpPr>
            <a:cxnSpLocks/>
          </p:cNvCxnSpPr>
          <p:nvPr/>
        </p:nvCxnSpPr>
        <p:spPr>
          <a:xfrm>
            <a:off x="9451228" y="2211387"/>
            <a:ext cx="0" cy="1212850"/>
          </a:xfrm>
          <a:prstGeom prst="line">
            <a:avLst/>
          </a:prstGeom>
          <a:no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8" name="Freeform: Shape 7" descr="Document icon">
            <a:extLst>
              <a:ext uri="{FF2B5EF4-FFF2-40B4-BE49-F238E27FC236}">
                <a16:creationId xmlns:a16="http://schemas.microsoft.com/office/drawing/2014/main" id="{F0806FD9-2BFD-F0FD-7547-37E053576FD4}"/>
              </a:ext>
            </a:extLst>
          </p:cNvPr>
          <p:cNvSpPr/>
          <p:nvPr/>
        </p:nvSpPr>
        <p:spPr>
          <a:xfrm>
            <a:off x="10292200" y="2546425"/>
            <a:ext cx="434219" cy="542773"/>
          </a:xfrm>
          <a:custGeom>
            <a:avLst/>
            <a:gdLst>
              <a:gd name="connsiteX0" fmla="*/ 257818 w 434219"/>
              <a:gd name="connsiteY0" fmla="*/ 13569 h 542773"/>
              <a:gd name="connsiteX1" fmla="*/ 420650 w 434219"/>
              <a:gd name="connsiteY1" fmla="*/ 176401 h 542773"/>
              <a:gd name="connsiteX2" fmla="*/ 271387 w 434219"/>
              <a:gd name="connsiteY2" fmla="*/ 176401 h 542773"/>
              <a:gd name="connsiteX3" fmla="*/ 257818 w 434219"/>
              <a:gd name="connsiteY3" fmla="*/ 162832 h 542773"/>
              <a:gd name="connsiteX4" fmla="*/ 54277 w 434219"/>
              <a:gd name="connsiteY4" fmla="*/ 0 h 542773"/>
              <a:gd name="connsiteX5" fmla="*/ 217109 w 434219"/>
              <a:gd name="connsiteY5" fmla="*/ 0 h 542773"/>
              <a:gd name="connsiteX6" fmla="*/ 217109 w 434219"/>
              <a:gd name="connsiteY6" fmla="*/ 162832 h 542773"/>
              <a:gd name="connsiteX7" fmla="*/ 271387 w 434219"/>
              <a:gd name="connsiteY7" fmla="*/ 217109 h 542773"/>
              <a:gd name="connsiteX8" fmla="*/ 434219 w 434219"/>
              <a:gd name="connsiteY8" fmla="*/ 217109 h 542773"/>
              <a:gd name="connsiteX9" fmla="*/ 434219 w 434219"/>
              <a:gd name="connsiteY9" fmla="*/ 488496 h 542773"/>
              <a:gd name="connsiteX10" fmla="*/ 379941 w 434219"/>
              <a:gd name="connsiteY10" fmla="*/ 542773 h 542773"/>
              <a:gd name="connsiteX11" fmla="*/ 54277 w 434219"/>
              <a:gd name="connsiteY11" fmla="*/ 542773 h 542773"/>
              <a:gd name="connsiteX12" fmla="*/ 0 w 434219"/>
              <a:gd name="connsiteY12" fmla="*/ 488496 h 542773"/>
              <a:gd name="connsiteX13" fmla="*/ 0 w 434219"/>
              <a:gd name="connsiteY13" fmla="*/ 54277 h 542773"/>
              <a:gd name="connsiteX14" fmla="*/ 54277 w 434219"/>
              <a:gd name="connsiteY14" fmla="*/ 0 h 542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4219" h="542773">
                <a:moveTo>
                  <a:pt x="257818" y="13569"/>
                </a:moveTo>
                <a:lnTo>
                  <a:pt x="420650" y="176401"/>
                </a:lnTo>
                <a:lnTo>
                  <a:pt x="271387" y="176401"/>
                </a:lnTo>
                <a:cubicBezTo>
                  <a:pt x="263894" y="176401"/>
                  <a:pt x="257818" y="170326"/>
                  <a:pt x="257818" y="162832"/>
                </a:cubicBezTo>
                <a:close/>
                <a:moveTo>
                  <a:pt x="54277" y="0"/>
                </a:moveTo>
                <a:lnTo>
                  <a:pt x="217109" y="0"/>
                </a:lnTo>
                <a:lnTo>
                  <a:pt x="217109" y="162832"/>
                </a:lnTo>
                <a:cubicBezTo>
                  <a:pt x="217109" y="192809"/>
                  <a:pt x="241409" y="217109"/>
                  <a:pt x="271387" y="217109"/>
                </a:cubicBezTo>
                <a:lnTo>
                  <a:pt x="434219" y="217109"/>
                </a:lnTo>
                <a:lnTo>
                  <a:pt x="434219" y="488496"/>
                </a:lnTo>
                <a:cubicBezTo>
                  <a:pt x="434219" y="518473"/>
                  <a:pt x="409919" y="542773"/>
                  <a:pt x="379941" y="542773"/>
                </a:cubicBezTo>
                <a:lnTo>
                  <a:pt x="54277" y="542773"/>
                </a:lnTo>
                <a:cubicBezTo>
                  <a:pt x="24301" y="542773"/>
                  <a:pt x="0" y="518473"/>
                  <a:pt x="0" y="488496"/>
                </a:cubicBezTo>
                <a:lnTo>
                  <a:pt x="0" y="54277"/>
                </a:lnTo>
                <a:cubicBezTo>
                  <a:pt x="0" y="24301"/>
                  <a:pt x="24301" y="0"/>
                  <a:pt x="54277" y="0"/>
                </a:cubicBezTo>
                <a:close/>
              </a:path>
            </a:pathLst>
          </a:cu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32449" rtl="0" eaLnBrk="1" fontAlgn="auto" latinLnBrk="0" hangingPunct="1">
              <a:lnSpc>
                <a:spcPct val="100000"/>
              </a:lnSpc>
              <a:spcBef>
                <a:spcPts val="600"/>
              </a:spcBef>
              <a:spcAft>
                <a:spcPts val="0"/>
              </a:spcAft>
              <a:buClrTx/>
              <a:buSzTx/>
              <a:buFontTx/>
              <a:buNone/>
              <a:tabLst/>
              <a:defRPr/>
            </a:pPr>
            <a:endParaRPr kumimoji="0" lang="en-US" sz="16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Semibold"/>
              <a:ea typeface="+mn-ea"/>
              <a:cs typeface="Segoe UI" panose="020B0502040204020203" pitchFamily="34" charset="0"/>
            </a:endParaRPr>
          </a:p>
        </p:txBody>
      </p:sp>
      <p:sp>
        <p:nvSpPr>
          <p:cNvPr id="19" name="Content Placeholder 2">
            <a:extLst>
              <a:ext uri="{FF2B5EF4-FFF2-40B4-BE49-F238E27FC236}">
                <a16:creationId xmlns:a16="http://schemas.microsoft.com/office/drawing/2014/main" id="{E2393B87-A358-6B8C-0F23-7FC25A62F3DB}"/>
              </a:ext>
            </a:extLst>
          </p:cNvPr>
          <p:cNvSpPr txBox="1">
            <a:spLocks/>
          </p:cNvSpPr>
          <p:nvPr/>
        </p:nvSpPr>
        <p:spPr>
          <a:xfrm>
            <a:off x="918023" y="3814755"/>
            <a:ext cx="10226227" cy="1524841"/>
          </a:xfrm>
          <a:prstGeom prst="rect">
            <a:avLst/>
          </a:prstGeom>
        </p:spPr>
        <p:txBody>
          <a:bodyPr vert="horz" lIns="91440" tIns="45720" rIns="91440" bIns="45720" rtlCol="0" anchor="ctr">
            <a:norm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marR="0" lvl="0" indent="-2286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20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Images, sounds, graphs, and more</a:t>
            </a:r>
          </a:p>
          <a:p>
            <a:pPr marL="228600" marR="0" lvl="0" indent="-2286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20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Multi-modal embeddings - e.g., images + sentences in Azure AI Vision</a:t>
            </a:r>
          </a:p>
        </p:txBody>
      </p:sp>
      <p:sp>
        <p:nvSpPr>
          <p:cNvPr id="15" name="Rectangle: Rounded Corners 7">
            <a:extLst>
              <a:ext uri="{FF2B5EF4-FFF2-40B4-BE49-F238E27FC236}">
                <a16:creationId xmlns:a16="http://schemas.microsoft.com/office/drawing/2014/main" id="{3C45AF55-B178-677F-B6EF-DA8090A1A3C4}"/>
              </a:ext>
            </a:extLst>
          </p:cNvPr>
          <p:cNvSpPr/>
          <p:nvPr/>
        </p:nvSpPr>
        <p:spPr>
          <a:xfrm>
            <a:off x="588262" y="5540137"/>
            <a:ext cx="4333326" cy="361910"/>
          </a:xfrm>
          <a:prstGeom prst="roundRect">
            <a:avLst>
              <a:gd name="adj" fmla="val 50000"/>
            </a:avLst>
          </a:prstGeom>
          <a:gradFill flip="none" rotWithShape="1">
            <a:gsLst>
              <a:gs pos="32000">
                <a:srgbClr val="C03BC4"/>
              </a:gs>
              <a:gs pos="100000">
                <a:srgbClr val="399A91"/>
              </a:gs>
              <a:gs pos="68000">
                <a:srgbClr val="0078D4"/>
              </a:gs>
              <a:gs pos="0">
                <a:srgbClr val="FF5C39"/>
              </a:gs>
            </a:gsLst>
            <a:path path="circle">
              <a:fillToRect l="100000" t="100000"/>
            </a:path>
            <a:tileRect r="-100000" b="-100000"/>
          </a:gradFill>
          <a:ln w="25400">
            <a:solidFill>
              <a:schemeClr val="bg1"/>
            </a:solidFill>
          </a:ln>
        </p:spPr>
        <p:style>
          <a:lnRef idx="3">
            <a:schemeClr val="lt1"/>
          </a:lnRef>
          <a:fillRef idx="1">
            <a:schemeClr val="accent4"/>
          </a:fillRef>
          <a:effectRef idx="1">
            <a:schemeClr val="accent4"/>
          </a:effectRef>
          <a:fontRef idx="minor">
            <a:schemeClr val="lt1"/>
          </a:fontRef>
        </p:style>
        <p:txBody>
          <a:bodyPr wrap="none" tIns="36000" bIns="36000" rtlCol="0" anchor="ctr">
            <a:spAutoFit/>
          </a:bodyPr>
          <a:lstStyle/>
          <a:p>
            <a:pPr marL="0" marR="0" lvl="0" indent="0" algn="l" defTabSz="914367" rtl="0" eaLnBrk="1" fontAlgn="auto" latinLnBrk="0" hangingPunct="1">
              <a:lnSpc>
                <a:spcPct val="100000"/>
              </a:lnSpc>
              <a:spcBef>
                <a:spcPts val="0"/>
              </a:spcBef>
              <a:spcAft>
                <a:spcPts val="0"/>
              </a:spcAft>
              <a:buClrTx/>
              <a:buSzTx/>
              <a:buFontTx/>
              <a:buNone/>
              <a:tabLst>
                <a:tab pos="2570163" algn="l"/>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mn-cs"/>
              </a:rPr>
              <a:t>💻 </a:t>
            </a:r>
            <a:r>
              <a:rPr kumimoji="0" lang="en-US" sz="1200" b="0" i="0" u="none" strike="noStrike" kern="1200" cap="none" spc="0" normalizeH="0" baseline="0" noProof="0">
                <a:ln>
                  <a:noFill/>
                </a:ln>
                <a:solidFill>
                  <a:srgbClr val="FFFFFF"/>
                </a:solidFill>
                <a:effectLst/>
                <a:uLnTx/>
                <a:uFillTx/>
                <a:latin typeface="Segoe UI Semibold"/>
                <a:ea typeface="+mn-ea"/>
                <a:cs typeface="+mn-cs"/>
                <a:hlinkClick r:id="rId3">
                  <a:extLst>
                    <a:ext uri="{A12FA001-AC4F-418D-AE19-62706E023703}">
                      <ahyp:hlinkClr xmlns:ahyp="http://schemas.microsoft.com/office/drawing/2018/hyperlinkcolor" val="tx"/>
                    </a:ext>
                  </a:extLst>
                </a:hlinkClick>
              </a:rPr>
              <a:t>Demo: Searching images</a:t>
            </a:r>
            <a:r>
              <a:rPr kumimoji="0" lang="en-US" sz="1200" b="0" i="0" u="none" strike="noStrike" kern="1200" cap="none" spc="0" normalizeH="0" baseline="0" noProof="0">
                <a:ln>
                  <a:noFill/>
                </a:ln>
                <a:solidFill>
                  <a:srgbClr val="FFFFFF"/>
                </a:solidFill>
                <a:effectLst/>
                <a:uLnTx/>
                <a:uFillTx/>
                <a:latin typeface="Segoe UI Semibold"/>
                <a:ea typeface="+mn-ea"/>
                <a:cs typeface="+mn-cs"/>
              </a:rPr>
              <a:t> (</a:t>
            </a:r>
            <a:r>
              <a:rPr kumimoji="0" lang="en-US" sz="1200" b="0" i="0" u="none" strike="noStrike" kern="1200" cap="none" spc="0" normalizeH="0" baseline="0" noProof="0">
                <a:ln>
                  <a:noFill/>
                </a:ln>
                <a:solidFill>
                  <a:srgbClr val="FFFFFF"/>
                </a:solidFill>
                <a:effectLst/>
                <a:uLnTx/>
                <a:uFillTx/>
                <a:latin typeface="Segoe UI Semibold"/>
                <a:ea typeface="+mn-ea"/>
                <a:cs typeface="+mn-cs"/>
                <a:hlinkClick r:id="rId4">
                  <a:extLst>
                    <a:ext uri="{A12FA001-AC4F-418D-AE19-62706E023703}">
                      <ahyp:hlinkClr xmlns:ahyp="http://schemas.microsoft.com/office/drawing/2018/hyperlinkcolor" val="tx"/>
                    </a:ext>
                  </a:extLst>
                </a:hlinkClick>
              </a:rPr>
              <a:t>aka.ms/aitour/image-search</a:t>
            </a:r>
            <a:r>
              <a:rPr kumimoji="0" lang="en-US" sz="1200" b="0" i="0" u="none" strike="noStrike" kern="1200" cap="none" spc="0" normalizeH="0" baseline="0" noProof="0">
                <a:ln>
                  <a:noFill/>
                </a:ln>
                <a:solidFill>
                  <a:srgbClr val="FFFFFF"/>
                </a:solidFill>
                <a:effectLst/>
                <a:uLnTx/>
                <a:uFillTx/>
                <a:latin typeface="Segoe UI Semibold"/>
                <a:ea typeface="+mn-ea"/>
                <a:cs typeface="+mn-cs"/>
              </a:rPr>
              <a:t>)</a:t>
            </a:r>
          </a:p>
        </p:txBody>
      </p:sp>
    </p:spTree>
    <p:extLst>
      <p:ext uri="{BB962C8B-B14F-4D97-AF65-F5344CB8AC3E}">
        <p14:creationId xmlns:p14="http://schemas.microsoft.com/office/powerpoint/2010/main" val="180311905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42" presetClass="path" presetSubtype="0" decel="100000" fill="hold" grpId="1" nodeType="withEffect">
                                  <p:stCondLst>
                                    <p:cond delay="0"/>
                                  </p:stCondLst>
                                  <p:childTnLst>
                                    <p:animMotion origin="layout" path="M 0 3.7037E-7 L 0 0.03542 " pathEditMode="relative" rAng="0" ptsTypes="AA">
                                      <p:cBhvr>
                                        <p:cTn id="9" dur="700" spd="-100000" fill="hold"/>
                                        <p:tgtEl>
                                          <p:spTgt spid="4"/>
                                        </p:tgtEl>
                                        <p:attrNameLst>
                                          <p:attrName>ppt_x</p:attrName>
                                          <p:attrName>ppt_y</p:attrName>
                                        </p:attrNameLst>
                                      </p:cBhvr>
                                      <p:rCtr x="0" y="1759"/>
                                    </p:animMotion>
                                  </p:childTnLst>
                                </p:cTn>
                              </p:par>
                              <p:par>
                                <p:cTn id="10" presetID="10" presetClass="entr" presetSubtype="0" fill="hold" grpId="0" nodeType="with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par>
                                <p:cTn id="13" presetID="42" presetClass="path" presetSubtype="0" decel="100000" fill="hold" grpId="1" nodeType="withEffect">
                                  <p:stCondLst>
                                    <p:cond delay="0"/>
                                  </p:stCondLst>
                                  <p:childTnLst>
                                    <p:animMotion origin="layout" path="M 0 3.7037E-7 L 0 0.03542 " pathEditMode="relative" rAng="0" ptsTypes="AA">
                                      <p:cBhvr>
                                        <p:cTn id="14" dur="700" spd="-100000" fill="hold"/>
                                        <p:tgtEl>
                                          <p:spTgt spid="9"/>
                                        </p:tgtEl>
                                        <p:attrNameLst>
                                          <p:attrName>ppt_x</p:attrName>
                                          <p:attrName>ppt_y</p:attrName>
                                        </p:attrNameLst>
                                      </p:cBhvr>
                                      <p:rCtr x="0" y="1759"/>
                                    </p:animMotion>
                                  </p:childTnLst>
                                </p:cTn>
                              </p:par>
                              <p:par>
                                <p:cTn id="15" presetID="10"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par>
                                <p:cTn id="18" presetID="42" presetClass="path" presetSubtype="0" decel="100000" fill="hold" grpId="1" nodeType="withEffect">
                                  <p:stCondLst>
                                    <p:cond delay="0"/>
                                  </p:stCondLst>
                                  <p:childTnLst>
                                    <p:animMotion origin="layout" path="M 0 3.7037E-7 L 0 0.03542 " pathEditMode="relative" rAng="0" ptsTypes="AA">
                                      <p:cBhvr>
                                        <p:cTn id="19" dur="700" spd="-100000" fill="hold"/>
                                        <p:tgtEl>
                                          <p:spTgt spid="7"/>
                                        </p:tgtEl>
                                        <p:attrNameLst>
                                          <p:attrName>ppt_x</p:attrName>
                                          <p:attrName>ppt_y</p:attrName>
                                        </p:attrNameLst>
                                      </p:cBhvr>
                                      <p:rCtr x="0" y="1759"/>
                                    </p:animMotion>
                                  </p:childTnLst>
                                </p:cTn>
                              </p:par>
                              <p:par>
                                <p:cTn id="20" presetID="10" presetClass="entr" presetSubtype="0" fill="hold" grpId="0"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par>
                                <p:cTn id="23" presetID="42" presetClass="path" presetSubtype="0" decel="100000" fill="hold" grpId="1" nodeType="withEffect">
                                  <p:stCondLst>
                                    <p:cond delay="0"/>
                                  </p:stCondLst>
                                  <p:childTnLst>
                                    <p:animMotion origin="layout" path="M -2.29167E-6 3.7037E-7 L -2.29167E-6 0.03542 " pathEditMode="relative" rAng="0" ptsTypes="AA">
                                      <p:cBhvr>
                                        <p:cTn id="24" dur="700" spd="-100000" fill="hold"/>
                                        <p:tgtEl>
                                          <p:spTgt spid="6"/>
                                        </p:tgtEl>
                                        <p:attrNameLst>
                                          <p:attrName>ppt_x</p:attrName>
                                          <p:attrName>ppt_y</p:attrName>
                                        </p:attrNameLst>
                                      </p:cBhvr>
                                      <p:rCtr x="0" y="1759"/>
                                    </p:animMotion>
                                  </p:childTnLst>
                                </p:cTn>
                              </p:par>
                              <p:par>
                                <p:cTn id="25" presetID="10" presetClass="entr" presetSubtype="0" fill="hold" grpId="0" nodeType="with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par>
                                <p:cTn id="28" presetID="42" presetClass="path" presetSubtype="0" decel="100000" fill="hold" grpId="1" nodeType="withEffect">
                                  <p:stCondLst>
                                    <p:cond delay="0"/>
                                  </p:stCondLst>
                                  <p:childTnLst>
                                    <p:animMotion origin="layout" path="M -4.375E-6 3.7037E-7 L -4.375E-6 0.03542 " pathEditMode="relative" rAng="0" ptsTypes="AA">
                                      <p:cBhvr>
                                        <p:cTn id="29" dur="700" spd="-100000" fill="hold"/>
                                        <p:tgtEl>
                                          <p:spTgt spid="5"/>
                                        </p:tgtEl>
                                        <p:attrNameLst>
                                          <p:attrName>ppt_x</p:attrName>
                                          <p:attrName>ppt_y</p:attrName>
                                        </p:attrNameLst>
                                      </p:cBhvr>
                                      <p:rCtr x="0" y="1759"/>
                                    </p:animMotion>
                                  </p:childTnLst>
                                </p:cTn>
                              </p:par>
                              <p:par>
                                <p:cTn id="30" presetID="10" presetClass="entr" presetSubtype="0" fill="hold" grpId="0" nodeType="with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par>
                                <p:cTn id="33" presetID="42" presetClass="path" presetSubtype="0" decel="100000" fill="hold" grpId="1" nodeType="withEffect">
                                  <p:stCondLst>
                                    <p:cond delay="0"/>
                                  </p:stCondLst>
                                  <p:childTnLst>
                                    <p:animMotion origin="layout" path="M 0 3.7037E-7 L 0 0.03542 " pathEditMode="relative" rAng="0" ptsTypes="AA">
                                      <p:cBhvr>
                                        <p:cTn id="34" dur="700" spd="-100000" fill="hold"/>
                                        <p:tgtEl>
                                          <p:spTgt spid="8"/>
                                        </p:tgtEl>
                                        <p:attrNameLst>
                                          <p:attrName>ppt_x</p:attrName>
                                          <p:attrName>ppt_y</p:attrName>
                                        </p:attrNameLst>
                                      </p:cBhvr>
                                      <p:rCtr x="0" y="1759"/>
                                    </p:animMotion>
                                  </p:childTnLst>
                                </p:cTn>
                              </p:par>
                              <p:par>
                                <p:cTn id="35" presetID="10" presetClass="entr" presetSubtype="0" fill="hold" nodeType="with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fade">
                                      <p:cBhvr>
                                        <p:cTn id="37" dur="500"/>
                                        <p:tgtEl>
                                          <p:spTgt spid="10"/>
                                        </p:tgtEl>
                                      </p:cBhvr>
                                    </p:animEffect>
                                  </p:childTnLst>
                                </p:cTn>
                              </p:par>
                              <p:par>
                                <p:cTn id="38" presetID="42" presetClass="path" presetSubtype="0" decel="100000" fill="hold" nodeType="withEffect">
                                  <p:stCondLst>
                                    <p:cond delay="0"/>
                                  </p:stCondLst>
                                  <p:childTnLst>
                                    <p:animMotion origin="layout" path="M 0 3.7037E-7 L 0 0.03542 " pathEditMode="relative" rAng="0" ptsTypes="AA">
                                      <p:cBhvr>
                                        <p:cTn id="39" dur="700" spd="-100000" fill="hold"/>
                                        <p:tgtEl>
                                          <p:spTgt spid="10"/>
                                        </p:tgtEl>
                                        <p:attrNameLst>
                                          <p:attrName>ppt_x</p:attrName>
                                          <p:attrName>ppt_y</p:attrName>
                                        </p:attrNameLst>
                                      </p:cBhvr>
                                      <p:rCtr x="0" y="1759"/>
                                    </p:animMotion>
                                  </p:childTnLst>
                                </p:cTn>
                              </p:par>
                              <p:par>
                                <p:cTn id="40" presetID="10" presetClass="entr" presetSubtype="0" fill="hold" nodeType="with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fade">
                                      <p:cBhvr>
                                        <p:cTn id="42" dur="500"/>
                                        <p:tgtEl>
                                          <p:spTgt spid="11"/>
                                        </p:tgtEl>
                                      </p:cBhvr>
                                    </p:animEffect>
                                  </p:childTnLst>
                                </p:cTn>
                              </p:par>
                              <p:par>
                                <p:cTn id="43" presetID="42" presetClass="path" presetSubtype="0" decel="100000" fill="hold" nodeType="withEffect">
                                  <p:stCondLst>
                                    <p:cond delay="0"/>
                                  </p:stCondLst>
                                  <p:childTnLst>
                                    <p:animMotion origin="layout" path="M 0 3.7037E-7 L 0 0.03542 " pathEditMode="relative" rAng="0" ptsTypes="AA">
                                      <p:cBhvr>
                                        <p:cTn id="44" dur="700" spd="-100000" fill="hold"/>
                                        <p:tgtEl>
                                          <p:spTgt spid="11"/>
                                        </p:tgtEl>
                                        <p:attrNameLst>
                                          <p:attrName>ppt_x</p:attrName>
                                          <p:attrName>ppt_y</p:attrName>
                                        </p:attrNameLst>
                                      </p:cBhvr>
                                      <p:rCtr x="0" y="1759"/>
                                    </p:animMotion>
                                  </p:childTnLst>
                                </p:cTn>
                              </p:par>
                              <p:par>
                                <p:cTn id="45" presetID="10" presetClass="entr" presetSubtype="0" fill="hold" nodeType="with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fade">
                                      <p:cBhvr>
                                        <p:cTn id="47" dur="500"/>
                                        <p:tgtEl>
                                          <p:spTgt spid="12"/>
                                        </p:tgtEl>
                                      </p:cBhvr>
                                    </p:animEffect>
                                  </p:childTnLst>
                                </p:cTn>
                              </p:par>
                              <p:par>
                                <p:cTn id="48" presetID="42" presetClass="path" presetSubtype="0" decel="100000" fill="hold" nodeType="withEffect">
                                  <p:stCondLst>
                                    <p:cond delay="0"/>
                                  </p:stCondLst>
                                  <p:childTnLst>
                                    <p:animMotion origin="layout" path="M 0 3.7037E-7 L 0 0.03542 " pathEditMode="relative" rAng="0" ptsTypes="AA">
                                      <p:cBhvr>
                                        <p:cTn id="49" dur="700" spd="-100000" fill="hold"/>
                                        <p:tgtEl>
                                          <p:spTgt spid="12"/>
                                        </p:tgtEl>
                                        <p:attrNameLst>
                                          <p:attrName>ppt_x</p:attrName>
                                          <p:attrName>ppt_y</p:attrName>
                                        </p:attrNameLst>
                                      </p:cBhvr>
                                      <p:rCtr x="0" y="1759"/>
                                    </p:animMotion>
                                  </p:childTnLst>
                                </p:cTn>
                              </p:par>
                              <p:par>
                                <p:cTn id="50" presetID="10" presetClass="entr" presetSubtype="0" fill="hold" nodeType="withEffect">
                                  <p:stCondLst>
                                    <p:cond delay="0"/>
                                  </p:stCondLst>
                                  <p:childTnLst>
                                    <p:set>
                                      <p:cBhvr>
                                        <p:cTn id="51" dur="1" fill="hold">
                                          <p:stCondLst>
                                            <p:cond delay="0"/>
                                          </p:stCondLst>
                                        </p:cTn>
                                        <p:tgtEl>
                                          <p:spTgt spid="13"/>
                                        </p:tgtEl>
                                        <p:attrNameLst>
                                          <p:attrName>style.visibility</p:attrName>
                                        </p:attrNameLst>
                                      </p:cBhvr>
                                      <p:to>
                                        <p:strVal val="visible"/>
                                      </p:to>
                                    </p:set>
                                    <p:animEffect transition="in" filter="fade">
                                      <p:cBhvr>
                                        <p:cTn id="52" dur="500"/>
                                        <p:tgtEl>
                                          <p:spTgt spid="13"/>
                                        </p:tgtEl>
                                      </p:cBhvr>
                                    </p:animEffect>
                                  </p:childTnLst>
                                </p:cTn>
                              </p:par>
                              <p:par>
                                <p:cTn id="53" presetID="42" presetClass="path" presetSubtype="0" decel="100000" fill="hold" nodeType="withEffect">
                                  <p:stCondLst>
                                    <p:cond delay="0"/>
                                  </p:stCondLst>
                                  <p:childTnLst>
                                    <p:animMotion origin="layout" path="M 0 3.7037E-7 L 0 0.03542 " pathEditMode="relative" rAng="0" ptsTypes="AA">
                                      <p:cBhvr>
                                        <p:cTn id="54" dur="700" spd="-100000" fill="hold"/>
                                        <p:tgtEl>
                                          <p:spTgt spid="13"/>
                                        </p:tgtEl>
                                        <p:attrNameLst>
                                          <p:attrName>ppt_x</p:attrName>
                                          <p:attrName>ppt_y</p:attrName>
                                        </p:attrNameLst>
                                      </p:cBhvr>
                                      <p:rCtr x="0" y="1759"/>
                                    </p:animMotion>
                                  </p:childTnLst>
                                </p:cTn>
                              </p:par>
                              <p:par>
                                <p:cTn id="55" presetID="10" presetClass="entr" presetSubtype="0" fill="hold" grpId="0" nodeType="withEffect">
                                  <p:stCondLst>
                                    <p:cond delay="0"/>
                                  </p:stCondLst>
                                  <p:childTnLst>
                                    <p:set>
                                      <p:cBhvr>
                                        <p:cTn id="56" dur="1" fill="hold">
                                          <p:stCondLst>
                                            <p:cond delay="0"/>
                                          </p:stCondLst>
                                        </p:cTn>
                                        <p:tgtEl>
                                          <p:spTgt spid="16"/>
                                        </p:tgtEl>
                                        <p:attrNameLst>
                                          <p:attrName>style.visibility</p:attrName>
                                        </p:attrNameLst>
                                      </p:cBhvr>
                                      <p:to>
                                        <p:strVal val="visible"/>
                                      </p:to>
                                    </p:set>
                                    <p:animEffect transition="in" filter="fade">
                                      <p:cBhvr>
                                        <p:cTn id="57" dur="500"/>
                                        <p:tgtEl>
                                          <p:spTgt spid="16"/>
                                        </p:tgtEl>
                                      </p:cBhvr>
                                    </p:animEffect>
                                  </p:childTnLst>
                                </p:cTn>
                              </p:par>
                              <p:par>
                                <p:cTn id="58" presetID="42" presetClass="path" presetSubtype="0" decel="100000" fill="hold" grpId="1" nodeType="withEffect">
                                  <p:stCondLst>
                                    <p:cond delay="0"/>
                                  </p:stCondLst>
                                  <p:childTnLst>
                                    <p:animMotion origin="layout" path="M 0 3.7037E-7 L 0 0.03542 " pathEditMode="relative" rAng="0" ptsTypes="AA">
                                      <p:cBhvr>
                                        <p:cTn id="59" dur="700" spd="-100000" fill="hold"/>
                                        <p:tgtEl>
                                          <p:spTgt spid="16"/>
                                        </p:tgtEl>
                                        <p:attrNameLst>
                                          <p:attrName>ppt_x</p:attrName>
                                          <p:attrName>ppt_y</p:attrName>
                                        </p:attrNameLst>
                                      </p:cBhvr>
                                      <p:rCtr x="0" y="1759"/>
                                    </p:animMotion>
                                  </p:childTnLst>
                                </p:cTn>
                              </p:par>
                              <p:par>
                                <p:cTn id="60" presetID="10" presetClass="entr" presetSubtype="0" fill="hold" grpId="0" nodeType="withEffect">
                                  <p:stCondLst>
                                    <p:cond delay="0"/>
                                  </p:stCondLst>
                                  <p:childTnLst>
                                    <p:set>
                                      <p:cBhvr>
                                        <p:cTn id="61" dur="1" fill="hold">
                                          <p:stCondLst>
                                            <p:cond delay="0"/>
                                          </p:stCondLst>
                                        </p:cTn>
                                        <p:tgtEl>
                                          <p:spTgt spid="19"/>
                                        </p:tgtEl>
                                        <p:attrNameLst>
                                          <p:attrName>style.visibility</p:attrName>
                                        </p:attrNameLst>
                                      </p:cBhvr>
                                      <p:to>
                                        <p:strVal val="visible"/>
                                      </p:to>
                                    </p:set>
                                    <p:animEffect transition="in" filter="fade">
                                      <p:cBhvr>
                                        <p:cTn id="62" dur="500"/>
                                        <p:tgtEl>
                                          <p:spTgt spid="19"/>
                                        </p:tgtEl>
                                      </p:cBhvr>
                                    </p:animEffect>
                                  </p:childTnLst>
                                </p:cTn>
                              </p:par>
                              <p:par>
                                <p:cTn id="63" presetID="42" presetClass="path" presetSubtype="0" decel="100000" fill="hold" grpId="1" nodeType="withEffect">
                                  <p:stCondLst>
                                    <p:cond delay="0"/>
                                  </p:stCondLst>
                                  <p:childTnLst>
                                    <p:animMotion origin="layout" path="M -1.875E-6 2.96296E-6 L -1.875E-6 0.03541 " pathEditMode="relative" rAng="0" ptsTypes="AA">
                                      <p:cBhvr>
                                        <p:cTn id="64" dur="700" spd="-100000" fill="hold"/>
                                        <p:tgtEl>
                                          <p:spTgt spid="19"/>
                                        </p:tgtEl>
                                        <p:attrNameLst>
                                          <p:attrName>ppt_x</p:attrName>
                                          <p:attrName>ppt_y</p:attrName>
                                        </p:attrNameLst>
                                      </p:cBhvr>
                                      <p:rCtr x="0" y="1759"/>
                                    </p:animMotion>
                                  </p:childTnLst>
                                </p:cTn>
                              </p:par>
                              <p:par>
                                <p:cTn id="65" presetID="10" presetClass="entr" presetSubtype="0" fill="hold" grpId="0" nodeType="withEffect">
                                  <p:stCondLst>
                                    <p:cond delay="100"/>
                                  </p:stCondLst>
                                  <p:childTnLst>
                                    <p:set>
                                      <p:cBhvr>
                                        <p:cTn id="66" dur="1" fill="hold">
                                          <p:stCondLst>
                                            <p:cond delay="0"/>
                                          </p:stCondLst>
                                        </p:cTn>
                                        <p:tgtEl>
                                          <p:spTgt spid="15"/>
                                        </p:tgtEl>
                                        <p:attrNameLst>
                                          <p:attrName>style.visibility</p:attrName>
                                        </p:attrNameLst>
                                      </p:cBhvr>
                                      <p:to>
                                        <p:strVal val="visible"/>
                                      </p:to>
                                    </p:set>
                                    <p:animEffect transition="in" filter="fade">
                                      <p:cBhvr>
                                        <p:cTn id="67" dur="500"/>
                                        <p:tgtEl>
                                          <p:spTgt spid="15"/>
                                        </p:tgtEl>
                                      </p:cBhvr>
                                    </p:animEffect>
                                  </p:childTnLst>
                                </p:cTn>
                              </p:par>
                              <p:par>
                                <p:cTn id="68" presetID="42" presetClass="path" presetSubtype="0" decel="100000" fill="hold" grpId="1" nodeType="withEffect">
                                  <p:stCondLst>
                                    <p:cond delay="100"/>
                                  </p:stCondLst>
                                  <p:childTnLst>
                                    <p:animMotion origin="layout" path="M 0 -2.59259E-6 L 0 0.03542 " pathEditMode="relative" rAng="0" ptsTypes="AA">
                                      <p:cBhvr>
                                        <p:cTn id="69" dur="700" spd="-100000" fill="hold"/>
                                        <p:tgtEl>
                                          <p:spTgt spid="15"/>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6" grpId="1" animBg="1"/>
      <p:bldP spid="4" grpId="0" animBg="1"/>
      <p:bldP spid="4" grpId="1" animBg="1"/>
      <p:bldP spid="9" grpId="0" animBg="1"/>
      <p:bldP spid="9" grpId="1" animBg="1"/>
      <p:bldP spid="7" grpId="0" animBg="1"/>
      <p:bldP spid="7" grpId="1" animBg="1"/>
      <p:bldP spid="6" grpId="0" animBg="1"/>
      <p:bldP spid="6" grpId="1" animBg="1"/>
      <p:bldP spid="5" grpId="0" animBg="1"/>
      <p:bldP spid="5" grpId="1" animBg="1"/>
      <p:bldP spid="8" grpId="0" animBg="1"/>
      <p:bldP spid="8" grpId="1" animBg="1"/>
      <p:bldP spid="19" grpId="0"/>
      <p:bldP spid="19" grpId="1"/>
      <p:bldP spid="15" grpId="0" animBg="1"/>
      <p:bldP spid="15" grpId="1"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ACB35D-6234-0B8A-E356-3074C0F7F85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E0D2159-1A47-0858-F54B-BC8C620C3DFB}"/>
              </a:ext>
            </a:extLst>
          </p:cNvPr>
          <p:cNvSpPr>
            <a:spLocks noGrp="1"/>
          </p:cNvSpPr>
          <p:nvPr>
            <p:ph type="title"/>
          </p:nvPr>
        </p:nvSpPr>
        <p:spPr>
          <a:xfrm>
            <a:off x="588263" y="457200"/>
            <a:ext cx="11018520" cy="553998"/>
          </a:xfrm>
        </p:spPr>
        <p:txBody>
          <a:bodyPr/>
          <a:lstStyle/>
          <a:p>
            <a:r>
              <a:rPr lang="en-US">
                <a:cs typeface="Segoe UI"/>
              </a:rPr>
              <a:t>Optimal relevance: Hybrid search + Semantic ranker </a:t>
            </a:r>
          </a:p>
        </p:txBody>
      </p:sp>
      <p:sp>
        <p:nvSpPr>
          <p:cNvPr id="36" name="Rectangle: Rounded Corners 7">
            <a:extLst>
              <a:ext uri="{FF2B5EF4-FFF2-40B4-BE49-F238E27FC236}">
                <a16:creationId xmlns:a16="http://schemas.microsoft.com/office/drawing/2014/main" id="{962C76DC-B41C-54E1-05F4-587A4DB11068}"/>
              </a:ext>
            </a:extLst>
          </p:cNvPr>
          <p:cNvSpPr/>
          <p:nvPr/>
        </p:nvSpPr>
        <p:spPr>
          <a:xfrm>
            <a:off x="5864085" y="6306760"/>
            <a:ext cx="5908259" cy="361910"/>
          </a:xfrm>
          <a:prstGeom prst="roundRect">
            <a:avLst>
              <a:gd name="adj" fmla="val 50000"/>
            </a:avLst>
          </a:prstGeom>
          <a:gradFill flip="none" rotWithShape="1">
            <a:gsLst>
              <a:gs pos="32000">
                <a:srgbClr val="C03BC4"/>
              </a:gs>
              <a:gs pos="100000">
                <a:srgbClr val="399A91"/>
              </a:gs>
              <a:gs pos="68000">
                <a:srgbClr val="0078D4"/>
              </a:gs>
              <a:gs pos="0">
                <a:srgbClr val="FF5C39"/>
              </a:gs>
            </a:gsLst>
            <a:path path="circle">
              <a:fillToRect l="100000" t="100000"/>
            </a:path>
            <a:tileRect r="-100000" b="-100000"/>
          </a:gradFill>
          <a:ln w="25400">
            <a:solidFill>
              <a:schemeClr val="bg1"/>
            </a:solidFill>
          </a:ln>
        </p:spPr>
        <p:style>
          <a:lnRef idx="3">
            <a:schemeClr val="lt1"/>
          </a:lnRef>
          <a:fillRef idx="1">
            <a:schemeClr val="accent4"/>
          </a:fillRef>
          <a:effectRef idx="1">
            <a:schemeClr val="accent4"/>
          </a:effectRef>
          <a:fontRef idx="minor">
            <a:schemeClr val="lt1"/>
          </a:fontRef>
        </p:style>
        <p:txBody>
          <a:bodyPr wrap="none" tIns="36000" bIns="36000" rtlCol="0" anchor="ctr">
            <a:spAutoFit/>
          </a:bodyPr>
          <a:lstStyle/>
          <a:p>
            <a:pPr marR="0" lvl="0" algn="l" defTabSz="914367" rtl="0" eaLnBrk="1" fontAlgn="auto" latinLnBrk="0" hangingPunct="1">
              <a:lnSpc>
                <a:spcPct val="100000"/>
              </a:lnSpc>
              <a:spcBef>
                <a:spcPts val="0"/>
              </a:spcBef>
              <a:spcAft>
                <a:spcPts val="0"/>
              </a:spcAft>
              <a:buClrTx/>
              <a:buSzTx/>
              <a:buFontTx/>
              <a:buNone/>
              <a:tabLst>
                <a:tab pos="2570163" algn="l"/>
              </a:tabLst>
              <a:defRPr/>
            </a:pPr>
            <a:r>
              <a:rPr kumimoji="0" lang="en-US" sz="1200" b="0" i="0" u="none" strike="noStrike" kern="1200" cap="none" spc="0" normalizeH="0" baseline="0" noProof="0">
                <a:ln>
                  <a:noFill/>
                </a:ln>
                <a:solidFill>
                  <a:schemeClr val="bg1"/>
                </a:solidFill>
                <a:effectLst/>
                <a:uLnTx/>
                <a:uFillTx/>
                <a:latin typeface="+mj-lt"/>
                <a:ea typeface="+mn-ea"/>
                <a:cs typeface="+mn-cs"/>
              </a:rPr>
              <a:t>💻 </a:t>
            </a:r>
            <a:r>
              <a:rPr kumimoji="0" lang="en-US" sz="1200" b="0" i="0" u="none" strike="noStrike" kern="1200" cap="none" spc="0" normalizeH="0" baseline="0" noProof="0">
                <a:ln>
                  <a:noFill/>
                </a:ln>
                <a:solidFill>
                  <a:schemeClr val="bg1"/>
                </a:solidFill>
                <a:effectLst/>
                <a:uLnTx/>
                <a:uFillTx/>
                <a:latin typeface="+mj-lt"/>
                <a:ea typeface="+mn-ea"/>
                <a:cs typeface="+mn-cs"/>
                <a:hlinkClick r:id="rId3">
                  <a:extLst>
                    <a:ext uri="{A12FA001-AC4F-418D-AE19-62706E023703}">
                      <ahyp:hlinkClr xmlns:ahyp="http://schemas.microsoft.com/office/drawing/2018/hyperlinkcolor" val="tx"/>
                    </a:ext>
                  </a:extLst>
                </a:hlinkClick>
              </a:rPr>
              <a:t>Demo: Compare text, vector, hybrid, reranker</a:t>
            </a:r>
            <a:r>
              <a:rPr kumimoji="0" lang="en-US" sz="1200" b="0" i="0" u="none" strike="noStrike" kern="1200" cap="none" spc="0" normalizeH="0" baseline="0" noProof="0">
                <a:ln>
                  <a:noFill/>
                </a:ln>
                <a:solidFill>
                  <a:schemeClr val="bg1"/>
                </a:solidFill>
                <a:effectLst/>
                <a:uLnTx/>
                <a:uFillTx/>
                <a:latin typeface="+mj-lt"/>
                <a:ea typeface="+mn-ea"/>
                <a:cs typeface="+mn-cs"/>
              </a:rPr>
              <a:t> (</a:t>
            </a:r>
            <a:r>
              <a:rPr kumimoji="0" lang="en-US" sz="1200" b="0" i="0" u="none" strike="noStrike" kern="1200" cap="none" spc="0" normalizeH="0" baseline="0" noProof="0">
                <a:ln>
                  <a:noFill/>
                </a:ln>
                <a:solidFill>
                  <a:schemeClr val="bg1"/>
                </a:solidFill>
                <a:effectLst/>
                <a:uLnTx/>
                <a:uFillTx/>
                <a:latin typeface="+mj-lt"/>
                <a:ea typeface="+mn-ea"/>
                <a:cs typeface="+mn-cs"/>
                <a:hlinkClick r:id="rId4">
                  <a:extLst>
                    <a:ext uri="{A12FA001-AC4F-418D-AE19-62706E023703}">
                      <ahyp:hlinkClr xmlns:ahyp="http://schemas.microsoft.com/office/drawing/2018/hyperlinkcolor" val="tx"/>
                    </a:ext>
                  </a:extLst>
                </a:hlinkClick>
              </a:rPr>
              <a:t>aka.ms/aitour/search-relevance</a:t>
            </a:r>
            <a:r>
              <a:rPr kumimoji="0" lang="en-US" sz="1200" b="0" i="0" u="none" strike="noStrike" kern="1200" cap="none" spc="0" normalizeH="0" baseline="0" noProof="0">
                <a:ln>
                  <a:noFill/>
                </a:ln>
                <a:solidFill>
                  <a:schemeClr val="bg1"/>
                </a:solidFill>
                <a:effectLst/>
                <a:uLnTx/>
                <a:uFillTx/>
                <a:latin typeface="+mj-lt"/>
                <a:ea typeface="+mn-ea"/>
                <a:cs typeface="+mn-cs"/>
              </a:rPr>
              <a:t>)</a:t>
            </a:r>
          </a:p>
        </p:txBody>
      </p:sp>
      <p:grpSp>
        <p:nvGrpSpPr>
          <p:cNvPr id="61" name="Group 60">
            <a:extLst>
              <a:ext uri="{FF2B5EF4-FFF2-40B4-BE49-F238E27FC236}">
                <a16:creationId xmlns:a16="http://schemas.microsoft.com/office/drawing/2014/main" id="{E95898D9-1A9E-99D3-BF44-49B65A404625}"/>
              </a:ext>
            </a:extLst>
          </p:cNvPr>
          <p:cNvGrpSpPr/>
          <p:nvPr/>
        </p:nvGrpSpPr>
        <p:grpSpPr>
          <a:xfrm>
            <a:off x="8376890" y="2868136"/>
            <a:ext cx="3587717" cy="923883"/>
            <a:chOff x="8376890" y="2868136"/>
            <a:chExt cx="3587717" cy="923883"/>
          </a:xfrm>
        </p:grpSpPr>
        <p:sp>
          <p:nvSpPr>
            <p:cNvPr id="19" name="Rectangle: Rounded Corners 8">
              <a:extLst>
                <a:ext uri="{FF2B5EF4-FFF2-40B4-BE49-F238E27FC236}">
                  <a16:creationId xmlns:a16="http://schemas.microsoft.com/office/drawing/2014/main" id="{60994124-5982-18BF-CACE-8EE175F3A666}"/>
                </a:ext>
                <a:ext uri="{C183D7F6-B498-43B3-948B-1728B52AA6E4}">
                  <adec:decorative xmlns:adec="http://schemas.microsoft.com/office/drawing/2017/decorative" val="1"/>
                </a:ext>
              </a:extLst>
            </p:cNvPr>
            <p:cNvSpPr/>
            <p:nvPr/>
          </p:nvSpPr>
          <p:spPr>
            <a:xfrm>
              <a:off x="9473483" y="2868136"/>
              <a:ext cx="2491124" cy="923883"/>
            </a:xfrm>
            <a:prstGeom prst="roundRect">
              <a:avLst/>
            </a:prstGeom>
            <a:gradFill>
              <a:gsLst>
                <a:gs pos="32000">
                  <a:srgbClr val="C03BC4"/>
                </a:gs>
                <a:gs pos="100000">
                  <a:srgbClr val="399A91"/>
                </a:gs>
                <a:gs pos="68000">
                  <a:srgbClr val="0078D4"/>
                </a:gs>
                <a:gs pos="0">
                  <a:srgbClr val="FF5C39"/>
                </a:gs>
              </a:gsLst>
              <a:path path="circle">
                <a:fillToRect l="100000" t="100000"/>
              </a:path>
            </a:gradFill>
            <a:ln w="25400">
              <a:solidFill>
                <a:schemeClr val="bg1"/>
              </a:solidFill>
            </a:ln>
          </p:spPr>
          <p:style>
            <a:lnRef idx="3">
              <a:schemeClr val="lt1"/>
            </a:lnRef>
            <a:fillRef idx="1">
              <a:schemeClr val="accent4"/>
            </a:fillRef>
            <a:effectRef idx="1">
              <a:schemeClr val="accent4"/>
            </a:effectRef>
            <a:fontRef idx="minor">
              <a:schemeClr val="lt1"/>
            </a:fontRef>
          </p:style>
          <p:txBody>
            <a:bodyPr rtlCol="0" anchor="ctr"/>
            <a:lstStyle/>
            <a:p>
              <a:pPr algn="ctr"/>
              <a:r>
                <a:rPr lang="en-US"/>
                <a:t>Reranking model</a:t>
              </a:r>
            </a:p>
          </p:txBody>
        </p:sp>
        <p:cxnSp>
          <p:nvCxnSpPr>
            <p:cNvPr id="5" name="Straight Arrow Connector 4">
              <a:extLst>
                <a:ext uri="{FF2B5EF4-FFF2-40B4-BE49-F238E27FC236}">
                  <a16:creationId xmlns:a16="http://schemas.microsoft.com/office/drawing/2014/main" id="{6A4F2907-0C66-84E0-D9BC-AF0EF2D2D429}"/>
                </a:ext>
                <a:ext uri="{C183D7F6-B498-43B3-948B-1728B52AA6E4}">
                  <adec:decorative xmlns:adec="http://schemas.microsoft.com/office/drawing/2017/decorative" val="1"/>
                </a:ext>
              </a:extLst>
            </p:cNvPr>
            <p:cNvCxnSpPr>
              <a:cxnSpLocks/>
              <a:stCxn id="18" idx="3"/>
              <a:endCxn id="19" idx="1"/>
            </p:cNvCxnSpPr>
            <p:nvPr/>
          </p:nvCxnSpPr>
          <p:spPr>
            <a:xfrm>
              <a:off x="8376890" y="3330078"/>
              <a:ext cx="1096593" cy="0"/>
            </a:xfrm>
            <a:prstGeom prst="straightConnector1">
              <a:avLst/>
            </a:prstGeom>
            <a:ln w="12700" cap="rnd">
              <a:solidFill>
                <a:srgbClr val="BFBFBF"/>
              </a:solidFill>
              <a:headEnd type="none" w="lg" len="med"/>
              <a:tailEnd type="arrow" w="lg" len="sm"/>
            </a:ln>
          </p:spPr>
          <p:style>
            <a:lnRef idx="1">
              <a:schemeClr val="accent1"/>
            </a:lnRef>
            <a:fillRef idx="0">
              <a:schemeClr val="accent1"/>
            </a:fillRef>
            <a:effectRef idx="0">
              <a:schemeClr val="accent1"/>
            </a:effectRef>
            <a:fontRef idx="minor">
              <a:schemeClr val="tx1"/>
            </a:fontRef>
          </p:style>
        </p:cxnSp>
      </p:grpSp>
      <p:grpSp>
        <p:nvGrpSpPr>
          <p:cNvPr id="58" name="Group 57">
            <a:extLst>
              <a:ext uri="{FF2B5EF4-FFF2-40B4-BE49-F238E27FC236}">
                <a16:creationId xmlns:a16="http://schemas.microsoft.com/office/drawing/2014/main" id="{3AFEA3F0-FB7F-FBF6-A9F8-56F1B0CC495E}"/>
              </a:ext>
            </a:extLst>
          </p:cNvPr>
          <p:cNvGrpSpPr/>
          <p:nvPr/>
        </p:nvGrpSpPr>
        <p:grpSpPr>
          <a:xfrm>
            <a:off x="3928829" y="2243927"/>
            <a:ext cx="4448061" cy="2274417"/>
            <a:chOff x="3928829" y="2243927"/>
            <a:chExt cx="4448061" cy="2274417"/>
          </a:xfrm>
        </p:grpSpPr>
        <p:sp>
          <p:nvSpPr>
            <p:cNvPr id="18" name="Rectangle: Rounded Corners 7">
              <a:extLst>
                <a:ext uri="{FF2B5EF4-FFF2-40B4-BE49-F238E27FC236}">
                  <a16:creationId xmlns:a16="http://schemas.microsoft.com/office/drawing/2014/main" id="{C3FB6047-84B5-6850-FA86-E78CA23C5CA7}"/>
                </a:ext>
                <a:ext uri="{C183D7F6-B498-43B3-948B-1728B52AA6E4}">
                  <adec:decorative xmlns:adec="http://schemas.microsoft.com/office/drawing/2017/decorative" val="1"/>
                </a:ext>
              </a:extLst>
            </p:cNvPr>
            <p:cNvSpPr/>
            <p:nvPr/>
          </p:nvSpPr>
          <p:spPr>
            <a:xfrm>
              <a:off x="5885766" y="2868136"/>
              <a:ext cx="2491124" cy="923883"/>
            </a:xfrm>
            <a:prstGeom prst="roundRect">
              <a:avLst/>
            </a:prstGeom>
            <a:gradFill>
              <a:gsLst>
                <a:gs pos="32000">
                  <a:srgbClr val="C03BC4"/>
                </a:gs>
                <a:gs pos="100000">
                  <a:srgbClr val="399A91"/>
                </a:gs>
                <a:gs pos="68000">
                  <a:srgbClr val="0078D4"/>
                </a:gs>
                <a:gs pos="0">
                  <a:srgbClr val="FF5C39"/>
                </a:gs>
              </a:gsLst>
              <a:path path="circle">
                <a:fillToRect l="100000" t="100000"/>
              </a:path>
            </a:gradFill>
            <a:ln w="25400">
              <a:solidFill>
                <a:schemeClr val="bg1"/>
              </a:solidFill>
            </a:ln>
          </p:spPr>
          <p:style>
            <a:lnRef idx="3">
              <a:schemeClr val="lt1"/>
            </a:lnRef>
            <a:fillRef idx="1">
              <a:schemeClr val="accent4"/>
            </a:fillRef>
            <a:effectRef idx="1">
              <a:schemeClr val="accent4"/>
            </a:effectRef>
            <a:fontRef idx="minor">
              <a:schemeClr val="lt1"/>
            </a:fontRef>
          </p:style>
          <p:txBody>
            <a:bodyPr rtlCol="0" anchor="ctr"/>
            <a:lstStyle/>
            <a:p>
              <a:pPr algn="ctr"/>
              <a:r>
                <a:rPr lang="en-US"/>
                <a:t>Fusion</a:t>
              </a:r>
              <a:br>
                <a:rPr lang="en-US"/>
              </a:br>
              <a:r>
                <a:rPr lang="en-US" sz="1400"/>
                <a:t>(RRF)</a:t>
              </a:r>
              <a:endParaRPr lang="en-US"/>
            </a:p>
          </p:txBody>
        </p:sp>
        <p:cxnSp>
          <p:nvCxnSpPr>
            <p:cNvPr id="6" name="Connector: Elbow 22">
              <a:extLst>
                <a:ext uri="{FF2B5EF4-FFF2-40B4-BE49-F238E27FC236}">
                  <a16:creationId xmlns:a16="http://schemas.microsoft.com/office/drawing/2014/main" id="{F6CCD6A2-97DA-166E-FB07-1F05163FB57F}"/>
                </a:ext>
                <a:ext uri="{C183D7F6-B498-43B3-948B-1728B52AA6E4}">
                  <adec:decorative xmlns:adec="http://schemas.microsoft.com/office/drawing/2017/decorative" val="1"/>
                </a:ext>
              </a:extLst>
            </p:cNvPr>
            <p:cNvCxnSpPr>
              <a:cxnSpLocks/>
              <a:stCxn id="15" idx="4"/>
              <a:endCxn id="18" idx="1"/>
            </p:cNvCxnSpPr>
            <p:nvPr/>
          </p:nvCxnSpPr>
          <p:spPr>
            <a:xfrm flipV="1">
              <a:off x="3936921" y="3330078"/>
              <a:ext cx="1948845" cy="1188266"/>
            </a:xfrm>
            <a:prstGeom prst="bentConnector3">
              <a:avLst>
                <a:gd name="adj1" fmla="val 50000"/>
              </a:avLst>
            </a:prstGeom>
            <a:ln w="12700" cap="rnd">
              <a:solidFill>
                <a:srgbClr val="BFBFBF"/>
              </a:solidFill>
              <a:headEnd type="none" w="lg" len="med"/>
              <a:tailEnd type="arrow" w="lg" len="sm"/>
            </a:ln>
          </p:spPr>
          <p:style>
            <a:lnRef idx="1">
              <a:schemeClr val="accent1"/>
            </a:lnRef>
            <a:fillRef idx="0">
              <a:schemeClr val="accent1"/>
            </a:fillRef>
            <a:effectRef idx="0">
              <a:schemeClr val="accent1"/>
            </a:effectRef>
            <a:fontRef idx="minor">
              <a:schemeClr val="tx1"/>
            </a:fontRef>
          </p:style>
        </p:cxnSp>
        <p:cxnSp>
          <p:nvCxnSpPr>
            <p:cNvPr id="8" name="Connector: Elbow 23">
              <a:extLst>
                <a:ext uri="{FF2B5EF4-FFF2-40B4-BE49-F238E27FC236}">
                  <a16:creationId xmlns:a16="http://schemas.microsoft.com/office/drawing/2014/main" id="{696716E6-36E6-BCFE-B20B-A2DC0E1FDD72}"/>
                </a:ext>
                <a:ext uri="{C183D7F6-B498-43B3-948B-1728B52AA6E4}">
                  <adec:decorative xmlns:adec="http://schemas.microsoft.com/office/drawing/2017/decorative" val="1"/>
                </a:ext>
              </a:extLst>
            </p:cNvPr>
            <p:cNvCxnSpPr>
              <a:cxnSpLocks/>
              <a:stCxn id="17" idx="4"/>
              <a:endCxn id="18" idx="1"/>
            </p:cNvCxnSpPr>
            <p:nvPr/>
          </p:nvCxnSpPr>
          <p:spPr>
            <a:xfrm>
              <a:off x="3928829" y="2243927"/>
              <a:ext cx="1956937" cy="1086151"/>
            </a:xfrm>
            <a:prstGeom prst="bentConnector3">
              <a:avLst>
                <a:gd name="adj1" fmla="val 50000"/>
              </a:avLst>
            </a:prstGeom>
            <a:ln w="12700" cap="rnd">
              <a:solidFill>
                <a:srgbClr val="BFBFBF"/>
              </a:solidFill>
              <a:headEnd type="none" w="lg" len="med"/>
              <a:tailEnd type="arrow" w="lg" len="sm"/>
            </a:ln>
          </p:spPr>
          <p:style>
            <a:lnRef idx="1">
              <a:schemeClr val="accent1"/>
            </a:lnRef>
            <a:fillRef idx="0">
              <a:schemeClr val="accent1"/>
            </a:fillRef>
            <a:effectRef idx="0">
              <a:schemeClr val="accent1"/>
            </a:effectRef>
            <a:fontRef idx="minor">
              <a:schemeClr val="tx1"/>
            </a:fontRef>
          </p:style>
        </p:cxnSp>
      </p:grpSp>
      <p:graphicFrame>
        <p:nvGraphicFramePr>
          <p:cNvPr id="3" name="Table 2">
            <a:extLst>
              <a:ext uri="{FF2B5EF4-FFF2-40B4-BE49-F238E27FC236}">
                <a16:creationId xmlns:a16="http://schemas.microsoft.com/office/drawing/2014/main" id="{3F4386A3-E62A-CA6C-C472-6DE6F1F9EB3C}"/>
              </a:ext>
            </a:extLst>
          </p:cNvPr>
          <p:cNvGraphicFramePr>
            <a:graphicFrameLocks noGrp="1"/>
          </p:cNvGraphicFramePr>
          <p:nvPr/>
        </p:nvGraphicFramePr>
        <p:xfrm>
          <a:off x="1657338" y="2831668"/>
          <a:ext cx="2587337" cy="640080"/>
        </p:xfrm>
        <a:graphic>
          <a:graphicData uri="http://schemas.openxmlformats.org/drawingml/2006/table">
            <a:tbl>
              <a:tblPr bandRow="1">
                <a:tableStyleId>{5C22544A-7EE6-4342-B048-85BDC9FD1C3A}</a:tableStyleId>
              </a:tblPr>
              <a:tblGrid>
                <a:gridCol w="409432">
                  <a:extLst>
                    <a:ext uri="{9D8B030D-6E8A-4147-A177-3AD203B41FA5}">
                      <a16:colId xmlns:a16="http://schemas.microsoft.com/office/drawing/2014/main" val="461969700"/>
                    </a:ext>
                  </a:extLst>
                </a:gridCol>
                <a:gridCol w="2177905">
                  <a:extLst>
                    <a:ext uri="{9D8B030D-6E8A-4147-A177-3AD203B41FA5}">
                      <a16:colId xmlns:a16="http://schemas.microsoft.com/office/drawing/2014/main" val="1482892922"/>
                    </a:ext>
                  </a:extLst>
                </a:gridCol>
              </a:tblGrid>
              <a:tr h="305171">
                <a:tc>
                  <a:txBody>
                    <a:bodyPr/>
                    <a:lstStyle/>
                    <a:p>
                      <a:r>
                        <a:rPr lang="en-US"/>
                        <a:t>1</a:t>
                      </a:r>
                    </a:p>
                  </a:txBody>
                  <a:tcPr/>
                </a:tc>
                <a:tc>
                  <a:txBody>
                    <a:bodyPr/>
                    <a:lstStyle/>
                    <a:p>
                      <a:r>
                        <a:rPr lang="en-US"/>
                        <a:t>Scuba Diving in </a:t>
                      </a:r>
                      <a:r>
                        <a:rPr lang="en-US" b="0" u="none"/>
                        <a:t>Bahamas</a:t>
                      </a:r>
                    </a:p>
                  </a:txBody>
                  <a:tcPr/>
                </a:tc>
                <a:extLst>
                  <a:ext uri="{0D108BD9-81ED-4DB2-BD59-A6C34878D82A}">
                    <a16:rowId xmlns:a16="http://schemas.microsoft.com/office/drawing/2014/main" val="4216800493"/>
                  </a:ext>
                </a:extLst>
              </a:tr>
            </a:tbl>
          </a:graphicData>
        </a:graphic>
      </p:graphicFrame>
      <p:graphicFrame>
        <p:nvGraphicFramePr>
          <p:cNvPr id="10" name="Table 9">
            <a:extLst>
              <a:ext uri="{FF2B5EF4-FFF2-40B4-BE49-F238E27FC236}">
                <a16:creationId xmlns:a16="http://schemas.microsoft.com/office/drawing/2014/main" id="{E1ABC343-2D12-1B07-BA44-7A0D3B0784F3}"/>
              </a:ext>
            </a:extLst>
          </p:cNvPr>
          <p:cNvGraphicFramePr>
            <a:graphicFrameLocks noGrp="1"/>
          </p:cNvGraphicFramePr>
          <p:nvPr/>
        </p:nvGraphicFramePr>
        <p:xfrm>
          <a:off x="1657338" y="5072176"/>
          <a:ext cx="2587337" cy="1280160"/>
        </p:xfrm>
        <a:graphic>
          <a:graphicData uri="http://schemas.openxmlformats.org/drawingml/2006/table">
            <a:tbl>
              <a:tblPr bandRow="1">
                <a:tableStyleId>{5C22544A-7EE6-4342-B048-85BDC9FD1C3A}</a:tableStyleId>
              </a:tblPr>
              <a:tblGrid>
                <a:gridCol w="409432">
                  <a:extLst>
                    <a:ext uri="{9D8B030D-6E8A-4147-A177-3AD203B41FA5}">
                      <a16:colId xmlns:a16="http://schemas.microsoft.com/office/drawing/2014/main" val="461969700"/>
                    </a:ext>
                  </a:extLst>
                </a:gridCol>
                <a:gridCol w="2177905">
                  <a:extLst>
                    <a:ext uri="{9D8B030D-6E8A-4147-A177-3AD203B41FA5}">
                      <a16:colId xmlns:a16="http://schemas.microsoft.com/office/drawing/2014/main" val="1482892922"/>
                    </a:ext>
                  </a:extLst>
                </a:gridCol>
              </a:tblGrid>
              <a:tr h="305171">
                <a:tc>
                  <a:txBody>
                    <a:bodyPr/>
                    <a:lstStyle/>
                    <a:p>
                      <a:r>
                        <a:rPr lang="en-US"/>
                        <a:t>1</a:t>
                      </a:r>
                    </a:p>
                  </a:txBody>
                  <a:tcPr/>
                </a:tc>
                <a:tc>
                  <a:txBody>
                    <a:bodyPr/>
                    <a:lstStyle/>
                    <a:p>
                      <a:r>
                        <a:rPr lang="en-US"/>
                        <a:t>Scuba Diving in </a:t>
                      </a:r>
                      <a:r>
                        <a:rPr lang="en-US" b="0" u="none"/>
                        <a:t>the Carribean</a:t>
                      </a:r>
                    </a:p>
                  </a:txBody>
                  <a:tcPr/>
                </a:tc>
                <a:extLst>
                  <a:ext uri="{0D108BD9-81ED-4DB2-BD59-A6C34878D82A}">
                    <a16:rowId xmlns:a16="http://schemas.microsoft.com/office/drawing/2014/main" val="4216800493"/>
                  </a:ext>
                </a:extLst>
              </a:tr>
              <a:tr h="305170">
                <a:tc>
                  <a:txBody>
                    <a:bodyPr/>
                    <a:lstStyle/>
                    <a:p>
                      <a:pPr lvl="0">
                        <a:buNone/>
                      </a:pPr>
                      <a:r>
                        <a:rPr lang="en-US"/>
                        <a:t>2</a:t>
                      </a:r>
                    </a:p>
                  </a:txBody>
                  <a:tcPr/>
                </a:tc>
                <a:tc>
                  <a:txBody>
                    <a:bodyPr/>
                    <a:lstStyle/>
                    <a:p>
                      <a:pPr lvl="0">
                        <a:buNone/>
                      </a:pPr>
                      <a:r>
                        <a:rPr lang="en-US" b="0" u="none"/>
                        <a:t>Water skiing in Seychelles</a:t>
                      </a:r>
                      <a:endParaRPr lang="en-US" b="1" u="sng"/>
                    </a:p>
                  </a:txBody>
                  <a:tcPr/>
                </a:tc>
                <a:extLst>
                  <a:ext uri="{0D108BD9-81ED-4DB2-BD59-A6C34878D82A}">
                    <a16:rowId xmlns:a16="http://schemas.microsoft.com/office/drawing/2014/main" val="605482149"/>
                  </a:ext>
                </a:extLst>
              </a:tr>
            </a:tbl>
          </a:graphicData>
        </a:graphic>
      </p:graphicFrame>
      <p:graphicFrame>
        <p:nvGraphicFramePr>
          <p:cNvPr id="13" name="Table 12">
            <a:extLst>
              <a:ext uri="{FF2B5EF4-FFF2-40B4-BE49-F238E27FC236}">
                <a16:creationId xmlns:a16="http://schemas.microsoft.com/office/drawing/2014/main" id="{02B94CFD-43B5-BF7C-A333-6C0498D132C5}"/>
              </a:ext>
            </a:extLst>
          </p:cNvPr>
          <p:cNvGraphicFramePr>
            <a:graphicFrameLocks noGrp="1"/>
          </p:cNvGraphicFramePr>
          <p:nvPr/>
        </p:nvGraphicFramePr>
        <p:xfrm>
          <a:off x="5934660" y="3900743"/>
          <a:ext cx="2442230" cy="1920240"/>
        </p:xfrm>
        <a:graphic>
          <a:graphicData uri="http://schemas.openxmlformats.org/drawingml/2006/table">
            <a:tbl>
              <a:tblPr bandRow="1">
                <a:tableStyleId>{5C22544A-7EE6-4342-B048-85BDC9FD1C3A}</a:tableStyleId>
              </a:tblPr>
              <a:tblGrid>
                <a:gridCol w="386469">
                  <a:extLst>
                    <a:ext uri="{9D8B030D-6E8A-4147-A177-3AD203B41FA5}">
                      <a16:colId xmlns:a16="http://schemas.microsoft.com/office/drawing/2014/main" val="461969700"/>
                    </a:ext>
                  </a:extLst>
                </a:gridCol>
                <a:gridCol w="2055761">
                  <a:extLst>
                    <a:ext uri="{9D8B030D-6E8A-4147-A177-3AD203B41FA5}">
                      <a16:colId xmlns:a16="http://schemas.microsoft.com/office/drawing/2014/main" val="1482892922"/>
                    </a:ext>
                  </a:extLst>
                </a:gridCol>
              </a:tblGrid>
              <a:tr h="305171">
                <a:tc>
                  <a:txBody>
                    <a:bodyPr/>
                    <a:lstStyle/>
                    <a:p>
                      <a:r>
                        <a:rPr lang="en-US"/>
                        <a:t>1</a:t>
                      </a:r>
                    </a:p>
                  </a:txBody>
                  <a:tcPr/>
                </a:tc>
                <a:tc>
                  <a:txBody>
                    <a:bodyPr/>
                    <a:lstStyle/>
                    <a:p>
                      <a:r>
                        <a:rPr lang="en-US"/>
                        <a:t>Scuba Diving in the Carribean</a:t>
                      </a:r>
                      <a:endParaRPr lang="en-US" b="1" u="sng"/>
                    </a:p>
                  </a:txBody>
                  <a:tcPr/>
                </a:tc>
                <a:extLst>
                  <a:ext uri="{0D108BD9-81ED-4DB2-BD59-A6C34878D82A}">
                    <a16:rowId xmlns:a16="http://schemas.microsoft.com/office/drawing/2014/main" val="4216800493"/>
                  </a:ext>
                </a:extLst>
              </a:tr>
              <a:tr h="305170">
                <a:tc>
                  <a:txBody>
                    <a:bodyPr/>
                    <a:lstStyle/>
                    <a:p>
                      <a:pPr lvl="0">
                        <a:buNone/>
                      </a:pPr>
                      <a:r>
                        <a:rPr lang="en-US"/>
                        <a:t>2</a:t>
                      </a:r>
                    </a:p>
                  </a:txBody>
                  <a:tcPr/>
                </a:tc>
                <a:tc>
                  <a:txBody>
                    <a:bodyPr/>
                    <a:lstStyle/>
                    <a:p>
                      <a:pPr lvl="0">
                        <a:buNone/>
                      </a:pPr>
                      <a:r>
                        <a:rPr lang="en-US" sz="1800" b="0" i="0" u="none" strike="noStrike" noProof="0">
                          <a:solidFill>
                            <a:srgbClr val="000000"/>
                          </a:solidFill>
                          <a:latin typeface="Segoe UI"/>
                        </a:rPr>
                        <a:t>Scuba Diving in Bahamas</a:t>
                      </a:r>
                      <a:endParaRPr lang="en-US"/>
                    </a:p>
                  </a:txBody>
                  <a:tcPr/>
                </a:tc>
                <a:extLst>
                  <a:ext uri="{0D108BD9-81ED-4DB2-BD59-A6C34878D82A}">
                    <a16:rowId xmlns:a16="http://schemas.microsoft.com/office/drawing/2014/main" val="1956623344"/>
                  </a:ext>
                </a:extLst>
              </a:tr>
              <a:tr h="305170">
                <a:tc>
                  <a:txBody>
                    <a:bodyPr/>
                    <a:lstStyle/>
                    <a:p>
                      <a:pPr lvl="0">
                        <a:buNone/>
                      </a:pPr>
                      <a:r>
                        <a:rPr lang="en-US"/>
                        <a:t>3</a:t>
                      </a:r>
                    </a:p>
                  </a:txBody>
                  <a:tcPr/>
                </a:tc>
                <a:tc>
                  <a:txBody>
                    <a:bodyPr/>
                    <a:lstStyle/>
                    <a:p>
                      <a:pPr lvl="0">
                        <a:buNone/>
                      </a:pPr>
                      <a:r>
                        <a:rPr lang="en-US" b="0" u="none"/>
                        <a:t>Water skiing in Seychelles</a:t>
                      </a:r>
                      <a:endParaRPr lang="en-US" b="1" u="sng"/>
                    </a:p>
                  </a:txBody>
                  <a:tcPr/>
                </a:tc>
                <a:extLst>
                  <a:ext uri="{0D108BD9-81ED-4DB2-BD59-A6C34878D82A}">
                    <a16:rowId xmlns:a16="http://schemas.microsoft.com/office/drawing/2014/main" val="605482149"/>
                  </a:ext>
                </a:extLst>
              </a:tr>
            </a:tbl>
          </a:graphicData>
        </a:graphic>
      </p:graphicFrame>
      <p:graphicFrame>
        <p:nvGraphicFramePr>
          <p:cNvPr id="14" name="Table 13">
            <a:extLst>
              <a:ext uri="{FF2B5EF4-FFF2-40B4-BE49-F238E27FC236}">
                <a16:creationId xmlns:a16="http://schemas.microsoft.com/office/drawing/2014/main" id="{4AFB2F8F-1FCA-E01B-94C2-895BE90D0202}"/>
              </a:ext>
            </a:extLst>
          </p:cNvPr>
          <p:cNvGraphicFramePr>
            <a:graphicFrameLocks noGrp="1"/>
          </p:cNvGraphicFramePr>
          <p:nvPr/>
        </p:nvGraphicFramePr>
        <p:xfrm>
          <a:off x="9473484" y="3975739"/>
          <a:ext cx="2491124" cy="1280160"/>
        </p:xfrm>
        <a:graphic>
          <a:graphicData uri="http://schemas.openxmlformats.org/drawingml/2006/table">
            <a:tbl>
              <a:tblPr bandRow="1">
                <a:tableStyleId>{5C22544A-7EE6-4342-B048-85BDC9FD1C3A}</a:tableStyleId>
              </a:tblPr>
              <a:tblGrid>
                <a:gridCol w="394207">
                  <a:extLst>
                    <a:ext uri="{9D8B030D-6E8A-4147-A177-3AD203B41FA5}">
                      <a16:colId xmlns:a16="http://schemas.microsoft.com/office/drawing/2014/main" val="461969700"/>
                    </a:ext>
                  </a:extLst>
                </a:gridCol>
                <a:gridCol w="2096917">
                  <a:extLst>
                    <a:ext uri="{9D8B030D-6E8A-4147-A177-3AD203B41FA5}">
                      <a16:colId xmlns:a16="http://schemas.microsoft.com/office/drawing/2014/main" val="1482892922"/>
                    </a:ext>
                  </a:extLst>
                </a:gridCol>
              </a:tblGrid>
              <a:tr h="305171">
                <a:tc>
                  <a:txBody>
                    <a:bodyPr/>
                    <a:lstStyle/>
                    <a:p>
                      <a:r>
                        <a:rPr lang="en-US"/>
                        <a:t>1</a:t>
                      </a:r>
                    </a:p>
                  </a:txBody>
                  <a:tcPr/>
                </a:tc>
                <a:tc>
                  <a:txBody>
                    <a:bodyPr/>
                    <a:lstStyle/>
                    <a:p>
                      <a:r>
                        <a:rPr lang="en-US"/>
                        <a:t>Scuba Diving in Bahamas</a:t>
                      </a:r>
                      <a:endParaRPr lang="en-US" b="1" u="sng"/>
                    </a:p>
                  </a:txBody>
                  <a:tcPr/>
                </a:tc>
                <a:extLst>
                  <a:ext uri="{0D108BD9-81ED-4DB2-BD59-A6C34878D82A}">
                    <a16:rowId xmlns:a16="http://schemas.microsoft.com/office/drawing/2014/main" val="4216800493"/>
                  </a:ext>
                </a:extLst>
              </a:tr>
              <a:tr h="305170">
                <a:tc>
                  <a:txBody>
                    <a:bodyPr/>
                    <a:lstStyle/>
                    <a:p>
                      <a:pPr lvl="0">
                        <a:buNone/>
                      </a:pPr>
                      <a:r>
                        <a:rPr lang="en-US"/>
                        <a:t>2</a:t>
                      </a:r>
                    </a:p>
                  </a:txBody>
                  <a:tcPr/>
                </a:tc>
                <a:tc>
                  <a:txBody>
                    <a:bodyPr/>
                    <a:lstStyle/>
                    <a:p>
                      <a:pPr lvl="0">
                        <a:buNone/>
                      </a:pPr>
                      <a:r>
                        <a:rPr lang="en-US" sz="1800" b="0" i="0" u="none" strike="noStrike" noProof="0">
                          <a:solidFill>
                            <a:srgbClr val="000000"/>
                          </a:solidFill>
                          <a:latin typeface="Segoe UI"/>
                        </a:rPr>
                        <a:t>Scuba Diving in the Carribean</a:t>
                      </a:r>
                      <a:endParaRPr lang="en-US"/>
                    </a:p>
                  </a:txBody>
                  <a:tcPr/>
                </a:tc>
                <a:extLst>
                  <a:ext uri="{0D108BD9-81ED-4DB2-BD59-A6C34878D82A}">
                    <a16:rowId xmlns:a16="http://schemas.microsoft.com/office/drawing/2014/main" val="1956623344"/>
                  </a:ext>
                </a:extLst>
              </a:tr>
            </a:tbl>
          </a:graphicData>
        </a:graphic>
      </p:graphicFrame>
      <mc:AlternateContent xmlns:mc="http://schemas.openxmlformats.org/markup-compatibility/2006" xmlns:p14="http://schemas.microsoft.com/office/powerpoint/2010/main">
        <mc:Choice Requires="p14">
          <p:contentPart p14:bwMode="auto" r:id="rId5">
            <p14:nvContentPartPr>
              <p14:cNvPr id="21" name="Ink 20">
                <a:extLst>
                  <a:ext uri="{FF2B5EF4-FFF2-40B4-BE49-F238E27FC236}">
                    <a16:creationId xmlns:a16="http://schemas.microsoft.com/office/drawing/2014/main" id="{5D8B67D6-6824-A5B9-6CEC-EFDC0B9D4E2C}"/>
                  </a:ext>
                </a:extLst>
              </p14:cNvPr>
              <p14:cNvContentPartPr/>
              <p14:nvPr/>
            </p14:nvContentPartPr>
            <p14:xfrm>
              <a:off x="3757768" y="-357298"/>
              <a:ext cx="11373" cy="11373"/>
            </p14:xfrm>
          </p:contentPart>
        </mc:Choice>
        <mc:Fallback xmlns="">
          <p:pic>
            <p:nvPicPr>
              <p:cNvPr id="21" name="Ink 20">
                <a:extLst>
                  <a:ext uri="{FF2B5EF4-FFF2-40B4-BE49-F238E27FC236}">
                    <a16:creationId xmlns:a16="http://schemas.microsoft.com/office/drawing/2014/main" id="{5D8B67D6-6824-A5B9-6CEC-EFDC0B9D4E2C}"/>
                  </a:ext>
                </a:extLst>
              </p:cNvPr>
              <p:cNvPicPr/>
              <p:nvPr/>
            </p:nvPicPr>
            <p:blipFill>
              <a:blip r:embed="rId6"/>
              <a:stretch>
                <a:fillRect/>
              </a:stretch>
            </p:blipFill>
            <p:spPr>
              <a:xfrm>
                <a:off x="3189118" y="-925948"/>
                <a:ext cx="1137300" cy="1137300"/>
              </a:xfrm>
              <a:prstGeom prst="rect">
                <a:avLst/>
              </a:prstGeom>
            </p:spPr>
          </p:pic>
        </mc:Fallback>
      </mc:AlternateContent>
      <p:sp>
        <p:nvSpPr>
          <p:cNvPr id="25" name="TextBox 24">
            <a:extLst>
              <a:ext uri="{FF2B5EF4-FFF2-40B4-BE49-F238E27FC236}">
                <a16:creationId xmlns:a16="http://schemas.microsoft.com/office/drawing/2014/main" id="{F8759295-025E-3D72-7FC2-40D7AD877BB0}"/>
              </a:ext>
            </a:extLst>
          </p:cNvPr>
          <p:cNvSpPr txBox="1"/>
          <p:nvPr/>
        </p:nvSpPr>
        <p:spPr>
          <a:xfrm>
            <a:off x="588457" y="1266456"/>
            <a:ext cx="10588833" cy="30777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2000">
                <a:cs typeface="Segoe UI"/>
              </a:rPr>
              <a:t>Question: "What underwater activities can I do in the Bahamas?"</a:t>
            </a:r>
          </a:p>
        </p:txBody>
      </p:sp>
      <p:cxnSp>
        <p:nvCxnSpPr>
          <p:cNvPr id="20" name="Connector: Curved 19">
            <a:extLst>
              <a:ext uri="{FF2B5EF4-FFF2-40B4-BE49-F238E27FC236}">
                <a16:creationId xmlns:a16="http://schemas.microsoft.com/office/drawing/2014/main" id="{51BFDBA1-C6D1-62EC-74A0-9FEE35745678}"/>
              </a:ext>
            </a:extLst>
          </p:cNvPr>
          <p:cNvCxnSpPr>
            <a:cxnSpLocks/>
          </p:cNvCxnSpPr>
          <p:nvPr/>
        </p:nvCxnSpPr>
        <p:spPr>
          <a:xfrm flipV="1">
            <a:off x="4239684" y="4238590"/>
            <a:ext cx="1698842" cy="1086151"/>
          </a:xfrm>
          <a:prstGeom prst="curvedConnector3">
            <a:avLst/>
          </a:prstGeom>
          <a:ln w="57150">
            <a:solidFill>
              <a:schemeClr val="accent1"/>
            </a:solidFill>
            <a:prstDash val="solid"/>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3" name="Connector: Curved 22">
            <a:extLst>
              <a:ext uri="{FF2B5EF4-FFF2-40B4-BE49-F238E27FC236}">
                <a16:creationId xmlns:a16="http://schemas.microsoft.com/office/drawing/2014/main" id="{EAE1FC49-5100-C700-A4CC-2787523335F9}"/>
              </a:ext>
            </a:extLst>
          </p:cNvPr>
          <p:cNvCxnSpPr>
            <a:cxnSpLocks/>
            <a:stCxn id="3" idx="3"/>
            <a:endCxn id="13" idx="1"/>
          </p:cNvCxnSpPr>
          <p:nvPr/>
        </p:nvCxnSpPr>
        <p:spPr>
          <a:xfrm>
            <a:off x="4244675" y="3151708"/>
            <a:ext cx="1689985" cy="1709155"/>
          </a:xfrm>
          <a:prstGeom prst="curvedConnector3">
            <a:avLst>
              <a:gd name="adj1" fmla="val 50000"/>
            </a:avLst>
          </a:prstGeom>
          <a:ln w="57150">
            <a:solidFill>
              <a:schemeClr val="accent2"/>
            </a:solidFill>
            <a:prstDash val="solid"/>
            <a:headEnd type="none" w="lg" len="med"/>
            <a:tailEnd type="triangle"/>
          </a:ln>
          <a:effectLst>
            <a:glow rad="25400">
              <a:schemeClr val="bg1"/>
            </a:glow>
          </a:effectLst>
        </p:spPr>
        <p:style>
          <a:lnRef idx="1">
            <a:schemeClr val="accent1"/>
          </a:lnRef>
          <a:fillRef idx="0">
            <a:schemeClr val="accent1"/>
          </a:fillRef>
          <a:effectRef idx="0">
            <a:schemeClr val="accent1"/>
          </a:effectRef>
          <a:fontRef idx="minor">
            <a:schemeClr val="tx1"/>
          </a:fontRef>
        </p:style>
      </p:cxnSp>
      <p:cxnSp>
        <p:nvCxnSpPr>
          <p:cNvPr id="24" name="Connector: Curved 23">
            <a:extLst>
              <a:ext uri="{FF2B5EF4-FFF2-40B4-BE49-F238E27FC236}">
                <a16:creationId xmlns:a16="http://schemas.microsoft.com/office/drawing/2014/main" id="{A2CAC83C-DE2E-1749-A429-32400A285F24}"/>
              </a:ext>
            </a:extLst>
          </p:cNvPr>
          <p:cNvCxnSpPr>
            <a:cxnSpLocks/>
          </p:cNvCxnSpPr>
          <p:nvPr/>
        </p:nvCxnSpPr>
        <p:spPr>
          <a:xfrm flipV="1">
            <a:off x="4239684" y="5462124"/>
            <a:ext cx="1694976" cy="539000"/>
          </a:xfrm>
          <a:prstGeom prst="curvedConnector3">
            <a:avLst/>
          </a:prstGeom>
          <a:ln w="57150">
            <a:solidFill>
              <a:srgbClr val="C03BC4"/>
            </a:solidFill>
            <a:prstDash val="solid"/>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9" name="Connector: Curved 22">
            <a:extLst>
              <a:ext uri="{FF2B5EF4-FFF2-40B4-BE49-F238E27FC236}">
                <a16:creationId xmlns:a16="http://schemas.microsoft.com/office/drawing/2014/main" id="{91314671-B9A4-6864-4191-E5B247A627DB}"/>
              </a:ext>
            </a:extLst>
          </p:cNvPr>
          <p:cNvCxnSpPr>
            <a:cxnSpLocks/>
            <a:stCxn id="13" idx="3"/>
          </p:cNvCxnSpPr>
          <p:nvPr/>
        </p:nvCxnSpPr>
        <p:spPr>
          <a:xfrm flipV="1">
            <a:off x="8376890" y="4304963"/>
            <a:ext cx="1096593" cy="555900"/>
          </a:xfrm>
          <a:prstGeom prst="curvedConnector3">
            <a:avLst/>
          </a:prstGeom>
          <a:ln w="57150">
            <a:solidFill>
              <a:schemeClr val="accent2"/>
            </a:solidFill>
            <a:prstDash val="solid"/>
            <a:headEnd type="none" w="lg" len="med"/>
            <a:tailEnd type="triangle"/>
          </a:ln>
          <a:effectLst>
            <a:glow rad="12700">
              <a:schemeClr val="bg1"/>
            </a:glow>
          </a:effectLst>
        </p:spPr>
        <p:style>
          <a:lnRef idx="1">
            <a:schemeClr val="accent1"/>
          </a:lnRef>
          <a:fillRef idx="0">
            <a:schemeClr val="accent1"/>
          </a:fillRef>
          <a:effectRef idx="0">
            <a:schemeClr val="accent1"/>
          </a:effectRef>
          <a:fontRef idx="minor">
            <a:schemeClr val="tx1"/>
          </a:fontRef>
        </p:style>
      </p:cxnSp>
      <p:cxnSp>
        <p:nvCxnSpPr>
          <p:cNvPr id="22" name="Connector: Curved 19">
            <a:extLst>
              <a:ext uri="{FF2B5EF4-FFF2-40B4-BE49-F238E27FC236}">
                <a16:creationId xmlns:a16="http://schemas.microsoft.com/office/drawing/2014/main" id="{1F3A853C-C0D6-1B2A-58A5-764FE89B6E08}"/>
              </a:ext>
            </a:extLst>
          </p:cNvPr>
          <p:cNvCxnSpPr>
            <a:cxnSpLocks/>
          </p:cNvCxnSpPr>
          <p:nvPr/>
        </p:nvCxnSpPr>
        <p:spPr>
          <a:xfrm>
            <a:off x="8373024" y="4195377"/>
            <a:ext cx="1100459" cy="784908"/>
          </a:xfrm>
          <a:prstGeom prst="curvedConnector3">
            <a:avLst/>
          </a:prstGeom>
          <a:ln w="57150">
            <a:solidFill>
              <a:schemeClr val="accent1"/>
            </a:solidFill>
            <a:prstDash val="solid"/>
            <a:headEnd type="none" w="lg" len="med"/>
            <a:tailEnd type="triangle"/>
          </a:ln>
          <a:effectLst>
            <a:glow rad="25400">
              <a:schemeClr val="bg1"/>
            </a:glow>
          </a:effectLst>
        </p:spPr>
        <p:style>
          <a:lnRef idx="1">
            <a:schemeClr val="accent1"/>
          </a:lnRef>
          <a:fillRef idx="0">
            <a:schemeClr val="accent1"/>
          </a:fillRef>
          <a:effectRef idx="0">
            <a:schemeClr val="accent1"/>
          </a:effectRef>
          <a:fontRef idx="minor">
            <a:schemeClr val="tx1"/>
          </a:fontRef>
        </p:style>
      </p:cxnSp>
      <p:grpSp>
        <p:nvGrpSpPr>
          <p:cNvPr id="57" name="Group 56">
            <a:extLst>
              <a:ext uri="{FF2B5EF4-FFF2-40B4-BE49-F238E27FC236}">
                <a16:creationId xmlns:a16="http://schemas.microsoft.com/office/drawing/2014/main" id="{65F9E9B9-AC3D-DC7B-31E0-91467542D078}"/>
              </a:ext>
            </a:extLst>
          </p:cNvPr>
          <p:cNvGrpSpPr/>
          <p:nvPr/>
        </p:nvGrpSpPr>
        <p:grpSpPr>
          <a:xfrm>
            <a:off x="429104" y="1781985"/>
            <a:ext cx="3507817" cy="3198300"/>
            <a:chOff x="429104" y="1781985"/>
            <a:chExt cx="3507817" cy="3198300"/>
          </a:xfrm>
        </p:grpSpPr>
        <p:sp>
          <p:nvSpPr>
            <p:cNvPr id="15" name="Flowchart: Magnetic Disk 4">
              <a:extLst>
                <a:ext uri="{FF2B5EF4-FFF2-40B4-BE49-F238E27FC236}">
                  <a16:creationId xmlns:a16="http://schemas.microsoft.com/office/drawing/2014/main" id="{828D8AD5-B105-96D3-1579-AE9C801DFF25}"/>
                </a:ext>
                <a:ext uri="{C183D7F6-B498-43B3-948B-1728B52AA6E4}">
                  <adec:decorative xmlns:adec="http://schemas.microsoft.com/office/drawing/2017/decorative" val="1"/>
                </a:ext>
              </a:extLst>
            </p:cNvPr>
            <p:cNvSpPr/>
            <p:nvPr/>
          </p:nvSpPr>
          <p:spPr>
            <a:xfrm>
              <a:off x="1888665" y="4056402"/>
              <a:ext cx="2048256" cy="923883"/>
            </a:xfrm>
            <a:prstGeom prst="flowChartMagneticDisk">
              <a:avLst/>
            </a:prstGeom>
            <a:gradFill>
              <a:gsLst>
                <a:gs pos="32000">
                  <a:srgbClr val="C03BC4"/>
                </a:gs>
                <a:gs pos="100000">
                  <a:srgbClr val="399A91"/>
                </a:gs>
                <a:gs pos="68000">
                  <a:srgbClr val="0078D4"/>
                </a:gs>
                <a:gs pos="0">
                  <a:srgbClr val="FF5C39"/>
                </a:gs>
              </a:gsLst>
              <a:path path="circle">
                <a:fillToRect l="100000" t="100000"/>
              </a:path>
            </a:gradFill>
            <a:ln w="25400">
              <a:solidFill>
                <a:schemeClr val="bg1"/>
              </a:solidFill>
            </a:ln>
          </p:spPr>
          <p:style>
            <a:lnRef idx="3">
              <a:schemeClr val="lt1"/>
            </a:lnRef>
            <a:fillRef idx="1">
              <a:schemeClr val="accent4"/>
            </a:fillRef>
            <a:effectRef idx="1">
              <a:schemeClr val="accent4"/>
            </a:effectRef>
            <a:fontRef idx="minor">
              <a:schemeClr val="lt1"/>
            </a:fontRef>
          </p:style>
          <p:txBody>
            <a:bodyPr rtlCol="0" anchor="ctr"/>
            <a:lstStyle/>
            <a:p>
              <a:pPr algn="ctr"/>
              <a:r>
                <a:rPr lang="en-US"/>
                <a:t>Vector results</a:t>
              </a:r>
            </a:p>
          </p:txBody>
        </p:sp>
        <p:sp>
          <p:nvSpPr>
            <p:cNvPr id="17" name="Flowchart: Magnetic Disk 5">
              <a:extLst>
                <a:ext uri="{FF2B5EF4-FFF2-40B4-BE49-F238E27FC236}">
                  <a16:creationId xmlns:a16="http://schemas.microsoft.com/office/drawing/2014/main" id="{B85E29AB-1C94-26FA-A31F-21DDA255C770}"/>
                </a:ext>
                <a:ext uri="{C183D7F6-B498-43B3-948B-1728B52AA6E4}">
                  <adec:decorative xmlns:adec="http://schemas.microsoft.com/office/drawing/2017/decorative" val="1"/>
                </a:ext>
              </a:extLst>
            </p:cNvPr>
            <p:cNvSpPr/>
            <p:nvPr/>
          </p:nvSpPr>
          <p:spPr>
            <a:xfrm>
              <a:off x="1880573" y="1781985"/>
              <a:ext cx="2048256" cy="923883"/>
            </a:xfrm>
            <a:prstGeom prst="flowChartMagneticDisk">
              <a:avLst/>
            </a:prstGeom>
            <a:gradFill>
              <a:gsLst>
                <a:gs pos="32000">
                  <a:srgbClr val="C03BC4"/>
                </a:gs>
                <a:gs pos="100000">
                  <a:srgbClr val="399A91"/>
                </a:gs>
                <a:gs pos="68000">
                  <a:srgbClr val="0078D4"/>
                </a:gs>
                <a:gs pos="0">
                  <a:srgbClr val="FF5C39"/>
                </a:gs>
              </a:gsLst>
              <a:path path="circle">
                <a:fillToRect l="100000" t="100000"/>
              </a:path>
            </a:gradFill>
            <a:ln w="25400">
              <a:solidFill>
                <a:schemeClr val="bg1"/>
              </a:solidFill>
            </a:ln>
          </p:spPr>
          <p:style>
            <a:lnRef idx="3">
              <a:schemeClr val="lt1"/>
            </a:lnRef>
            <a:fillRef idx="1">
              <a:schemeClr val="accent4"/>
            </a:fillRef>
            <a:effectRef idx="1">
              <a:schemeClr val="accent4"/>
            </a:effectRef>
            <a:fontRef idx="minor">
              <a:schemeClr val="lt1"/>
            </a:fontRef>
          </p:style>
          <p:txBody>
            <a:bodyPr rtlCol="0" anchor="ctr"/>
            <a:lstStyle/>
            <a:p>
              <a:pPr algn="ctr"/>
              <a:r>
                <a:rPr lang="en-US"/>
                <a:t>Keyword results</a:t>
              </a:r>
            </a:p>
          </p:txBody>
        </p:sp>
        <p:cxnSp>
          <p:nvCxnSpPr>
            <p:cNvPr id="7" name="Connector: Elbow 6">
              <a:extLst>
                <a:ext uri="{FF2B5EF4-FFF2-40B4-BE49-F238E27FC236}">
                  <a16:creationId xmlns:a16="http://schemas.microsoft.com/office/drawing/2014/main" id="{DA4E2305-AA02-36D7-D5AA-8F232527E339}"/>
                </a:ext>
              </a:extLst>
            </p:cNvPr>
            <p:cNvCxnSpPr>
              <a:cxnSpLocks/>
              <a:endCxn id="17" idx="2"/>
            </p:cNvCxnSpPr>
            <p:nvPr/>
          </p:nvCxnSpPr>
          <p:spPr>
            <a:xfrm rot="5400000" flipH="1" flipV="1">
              <a:off x="1064529" y="2266103"/>
              <a:ext cx="838220" cy="793868"/>
            </a:xfrm>
            <a:prstGeom prst="bentConnector2">
              <a:avLst/>
            </a:prstGeom>
            <a:ln w="12700" cap="rnd">
              <a:solidFill>
                <a:srgbClr val="BFBFBF"/>
              </a:solidFill>
              <a:headEnd type="none" w="lg" len="med"/>
              <a:tailEnd type="arrow" w="lg" len="sm"/>
            </a:ln>
          </p:spPr>
          <p:style>
            <a:lnRef idx="1">
              <a:schemeClr val="accent1"/>
            </a:lnRef>
            <a:fillRef idx="0">
              <a:schemeClr val="accent1"/>
            </a:fillRef>
            <a:effectRef idx="0">
              <a:schemeClr val="accent1"/>
            </a:effectRef>
            <a:fontRef idx="minor">
              <a:schemeClr val="tx1"/>
            </a:fontRef>
          </p:style>
        </p:cxnSp>
        <p:cxnSp>
          <p:nvCxnSpPr>
            <p:cNvPr id="9" name="Connector: Elbow 8">
              <a:extLst>
                <a:ext uri="{FF2B5EF4-FFF2-40B4-BE49-F238E27FC236}">
                  <a16:creationId xmlns:a16="http://schemas.microsoft.com/office/drawing/2014/main" id="{E528F9E3-2BDF-6884-514D-D1346D9B49FF}"/>
                </a:ext>
              </a:extLst>
            </p:cNvPr>
            <p:cNvCxnSpPr>
              <a:cxnSpLocks/>
              <a:endCxn id="15" idx="2"/>
            </p:cNvCxnSpPr>
            <p:nvPr/>
          </p:nvCxnSpPr>
          <p:spPr>
            <a:xfrm rot="16200000" flipH="1">
              <a:off x="1023647" y="3653326"/>
              <a:ext cx="974256" cy="755780"/>
            </a:xfrm>
            <a:prstGeom prst="bentConnector2">
              <a:avLst/>
            </a:prstGeom>
            <a:ln w="12700" cap="rnd">
              <a:solidFill>
                <a:srgbClr val="BFBFBF"/>
              </a:solidFill>
              <a:headEnd type="none" w="lg" len="med"/>
              <a:tailEnd type="arrow" w="lg" len="sm"/>
            </a:ln>
          </p:spPr>
          <p:style>
            <a:lnRef idx="1">
              <a:schemeClr val="accent1"/>
            </a:lnRef>
            <a:fillRef idx="0">
              <a:schemeClr val="accent1"/>
            </a:fillRef>
            <a:effectRef idx="0">
              <a:schemeClr val="accent1"/>
            </a:effectRef>
            <a:fontRef idx="minor">
              <a:schemeClr val="tx1"/>
            </a:fontRef>
          </p:style>
        </p:cxnSp>
        <p:pic>
          <p:nvPicPr>
            <p:cNvPr id="16" name="Graphic 15" descr="Badge Question Mark with solid fill">
              <a:extLst>
                <a:ext uri="{FF2B5EF4-FFF2-40B4-BE49-F238E27FC236}">
                  <a16:creationId xmlns:a16="http://schemas.microsoft.com/office/drawing/2014/main" id="{FB91C214-6BB8-98DE-ED02-652EE48B9BC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29104" y="2922203"/>
              <a:ext cx="914400" cy="914400"/>
            </a:xfrm>
            <a:prstGeom prst="rect">
              <a:avLst/>
            </a:prstGeom>
          </p:spPr>
        </p:pic>
      </p:grpSp>
    </p:spTree>
    <p:extLst>
      <p:ext uri="{BB962C8B-B14F-4D97-AF65-F5344CB8AC3E}">
        <p14:creationId xmlns:p14="http://schemas.microsoft.com/office/powerpoint/2010/main" val="7446655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231B15-1627-E839-AAF2-F21AF766E18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F899CA4-399C-F1D7-B413-10552FF5D2A8}"/>
              </a:ext>
            </a:extLst>
          </p:cNvPr>
          <p:cNvSpPr>
            <a:spLocks noGrp="1"/>
          </p:cNvSpPr>
          <p:nvPr>
            <p:ph type="title"/>
          </p:nvPr>
        </p:nvSpPr>
        <p:spPr/>
        <p:txBody>
          <a:bodyPr>
            <a:normAutofit fontScale="90000"/>
          </a:bodyPr>
          <a:lstStyle/>
          <a:p>
            <a:r>
              <a:rPr lang="en-US" sz="4000">
                <a:solidFill>
                  <a:srgbClr val="2454C3"/>
                </a:solidFill>
                <a:effectLst>
                  <a:glow rad="63500">
                    <a:schemeClr val="bg1">
                      <a:alpha val="40000"/>
                    </a:schemeClr>
                  </a:glow>
                </a:effectLst>
                <a:latin typeface="Segoe UI Semibold" panose="020B0702040204020203" pitchFamily="34" charset="0"/>
                <a:cs typeface="Segoe UI Semibold" panose="020B0702040204020203" pitchFamily="34" charset="0"/>
              </a:rPr>
              <a:t>Example database schema</a:t>
            </a:r>
            <a:endParaRPr lang="en-US" sz="4000">
              <a:latin typeface="Segoe UI Semibold" panose="020B0702040204020203" pitchFamily="34" charset="0"/>
              <a:cs typeface="Segoe UI Semibold" panose="020B0702040204020203" pitchFamily="34" charset="0"/>
            </a:endParaRPr>
          </a:p>
        </p:txBody>
      </p:sp>
      <p:sp>
        <p:nvSpPr>
          <p:cNvPr id="4" name="Rectangle 3">
            <a:extLst>
              <a:ext uri="{FF2B5EF4-FFF2-40B4-BE49-F238E27FC236}">
                <a16:creationId xmlns:a16="http://schemas.microsoft.com/office/drawing/2014/main" id="{4738CB56-B162-DD37-1756-70E1B7968D32}"/>
              </a:ext>
            </a:extLst>
          </p:cNvPr>
          <p:cNvSpPr/>
          <p:nvPr/>
        </p:nvSpPr>
        <p:spPr>
          <a:xfrm>
            <a:off x="838200" y="2133564"/>
            <a:ext cx="11008806" cy="2925020"/>
          </a:xfrm>
          <a:prstGeom prst="rect">
            <a:avLst/>
          </a:prstGeom>
          <a:solidFill>
            <a:schemeClr val="bg1">
              <a:lumMod val="95000"/>
            </a:schemeClr>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24827C5D-F333-ABE2-CDFA-1450F4BEBA80}"/>
              </a:ext>
            </a:extLst>
          </p:cNvPr>
          <p:cNvSpPr txBox="1"/>
          <p:nvPr/>
        </p:nvSpPr>
        <p:spPr>
          <a:xfrm>
            <a:off x="1087912" y="2245829"/>
            <a:ext cx="10883989" cy="2585323"/>
          </a:xfrm>
          <a:prstGeom prst="rect">
            <a:avLst/>
          </a:prstGeom>
          <a:noFill/>
        </p:spPr>
        <p:txBody>
          <a:bodyPr wrap="square">
            <a:spAutoFit/>
          </a:bodyPr>
          <a:lstStyle/>
          <a:p>
            <a:r>
              <a:rPr lang="en-US" b="0">
                <a:solidFill>
                  <a:srgbClr val="0000FF"/>
                </a:solidFill>
                <a:effectLst/>
                <a:latin typeface="Menlo" panose="020B0609030804020204" pitchFamily="49" charset="0"/>
              </a:rPr>
              <a:t>class</a:t>
            </a:r>
            <a:r>
              <a:rPr lang="en-US" b="0">
                <a:solidFill>
                  <a:srgbClr val="000000"/>
                </a:solidFill>
                <a:effectLst/>
                <a:latin typeface="Menlo" panose="020B0609030804020204" pitchFamily="49" charset="0"/>
              </a:rPr>
              <a:t> </a:t>
            </a:r>
            <a:r>
              <a:rPr lang="en-US" b="0">
                <a:solidFill>
                  <a:srgbClr val="267F99"/>
                </a:solidFill>
                <a:effectLst/>
                <a:latin typeface="Menlo" panose="020B0609030804020204" pitchFamily="49" charset="0"/>
              </a:rPr>
              <a:t>Item</a:t>
            </a:r>
            <a:r>
              <a:rPr lang="en-US" b="0">
                <a:solidFill>
                  <a:srgbClr val="000000"/>
                </a:solidFill>
                <a:effectLst/>
                <a:latin typeface="Menlo" panose="020B0609030804020204" pitchFamily="49" charset="0"/>
              </a:rPr>
              <a:t>(</a:t>
            </a:r>
            <a:r>
              <a:rPr lang="en-US" b="0">
                <a:solidFill>
                  <a:srgbClr val="267F99"/>
                </a:solidFill>
                <a:effectLst/>
                <a:latin typeface="Menlo" panose="020B0609030804020204" pitchFamily="49" charset="0"/>
              </a:rPr>
              <a:t>Base</a:t>
            </a:r>
            <a:r>
              <a:rPr lang="en-US" b="0">
                <a:solidFill>
                  <a:srgbClr val="000000"/>
                </a:solidFill>
                <a:effectLst/>
                <a:latin typeface="Menlo" panose="020B0609030804020204" pitchFamily="49" charset="0"/>
              </a:rPr>
              <a:t>):</a:t>
            </a:r>
          </a:p>
          <a:p>
            <a:r>
              <a:rPr lang="en-US" b="0">
                <a:solidFill>
                  <a:srgbClr val="001080"/>
                </a:solidFill>
                <a:effectLst/>
                <a:latin typeface="Menlo" panose="020B0609030804020204" pitchFamily="49" charset="0"/>
              </a:rPr>
              <a:t>  __</a:t>
            </a:r>
            <a:r>
              <a:rPr lang="en-US" b="0" err="1">
                <a:solidFill>
                  <a:srgbClr val="001080"/>
                </a:solidFill>
                <a:effectLst/>
                <a:latin typeface="Menlo" panose="020B0609030804020204" pitchFamily="49" charset="0"/>
              </a:rPr>
              <a:t>tablename</a:t>
            </a:r>
            <a:r>
              <a:rPr lang="en-US" b="0">
                <a:solidFill>
                  <a:srgbClr val="001080"/>
                </a:solidFill>
                <a:effectLst/>
                <a:latin typeface="Menlo" panose="020B0609030804020204" pitchFamily="49" charset="0"/>
              </a:rPr>
              <a:t>__</a:t>
            </a:r>
            <a:r>
              <a:rPr lang="en-US" b="0">
                <a:solidFill>
                  <a:srgbClr val="000000"/>
                </a:solidFill>
                <a:effectLst/>
                <a:latin typeface="Menlo" panose="020B0609030804020204" pitchFamily="49" charset="0"/>
              </a:rPr>
              <a:t> = </a:t>
            </a:r>
            <a:r>
              <a:rPr lang="en-US" b="0">
                <a:solidFill>
                  <a:srgbClr val="A31515"/>
                </a:solidFill>
                <a:effectLst/>
                <a:latin typeface="Menlo" panose="020B0609030804020204" pitchFamily="49" charset="0"/>
              </a:rPr>
              <a:t>"items"</a:t>
            </a:r>
            <a:endParaRPr lang="en-US" b="0">
              <a:solidFill>
                <a:srgbClr val="000000"/>
              </a:solidFill>
              <a:effectLst/>
              <a:latin typeface="Menlo" panose="020B0609030804020204" pitchFamily="49" charset="0"/>
            </a:endParaRPr>
          </a:p>
          <a:p>
            <a:r>
              <a:rPr lang="en-US" b="0">
                <a:solidFill>
                  <a:srgbClr val="001080"/>
                </a:solidFill>
                <a:effectLst/>
                <a:latin typeface="Menlo" panose="020B0609030804020204" pitchFamily="49" charset="0"/>
              </a:rPr>
              <a:t>  id</a:t>
            </a:r>
            <a:r>
              <a:rPr lang="en-US" b="0">
                <a:solidFill>
                  <a:srgbClr val="000000"/>
                </a:solidFill>
                <a:effectLst/>
                <a:latin typeface="Menlo" panose="020B0609030804020204" pitchFamily="49" charset="0"/>
              </a:rPr>
              <a:t>: </a:t>
            </a:r>
            <a:r>
              <a:rPr lang="en-US" b="0">
                <a:solidFill>
                  <a:srgbClr val="267F99"/>
                </a:solidFill>
                <a:effectLst/>
                <a:latin typeface="Menlo" panose="020B0609030804020204" pitchFamily="49" charset="0"/>
              </a:rPr>
              <a:t>Mapped</a:t>
            </a:r>
            <a:r>
              <a:rPr lang="en-US" b="0">
                <a:solidFill>
                  <a:srgbClr val="000000"/>
                </a:solidFill>
                <a:effectLst/>
                <a:latin typeface="Menlo" panose="020B0609030804020204" pitchFamily="49" charset="0"/>
              </a:rPr>
              <a:t>[</a:t>
            </a:r>
            <a:r>
              <a:rPr lang="en-US" b="0">
                <a:solidFill>
                  <a:srgbClr val="267F99"/>
                </a:solidFill>
                <a:effectLst/>
                <a:latin typeface="Menlo" panose="020B0609030804020204" pitchFamily="49" charset="0"/>
              </a:rPr>
              <a:t>int</a:t>
            </a:r>
            <a:r>
              <a:rPr lang="en-US" b="0">
                <a:solidFill>
                  <a:srgbClr val="000000"/>
                </a:solidFill>
                <a:effectLst/>
                <a:latin typeface="Menlo" panose="020B0609030804020204" pitchFamily="49" charset="0"/>
              </a:rPr>
              <a:t>] = </a:t>
            </a:r>
            <a:r>
              <a:rPr lang="en-US" b="0" err="1">
                <a:solidFill>
                  <a:srgbClr val="795E26"/>
                </a:solidFill>
                <a:effectLst/>
                <a:latin typeface="Menlo" panose="020B0609030804020204" pitchFamily="49" charset="0"/>
              </a:rPr>
              <a:t>mapped_column</a:t>
            </a:r>
            <a:r>
              <a:rPr lang="en-US" b="0">
                <a:solidFill>
                  <a:srgbClr val="000000"/>
                </a:solidFill>
                <a:effectLst/>
                <a:latin typeface="Menlo" panose="020B0609030804020204" pitchFamily="49" charset="0"/>
              </a:rPr>
              <a:t>(</a:t>
            </a:r>
            <a:r>
              <a:rPr lang="en-US" b="0" err="1">
                <a:solidFill>
                  <a:srgbClr val="001080"/>
                </a:solidFill>
                <a:effectLst/>
                <a:latin typeface="Menlo" panose="020B0609030804020204" pitchFamily="49" charset="0"/>
              </a:rPr>
              <a:t>primary_key</a:t>
            </a:r>
            <a:r>
              <a:rPr lang="en-US" b="0">
                <a:solidFill>
                  <a:srgbClr val="000000"/>
                </a:solidFill>
                <a:effectLst/>
                <a:latin typeface="Menlo" panose="020B0609030804020204" pitchFamily="49" charset="0"/>
              </a:rPr>
              <a:t>=</a:t>
            </a:r>
            <a:r>
              <a:rPr lang="en-US" b="0">
                <a:solidFill>
                  <a:srgbClr val="0000FF"/>
                </a:solidFill>
                <a:effectLst/>
                <a:latin typeface="Menlo" panose="020B0609030804020204" pitchFamily="49" charset="0"/>
              </a:rPr>
              <a:t>True</a:t>
            </a:r>
            <a:r>
              <a:rPr lang="en-US" b="0">
                <a:solidFill>
                  <a:srgbClr val="000000"/>
                </a:solidFill>
                <a:effectLst/>
                <a:latin typeface="Menlo" panose="020B0609030804020204" pitchFamily="49" charset="0"/>
              </a:rPr>
              <a:t>, </a:t>
            </a:r>
            <a:r>
              <a:rPr lang="en-US" b="0">
                <a:solidFill>
                  <a:srgbClr val="001080"/>
                </a:solidFill>
                <a:effectLst/>
                <a:latin typeface="Menlo" panose="020B0609030804020204" pitchFamily="49" charset="0"/>
              </a:rPr>
              <a:t>autoincrement</a:t>
            </a:r>
            <a:r>
              <a:rPr lang="en-US" b="0">
                <a:solidFill>
                  <a:srgbClr val="000000"/>
                </a:solidFill>
                <a:effectLst/>
                <a:latin typeface="Menlo" panose="020B0609030804020204" pitchFamily="49" charset="0"/>
              </a:rPr>
              <a:t>=</a:t>
            </a:r>
            <a:r>
              <a:rPr lang="en-US" b="0">
                <a:solidFill>
                  <a:srgbClr val="0000FF"/>
                </a:solidFill>
                <a:effectLst/>
                <a:latin typeface="Menlo" panose="020B0609030804020204" pitchFamily="49" charset="0"/>
              </a:rPr>
              <a:t>True</a:t>
            </a:r>
            <a:r>
              <a:rPr lang="en-US" b="0">
                <a:solidFill>
                  <a:srgbClr val="000000"/>
                </a:solidFill>
                <a:effectLst/>
                <a:latin typeface="Menlo" panose="020B0609030804020204" pitchFamily="49" charset="0"/>
              </a:rPr>
              <a:t>)</a:t>
            </a:r>
          </a:p>
          <a:p>
            <a:r>
              <a:rPr lang="en-US" b="0">
                <a:solidFill>
                  <a:srgbClr val="001080"/>
                </a:solidFill>
                <a:effectLst/>
                <a:latin typeface="Menlo" panose="020B0609030804020204" pitchFamily="49" charset="0"/>
              </a:rPr>
              <a:t>  type</a:t>
            </a:r>
            <a:r>
              <a:rPr lang="en-US" b="0">
                <a:solidFill>
                  <a:srgbClr val="000000"/>
                </a:solidFill>
                <a:effectLst/>
                <a:latin typeface="Menlo" panose="020B0609030804020204" pitchFamily="49" charset="0"/>
              </a:rPr>
              <a:t>: </a:t>
            </a:r>
            <a:r>
              <a:rPr lang="en-US" b="0">
                <a:solidFill>
                  <a:srgbClr val="267F99"/>
                </a:solidFill>
                <a:effectLst/>
                <a:latin typeface="Menlo" panose="020B0609030804020204" pitchFamily="49" charset="0"/>
              </a:rPr>
              <a:t>Mapped</a:t>
            </a:r>
            <a:r>
              <a:rPr lang="en-US" b="0">
                <a:solidFill>
                  <a:srgbClr val="000000"/>
                </a:solidFill>
                <a:effectLst/>
                <a:latin typeface="Menlo" panose="020B0609030804020204" pitchFamily="49" charset="0"/>
              </a:rPr>
              <a:t>[</a:t>
            </a:r>
            <a:r>
              <a:rPr lang="en-US" b="0">
                <a:solidFill>
                  <a:srgbClr val="267F99"/>
                </a:solidFill>
                <a:effectLst/>
                <a:latin typeface="Menlo" panose="020B0609030804020204" pitchFamily="49" charset="0"/>
              </a:rPr>
              <a:t>str</a:t>
            </a:r>
            <a:r>
              <a:rPr lang="en-US" b="0">
                <a:solidFill>
                  <a:srgbClr val="000000"/>
                </a:solidFill>
                <a:effectLst/>
                <a:latin typeface="Menlo" panose="020B0609030804020204" pitchFamily="49" charset="0"/>
              </a:rPr>
              <a:t>] = </a:t>
            </a:r>
            <a:r>
              <a:rPr lang="en-US" b="0" err="1">
                <a:solidFill>
                  <a:srgbClr val="795E26"/>
                </a:solidFill>
                <a:effectLst/>
                <a:latin typeface="Menlo" panose="020B0609030804020204" pitchFamily="49" charset="0"/>
              </a:rPr>
              <a:t>mapped_column</a:t>
            </a:r>
            <a:r>
              <a:rPr lang="en-US" b="0">
                <a:solidFill>
                  <a:srgbClr val="000000"/>
                </a:solidFill>
                <a:effectLst/>
                <a:latin typeface="Menlo" panose="020B0609030804020204" pitchFamily="49" charset="0"/>
              </a:rPr>
              <a:t>()</a:t>
            </a:r>
          </a:p>
          <a:p>
            <a:r>
              <a:rPr lang="en-US" b="0">
                <a:solidFill>
                  <a:srgbClr val="001080"/>
                </a:solidFill>
                <a:effectLst/>
                <a:latin typeface="Menlo" panose="020B0609030804020204" pitchFamily="49" charset="0"/>
              </a:rPr>
              <a:t>  brand</a:t>
            </a:r>
            <a:r>
              <a:rPr lang="en-US" b="0">
                <a:solidFill>
                  <a:srgbClr val="000000"/>
                </a:solidFill>
                <a:effectLst/>
                <a:latin typeface="Menlo" panose="020B0609030804020204" pitchFamily="49" charset="0"/>
              </a:rPr>
              <a:t>: </a:t>
            </a:r>
            <a:r>
              <a:rPr lang="en-US" b="0">
                <a:solidFill>
                  <a:srgbClr val="267F99"/>
                </a:solidFill>
                <a:effectLst/>
                <a:latin typeface="Menlo" panose="020B0609030804020204" pitchFamily="49" charset="0"/>
              </a:rPr>
              <a:t>Mapped</a:t>
            </a:r>
            <a:r>
              <a:rPr lang="en-US" b="0">
                <a:solidFill>
                  <a:srgbClr val="000000"/>
                </a:solidFill>
                <a:effectLst/>
                <a:latin typeface="Menlo" panose="020B0609030804020204" pitchFamily="49" charset="0"/>
              </a:rPr>
              <a:t>[</a:t>
            </a:r>
            <a:r>
              <a:rPr lang="en-US" b="0">
                <a:solidFill>
                  <a:srgbClr val="267F99"/>
                </a:solidFill>
                <a:effectLst/>
                <a:latin typeface="Menlo" panose="020B0609030804020204" pitchFamily="49" charset="0"/>
              </a:rPr>
              <a:t>str</a:t>
            </a:r>
            <a:r>
              <a:rPr lang="en-US" b="0">
                <a:solidFill>
                  <a:srgbClr val="000000"/>
                </a:solidFill>
                <a:effectLst/>
                <a:latin typeface="Menlo" panose="020B0609030804020204" pitchFamily="49" charset="0"/>
              </a:rPr>
              <a:t>] = </a:t>
            </a:r>
            <a:r>
              <a:rPr lang="en-US" b="0" err="1">
                <a:solidFill>
                  <a:srgbClr val="795E26"/>
                </a:solidFill>
                <a:effectLst/>
                <a:latin typeface="Menlo" panose="020B0609030804020204" pitchFamily="49" charset="0"/>
              </a:rPr>
              <a:t>mapped_column</a:t>
            </a:r>
            <a:r>
              <a:rPr lang="en-US" b="0">
                <a:solidFill>
                  <a:srgbClr val="000000"/>
                </a:solidFill>
                <a:effectLst/>
                <a:latin typeface="Menlo" panose="020B0609030804020204" pitchFamily="49" charset="0"/>
              </a:rPr>
              <a:t>()</a:t>
            </a:r>
          </a:p>
          <a:p>
            <a:r>
              <a:rPr lang="en-US" b="0">
                <a:solidFill>
                  <a:srgbClr val="001080"/>
                </a:solidFill>
                <a:effectLst/>
                <a:latin typeface="Menlo" panose="020B0609030804020204" pitchFamily="49" charset="0"/>
              </a:rPr>
              <a:t>  name</a:t>
            </a:r>
            <a:r>
              <a:rPr lang="en-US" b="0">
                <a:solidFill>
                  <a:srgbClr val="000000"/>
                </a:solidFill>
                <a:effectLst/>
                <a:latin typeface="Menlo" panose="020B0609030804020204" pitchFamily="49" charset="0"/>
              </a:rPr>
              <a:t>: </a:t>
            </a:r>
            <a:r>
              <a:rPr lang="en-US" b="0">
                <a:solidFill>
                  <a:srgbClr val="267F99"/>
                </a:solidFill>
                <a:effectLst/>
                <a:latin typeface="Menlo" panose="020B0609030804020204" pitchFamily="49" charset="0"/>
              </a:rPr>
              <a:t>Mapped</a:t>
            </a:r>
            <a:r>
              <a:rPr lang="en-US" b="0">
                <a:solidFill>
                  <a:srgbClr val="000000"/>
                </a:solidFill>
                <a:effectLst/>
                <a:latin typeface="Menlo" panose="020B0609030804020204" pitchFamily="49" charset="0"/>
              </a:rPr>
              <a:t>[</a:t>
            </a:r>
            <a:r>
              <a:rPr lang="en-US" b="0">
                <a:solidFill>
                  <a:srgbClr val="267F99"/>
                </a:solidFill>
                <a:effectLst/>
                <a:latin typeface="Menlo" panose="020B0609030804020204" pitchFamily="49" charset="0"/>
              </a:rPr>
              <a:t>str</a:t>
            </a:r>
            <a:r>
              <a:rPr lang="en-US" b="0">
                <a:solidFill>
                  <a:srgbClr val="000000"/>
                </a:solidFill>
                <a:effectLst/>
                <a:latin typeface="Menlo" panose="020B0609030804020204" pitchFamily="49" charset="0"/>
              </a:rPr>
              <a:t>] = </a:t>
            </a:r>
            <a:r>
              <a:rPr lang="en-US" b="0" err="1">
                <a:solidFill>
                  <a:srgbClr val="795E26"/>
                </a:solidFill>
                <a:effectLst/>
                <a:latin typeface="Menlo" panose="020B0609030804020204" pitchFamily="49" charset="0"/>
              </a:rPr>
              <a:t>mapped_column</a:t>
            </a:r>
            <a:r>
              <a:rPr lang="en-US" b="0">
                <a:solidFill>
                  <a:srgbClr val="000000"/>
                </a:solidFill>
                <a:effectLst/>
                <a:latin typeface="Menlo" panose="020B0609030804020204" pitchFamily="49" charset="0"/>
              </a:rPr>
              <a:t>()</a:t>
            </a:r>
          </a:p>
          <a:p>
            <a:r>
              <a:rPr lang="en-US" b="0">
                <a:solidFill>
                  <a:srgbClr val="001080"/>
                </a:solidFill>
                <a:effectLst/>
                <a:latin typeface="Menlo" panose="020B0609030804020204" pitchFamily="49" charset="0"/>
              </a:rPr>
              <a:t>  description</a:t>
            </a:r>
            <a:r>
              <a:rPr lang="en-US" b="0">
                <a:solidFill>
                  <a:srgbClr val="000000"/>
                </a:solidFill>
                <a:effectLst/>
                <a:latin typeface="Menlo" panose="020B0609030804020204" pitchFamily="49" charset="0"/>
              </a:rPr>
              <a:t>: </a:t>
            </a:r>
            <a:r>
              <a:rPr lang="en-US" b="0">
                <a:solidFill>
                  <a:srgbClr val="267F99"/>
                </a:solidFill>
                <a:effectLst/>
                <a:latin typeface="Menlo" panose="020B0609030804020204" pitchFamily="49" charset="0"/>
              </a:rPr>
              <a:t>Mapped</a:t>
            </a:r>
            <a:r>
              <a:rPr lang="en-US" b="0">
                <a:solidFill>
                  <a:srgbClr val="000000"/>
                </a:solidFill>
                <a:effectLst/>
                <a:latin typeface="Menlo" panose="020B0609030804020204" pitchFamily="49" charset="0"/>
              </a:rPr>
              <a:t>[</a:t>
            </a:r>
            <a:r>
              <a:rPr lang="en-US" b="0">
                <a:solidFill>
                  <a:srgbClr val="267F99"/>
                </a:solidFill>
                <a:effectLst/>
                <a:latin typeface="Menlo" panose="020B0609030804020204" pitchFamily="49" charset="0"/>
              </a:rPr>
              <a:t>str</a:t>
            </a:r>
            <a:r>
              <a:rPr lang="en-US" b="0">
                <a:solidFill>
                  <a:srgbClr val="000000"/>
                </a:solidFill>
                <a:effectLst/>
                <a:latin typeface="Menlo" panose="020B0609030804020204" pitchFamily="49" charset="0"/>
              </a:rPr>
              <a:t>] = </a:t>
            </a:r>
            <a:r>
              <a:rPr lang="en-US" b="0" err="1">
                <a:solidFill>
                  <a:srgbClr val="795E26"/>
                </a:solidFill>
                <a:effectLst/>
                <a:latin typeface="Menlo" panose="020B0609030804020204" pitchFamily="49" charset="0"/>
              </a:rPr>
              <a:t>mapped_column</a:t>
            </a:r>
            <a:r>
              <a:rPr lang="en-US" b="0">
                <a:solidFill>
                  <a:srgbClr val="000000"/>
                </a:solidFill>
                <a:effectLst/>
                <a:latin typeface="Menlo" panose="020B0609030804020204" pitchFamily="49" charset="0"/>
              </a:rPr>
              <a:t>()</a:t>
            </a:r>
          </a:p>
          <a:p>
            <a:r>
              <a:rPr lang="en-US" b="0">
                <a:solidFill>
                  <a:srgbClr val="001080"/>
                </a:solidFill>
                <a:effectLst/>
                <a:latin typeface="Menlo" panose="020B0609030804020204" pitchFamily="49" charset="0"/>
              </a:rPr>
              <a:t>  price</a:t>
            </a:r>
            <a:r>
              <a:rPr lang="en-US" b="0">
                <a:solidFill>
                  <a:srgbClr val="000000"/>
                </a:solidFill>
                <a:effectLst/>
                <a:latin typeface="Menlo" panose="020B0609030804020204" pitchFamily="49" charset="0"/>
              </a:rPr>
              <a:t>: </a:t>
            </a:r>
            <a:r>
              <a:rPr lang="en-US" b="0">
                <a:solidFill>
                  <a:srgbClr val="267F99"/>
                </a:solidFill>
                <a:effectLst/>
                <a:latin typeface="Menlo" panose="020B0609030804020204" pitchFamily="49" charset="0"/>
              </a:rPr>
              <a:t>Mapped</a:t>
            </a:r>
            <a:r>
              <a:rPr lang="en-US" b="0">
                <a:solidFill>
                  <a:srgbClr val="000000"/>
                </a:solidFill>
                <a:effectLst/>
                <a:latin typeface="Menlo" panose="020B0609030804020204" pitchFamily="49" charset="0"/>
              </a:rPr>
              <a:t>[</a:t>
            </a:r>
            <a:r>
              <a:rPr lang="en-US" b="0">
                <a:solidFill>
                  <a:srgbClr val="267F99"/>
                </a:solidFill>
                <a:effectLst/>
                <a:latin typeface="Menlo" panose="020B0609030804020204" pitchFamily="49" charset="0"/>
              </a:rPr>
              <a:t>float</a:t>
            </a:r>
            <a:r>
              <a:rPr lang="en-US" b="0">
                <a:solidFill>
                  <a:srgbClr val="000000"/>
                </a:solidFill>
                <a:effectLst/>
                <a:latin typeface="Menlo" panose="020B0609030804020204" pitchFamily="49" charset="0"/>
              </a:rPr>
              <a:t>] = </a:t>
            </a:r>
            <a:r>
              <a:rPr lang="en-US" b="0" err="1">
                <a:solidFill>
                  <a:srgbClr val="795E26"/>
                </a:solidFill>
                <a:effectLst/>
                <a:latin typeface="Menlo" panose="020B0609030804020204" pitchFamily="49" charset="0"/>
              </a:rPr>
              <a:t>mapped_column</a:t>
            </a:r>
            <a:r>
              <a:rPr lang="en-US" b="0">
                <a:solidFill>
                  <a:srgbClr val="000000"/>
                </a:solidFill>
                <a:effectLst/>
                <a:latin typeface="Menlo" panose="020B0609030804020204" pitchFamily="49" charset="0"/>
              </a:rPr>
              <a:t>()</a:t>
            </a:r>
          </a:p>
          <a:p>
            <a:r>
              <a:rPr lang="en-US" b="0">
                <a:solidFill>
                  <a:srgbClr val="001080"/>
                </a:solidFill>
                <a:effectLst/>
                <a:latin typeface="Menlo" panose="020B0609030804020204" pitchFamily="49" charset="0"/>
              </a:rPr>
              <a:t>  embedding</a:t>
            </a:r>
            <a:r>
              <a:rPr lang="en-US" b="0">
                <a:solidFill>
                  <a:srgbClr val="000000"/>
                </a:solidFill>
                <a:effectLst/>
                <a:latin typeface="Menlo" panose="020B0609030804020204" pitchFamily="49" charset="0"/>
              </a:rPr>
              <a:t>: </a:t>
            </a:r>
            <a:r>
              <a:rPr lang="en-US" b="0">
                <a:solidFill>
                  <a:srgbClr val="267F99"/>
                </a:solidFill>
                <a:effectLst/>
                <a:latin typeface="Menlo" panose="020B0609030804020204" pitchFamily="49" charset="0"/>
              </a:rPr>
              <a:t>Mapped</a:t>
            </a:r>
            <a:r>
              <a:rPr lang="en-US" b="0">
                <a:solidFill>
                  <a:srgbClr val="000000"/>
                </a:solidFill>
                <a:effectLst/>
                <a:latin typeface="Menlo" panose="020B0609030804020204" pitchFamily="49" charset="0"/>
              </a:rPr>
              <a:t>[</a:t>
            </a:r>
            <a:r>
              <a:rPr lang="en-US" b="0">
                <a:solidFill>
                  <a:srgbClr val="267F99"/>
                </a:solidFill>
                <a:effectLst/>
                <a:latin typeface="Menlo" panose="020B0609030804020204" pitchFamily="49" charset="0"/>
              </a:rPr>
              <a:t>Vector</a:t>
            </a:r>
            <a:r>
              <a:rPr lang="en-US" b="0">
                <a:solidFill>
                  <a:srgbClr val="000000"/>
                </a:solidFill>
                <a:effectLst/>
                <a:latin typeface="Menlo" panose="020B0609030804020204" pitchFamily="49" charset="0"/>
              </a:rPr>
              <a:t>] = </a:t>
            </a:r>
            <a:r>
              <a:rPr lang="en-US" b="0" err="1">
                <a:solidFill>
                  <a:srgbClr val="795E26"/>
                </a:solidFill>
                <a:effectLst/>
                <a:latin typeface="Menlo" panose="020B0609030804020204" pitchFamily="49" charset="0"/>
              </a:rPr>
              <a:t>mapped_column</a:t>
            </a:r>
            <a:r>
              <a:rPr lang="en-US" b="0">
                <a:solidFill>
                  <a:srgbClr val="000000"/>
                </a:solidFill>
                <a:effectLst/>
                <a:latin typeface="Menlo" panose="020B0609030804020204" pitchFamily="49" charset="0"/>
              </a:rPr>
              <a:t>(</a:t>
            </a:r>
            <a:r>
              <a:rPr lang="en-US" b="0">
                <a:solidFill>
                  <a:srgbClr val="267F99"/>
                </a:solidFill>
                <a:effectLst/>
                <a:latin typeface="Menlo" panose="020B0609030804020204" pitchFamily="49" charset="0"/>
              </a:rPr>
              <a:t>Vector</a:t>
            </a:r>
            <a:r>
              <a:rPr lang="en-US" b="0">
                <a:solidFill>
                  <a:srgbClr val="000000"/>
                </a:solidFill>
                <a:effectLst/>
                <a:latin typeface="Menlo" panose="020B0609030804020204" pitchFamily="49" charset="0"/>
              </a:rPr>
              <a:t>(</a:t>
            </a:r>
            <a:r>
              <a:rPr lang="en-US" b="0">
                <a:solidFill>
                  <a:srgbClr val="098658"/>
                </a:solidFill>
                <a:effectLst/>
                <a:latin typeface="Menlo" panose="020B0609030804020204" pitchFamily="49" charset="0"/>
              </a:rPr>
              <a:t>1536</a:t>
            </a:r>
            <a:r>
              <a:rPr lang="en-US" b="0">
                <a:solidFill>
                  <a:srgbClr val="000000"/>
                </a:solidFill>
                <a:effectLst/>
                <a:latin typeface="Menlo" panose="020B0609030804020204" pitchFamily="49" charset="0"/>
              </a:rPr>
              <a:t>))</a:t>
            </a:r>
          </a:p>
        </p:txBody>
      </p:sp>
      <p:sp>
        <p:nvSpPr>
          <p:cNvPr id="3" name="TextBox 2">
            <a:extLst>
              <a:ext uri="{FF2B5EF4-FFF2-40B4-BE49-F238E27FC236}">
                <a16:creationId xmlns:a16="http://schemas.microsoft.com/office/drawing/2014/main" id="{D55510E8-FDBE-9444-BD19-E2A4EE7D2FBC}"/>
              </a:ext>
            </a:extLst>
          </p:cNvPr>
          <p:cNvSpPr txBox="1"/>
          <p:nvPr/>
        </p:nvSpPr>
        <p:spPr>
          <a:xfrm>
            <a:off x="838200" y="1690688"/>
            <a:ext cx="4917262" cy="430887"/>
          </a:xfrm>
          <a:prstGeom prst="rect">
            <a:avLst/>
          </a:prstGeom>
          <a:noFill/>
        </p:spPr>
        <p:txBody>
          <a:bodyPr wrap="square" rtlCol="0">
            <a:spAutoFit/>
          </a:bodyPr>
          <a:lstStyle/>
          <a:p>
            <a:r>
              <a:rPr lang="en-US" sz="2200"/>
              <a:t>Defined with </a:t>
            </a:r>
            <a:r>
              <a:rPr lang="en-US" sz="2200" err="1"/>
              <a:t>SQLAlchemy</a:t>
            </a:r>
            <a:r>
              <a:rPr lang="en-US" sz="2200"/>
              <a:t> ORM:</a:t>
            </a:r>
          </a:p>
        </p:txBody>
      </p:sp>
    </p:spTree>
    <p:extLst>
      <p:ext uri="{BB962C8B-B14F-4D97-AF65-F5344CB8AC3E}">
        <p14:creationId xmlns:p14="http://schemas.microsoft.com/office/powerpoint/2010/main" val="16113432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9D1258B-A51D-6AEE-4354-A3B8639F46C4}"/>
              </a:ext>
            </a:extLst>
          </p:cNvPr>
          <p:cNvSpPr>
            <a:spLocks noGrp="1"/>
          </p:cNvSpPr>
          <p:nvPr>
            <p:ph type="title"/>
          </p:nvPr>
        </p:nvSpPr>
        <p:spPr/>
        <p:txBody>
          <a:bodyPr/>
          <a:lstStyle/>
          <a:p>
            <a:r>
              <a:rPr lang="en-US" b="0"/>
              <a:t>Demo – Vectorizing data in Azure Functions</a:t>
            </a:r>
          </a:p>
        </p:txBody>
      </p:sp>
      <p:sp>
        <p:nvSpPr>
          <p:cNvPr id="2" name="Text Placeholder 1">
            <a:extLst>
              <a:ext uri="{FF2B5EF4-FFF2-40B4-BE49-F238E27FC236}">
                <a16:creationId xmlns:a16="http://schemas.microsoft.com/office/drawing/2014/main" id="{691489AF-2CB4-260A-AA87-BA02637C0F39}"/>
              </a:ext>
            </a:extLst>
          </p:cNvPr>
          <p:cNvSpPr>
            <a:spLocks noGrp="1"/>
          </p:cNvSpPr>
          <p:nvPr>
            <p:ph type="body" sz="quarter" idx="12"/>
          </p:nvPr>
        </p:nvSpPr>
        <p:spPr/>
        <p:txBody>
          <a:bodyPr/>
          <a:lstStyle/>
          <a:p>
            <a:endParaRPr lang="en-IN"/>
          </a:p>
        </p:txBody>
      </p:sp>
    </p:spTree>
    <p:extLst>
      <p:ext uri="{BB962C8B-B14F-4D97-AF65-F5344CB8AC3E}">
        <p14:creationId xmlns:p14="http://schemas.microsoft.com/office/powerpoint/2010/main" val="1522626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A5E3CEF-6A22-3E9E-2CBD-68F5BF6123E2}"/>
              </a:ext>
            </a:extLst>
          </p:cNvPr>
          <p:cNvSpPr>
            <a:spLocks noGrp="1"/>
          </p:cNvSpPr>
          <p:nvPr>
            <p:ph type="title"/>
          </p:nvPr>
        </p:nvSpPr>
        <p:spPr>
          <a:xfrm>
            <a:off x="5565361" y="71530"/>
            <a:ext cx="5917801" cy="615553"/>
          </a:xfrm>
        </p:spPr>
        <p:txBody>
          <a:bodyPr/>
          <a:lstStyle/>
          <a:p>
            <a:r>
              <a:rPr lang="en-US"/>
              <a:t>About your Speaker</a:t>
            </a:r>
          </a:p>
        </p:txBody>
      </p:sp>
      <p:pic>
        <p:nvPicPr>
          <p:cNvPr id="3" name="Picture Placeholder 2" descr="A person with glasses smiling&#10;&#10;Description automatically generated">
            <a:extLst>
              <a:ext uri="{FF2B5EF4-FFF2-40B4-BE49-F238E27FC236}">
                <a16:creationId xmlns:a16="http://schemas.microsoft.com/office/drawing/2014/main" id="{15D3924A-A19E-CE18-3763-4999984A318C}"/>
              </a:ext>
            </a:extLst>
          </p:cNvPr>
          <p:cNvPicPr>
            <a:picLocks noGrp="1" noChangeAspect="1"/>
          </p:cNvPicPr>
          <p:nvPr>
            <p:ph type="pic" sz="quarter" idx="10"/>
          </p:nvPr>
        </p:nvPicPr>
        <p:blipFill>
          <a:blip r:embed="rId3"/>
          <a:srcRect l="12735" r="12735"/>
          <a:stretch>
            <a:fillRect/>
          </a:stretch>
        </p:blipFill>
        <p:spPr>
          <a:xfrm>
            <a:off x="606056" y="839972"/>
            <a:ext cx="4247707" cy="4778670"/>
          </a:xfrm>
        </p:spPr>
      </p:pic>
      <p:sp>
        <p:nvSpPr>
          <p:cNvPr id="6" name="Text Placeholder 5">
            <a:extLst>
              <a:ext uri="{FF2B5EF4-FFF2-40B4-BE49-F238E27FC236}">
                <a16:creationId xmlns:a16="http://schemas.microsoft.com/office/drawing/2014/main" id="{B63DE1BA-D1CB-A683-9496-91DD2BC8E7A1}"/>
              </a:ext>
            </a:extLst>
          </p:cNvPr>
          <p:cNvSpPr>
            <a:spLocks noGrp="1"/>
          </p:cNvSpPr>
          <p:nvPr>
            <p:ph type="body" sz="quarter" idx="11"/>
          </p:nvPr>
        </p:nvSpPr>
        <p:spPr>
          <a:xfrm>
            <a:off x="6560289" y="839972"/>
            <a:ext cx="5534246" cy="5724644"/>
          </a:xfrm>
        </p:spPr>
        <p:txBody>
          <a:bodyPr/>
          <a:lstStyle/>
          <a:p>
            <a:pPr algn="l"/>
            <a:r>
              <a:rPr lang="en-US" sz="2000">
                <a:latin typeface="Segoe UI Semilight" panose="020B0402040204020203" pitchFamily="34" charset="0"/>
              </a:rPr>
              <a:t>Ramya Oruganti Principal Product Manager at Microsoft</a:t>
            </a:r>
          </a:p>
          <a:p>
            <a:pPr algn="l"/>
            <a:endParaRPr lang="en-US" sz="2000">
              <a:latin typeface="Segoe UI Semilight" panose="020B0402040204020203" pitchFamily="34" charset="0"/>
            </a:endParaRPr>
          </a:p>
          <a:p>
            <a:pPr algn="l"/>
            <a:r>
              <a:rPr lang="en-US" sz="2000">
                <a:latin typeface="Segoe UI Semilight" panose="020B0402040204020203" pitchFamily="34" charset="0"/>
              </a:rPr>
              <a:t>Specializing in Azure Functions, containers and serverless technologies. </a:t>
            </a:r>
          </a:p>
          <a:p>
            <a:pPr algn="l"/>
            <a:endParaRPr lang="en-US" sz="2000">
              <a:latin typeface="Segoe UI Semilight" panose="020B0402040204020203" pitchFamily="34" charset="0"/>
            </a:endParaRPr>
          </a:p>
          <a:p>
            <a:pPr algn="l"/>
            <a:r>
              <a:rPr lang="en-US" sz="2000">
                <a:latin typeface="Segoe UI Semilight" panose="020B0402040204020203" pitchFamily="34" charset="0"/>
              </a:rPr>
              <a:t> Active Contributor to open-source projects such as KEDA, </a:t>
            </a:r>
            <a:r>
              <a:rPr lang="en-US" sz="2000" err="1">
                <a:latin typeface="Segoe UI Semilight" panose="020B0402040204020203" pitchFamily="34" charset="0"/>
              </a:rPr>
              <a:t>Dapr</a:t>
            </a:r>
            <a:r>
              <a:rPr lang="en-US" sz="2000">
                <a:latin typeface="Segoe UI Semilight" panose="020B0402040204020203" pitchFamily="34" charset="0"/>
              </a:rPr>
              <a:t> and Functions in AKS (Azure Kubernetes Service).</a:t>
            </a:r>
          </a:p>
          <a:p>
            <a:pPr algn="l"/>
            <a:endParaRPr lang="en-US" sz="2000">
              <a:latin typeface="Segoe UI Semilight" panose="020B0402040204020203" pitchFamily="34" charset="0"/>
            </a:endParaRPr>
          </a:p>
          <a:p>
            <a:pPr algn="l"/>
            <a:r>
              <a:rPr lang="en-US" sz="2000">
                <a:latin typeface="Segoe UI Semilight" panose="020B0402040204020203" pitchFamily="34" charset="0"/>
              </a:rPr>
              <a:t>Speaker at numerous developer, data &amp; AI industry conferences and forums. </a:t>
            </a:r>
          </a:p>
          <a:p>
            <a:pPr algn="l"/>
            <a:endParaRPr lang="en-US" sz="2000">
              <a:latin typeface="Segoe UI Semilight" panose="020B0402040204020203" pitchFamily="34" charset="0"/>
            </a:endParaRPr>
          </a:p>
          <a:p>
            <a:pPr algn="l"/>
            <a:r>
              <a:rPr lang="en-US" sz="2000">
                <a:latin typeface="Segoe UI Semilight" panose="020B0402040204020203" pitchFamily="34" charset="0"/>
              </a:rPr>
              <a:t>More than a decade experience in product management delivering impactful solutions that meet the evolving needs of customers and business.</a:t>
            </a:r>
          </a:p>
        </p:txBody>
      </p:sp>
      <p:grpSp>
        <p:nvGrpSpPr>
          <p:cNvPr id="9" name="Group 8">
            <a:extLst>
              <a:ext uri="{FF2B5EF4-FFF2-40B4-BE49-F238E27FC236}">
                <a16:creationId xmlns:a16="http://schemas.microsoft.com/office/drawing/2014/main" id="{C060B1EC-A27D-A6AD-599A-8949923E89A6}"/>
              </a:ext>
              <a:ext uri="{C183D7F6-B498-43B3-948B-1728B52AA6E4}">
                <adec:decorative xmlns:adec="http://schemas.microsoft.com/office/drawing/2017/decorative" val="1"/>
              </a:ext>
            </a:extLst>
          </p:cNvPr>
          <p:cNvGrpSpPr/>
          <p:nvPr/>
        </p:nvGrpSpPr>
        <p:grpSpPr>
          <a:xfrm>
            <a:off x="5903001" y="887966"/>
            <a:ext cx="453497" cy="4928043"/>
            <a:chOff x="5547448" y="1111566"/>
            <a:chExt cx="453497" cy="4928043"/>
          </a:xfrm>
          <a:gradFill flip="none" rotWithShape="1">
            <a:gsLst>
              <a:gs pos="0">
                <a:srgbClr val="FF5C39"/>
              </a:gs>
              <a:gs pos="32000">
                <a:srgbClr val="C03BC4"/>
              </a:gs>
              <a:gs pos="68000">
                <a:srgbClr val="0078D4"/>
              </a:gs>
              <a:gs pos="100000">
                <a:srgbClr val="399A91"/>
              </a:gs>
            </a:gsLst>
            <a:lin ang="16200000" scaled="1"/>
            <a:tileRect/>
          </a:gradFill>
        </p:grpSpPr>
        <p:sp>
          <p:nvSpPr>
            <p:cNvPr id="10" name="Oval 9">
              <a:extLst>
                <a:ext uri="{FF2B5EF4-FFF2-40B4-BE49-F238E27FC236}">
                  <a16:creationId xmlns:a16="http://schemas.microsoft.com/office/drawing/2014/main" id="{0ECEC6E5-7E4F-937B-0CEB-1ECFA64F7E45}"/>
                </a:ext>
                <a:ext uri="{C183D7F6-B498-43B3-948B-1728B52AA6E4}">
                  <adec:decorative xmlns:adec="http://schemas.microsoft.com/office/drawing/2017/decorative" val="1"/>
                </a:ext>
              </a:extLst>
            </p:cNvPr>
            <p:cNvSpPr/>
            <p:nvPr/>
          </p:nvSpPr>
          <p:spPr bwMode="auto">
            <a:xfrm>
              <a:off x="5547448" y="1111566"/>
              <a:ext cx="453497" cy="429787"/>
            </a:xfrm>
            <a:prstGeom prst="ellipse">
              <a:avLst/>
            </a:prstGeom>
            <a:grp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32449">
                <a:spcBef>
                  <a:spcPts val="600"/>
                </a:spcBef>
              </a:pPr>
              <a:endParaRPr lang="en-US" sz="2400">
                <a:gradFill>
                  <a:gsLst>
                    <a:gs pos="1399">
                      <a:srgbClr val="FFFFFF"/>
                    </a:gs>
                    <a:gs pos="17000">
                      <a:srgbClr val="FFFFFF"/>
                    </a:gs>
                  </a:gsLst>
                  <a:path path="circle">
                    <a:fillToRect l="100000" t="100000"/>
                  </a:path>
                </a:gradFill>
                <a:latin typeface="+mj-lt"/>
                <a:cs typeface="Segoe UI" panose="020B0502040204020203" pitchFamily="34" charset="0"/>
              </a:endParaRPr>
            </a:p>
          </p:txBody>
        </p:sp>
        <p:sp>
          <p:nvSpPr>
            <p:cNvPr id="11" name="Oval 10">
              <a:extLst>
                <a:ext uri="{FF2B5EF4-FFF2-40B4-BE49-F238E27FC236}">
                  <a16:creationId xmlns:a16="http://schemas.microsoft.com/office/drawing/2014/main" id="{A3EDEE4C-963E-EC1A-7816-2DE26A856A10}"/>
                </a:ext>
                <a:ext uri="{C183D7F6-B498-43B3-948B-1728B52AA6E4}">
                  <adec:decorative xmlns:adec="http://schemas.microsoft.com/office/drawing/2017/decorative" val="1"/>
                </a:ext>
              </a:extLst>
            </p:cNvPr>
            <p:cNvSpPr/>
            <p:nvPr/>
          </p:nvSpPr>
          <p:spPr bwMode="auto">
            <a:xfrm>
              <a:off x="5547448" y="2193137"/>
              <a:ext cx="453497" cy="465318"/>
            </a:xfrm>
            <a:prstGeom prst="ellipse">
              <a:avLst/>
            </a:prstGeom>
            <a:grp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32449">
                <a:spcBef>
                  <a:spcPts val="600"/>
                </a:spcBef>
              </a:pPr>
              <a:endParaRPr lang="en-US" sz="2400">
                <a:gradFill>
                  <a:gsLst>
                    <a:gs pos="1399">
                      <a:srgbClr val="FFFFFF"/>
                    </a:gs>
                    <a:gs pos="17000">
                      <a:srgbClr val="FFFFFF"/>
                    </a:gs>
                  </a:gsLst>
                  <a:path path="circle">
                    <a:fillToRect l="100000" t="100000"/>
                  </a:path>
                </a:gradFill>
                <a:latin typeface="+mj-lt"/>
                <a:cs typeface="Segoe UI" panose="020B0502040204020203" pitchFamily="34" charset="0"/>
              </a:endParaRPr>
            </a:p>
          </p:txBody>
        </p:sp>
        <p:sp>
          <p:nvSpPr>
            <p:cNvPr id="12" name="Oval 11">
              <a:extLst>
                <a:ext uri="{FF2B5EF4-FFF2-40B4-BE49-F238E27FC236}">
                  <a16:creationId xmlns:a16="http://schemas.microsoft.com/office/drawing/2014/main" id="{4A98BD1D-1CCB-6B2C-2278-32A7919DD24A}"/>
                </a:ext>
                <a:ext uri="{C183D7F6-B498-43B3-948B-1728B52AA6E4}">
                  <adec:decorative xmlns:adec="http://schemas.microsoft.com/office/drawing/2017/decorative" val="1"/>
                </a:ext>
              </a:extLst>
            </p:cNvPr>
            <p:cNvSpPr/>
            <p:nvPr/>
          </p:nvSpPr>
          <p:spPr bwMode="auto">
            <a:xfrm>
              <a:off x="5547448" y="3274708"/>
              <a:ext cx="453497" cy="462952"/>
            </a:xfrm>
            <a:prstGeom prst="ellipse">
              <a:avLst/>
            </a:prstGeom>
            <a:grp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32449">
                <a:spcBef>
                  <a:spcPts val="600"/>
                </a:spcBef>
              </a:pPr>
              <a:endParaRPr lang="en-US" sz="2400">
                <a:gradFill>
                  <a:gsLst>
                    <a:gs pos="1399">
                      <a:srgbClr val="FFFFFF"/>
                    </a:gs>
                    <a:gs pos="17000">
                      <a:srgbClr val="FFFFFF"/>
                    </a:gs>
                  </a:gsLst>
                  <a:path path="circle">
                    <a:fillToRect l="100000" t="100000"/>
                  </a:path>
                </a:gradFill>
                <a:latin typeface="+mj-lt"/>
                <a:cs typeface="Segoe UI" panose="020B0502040204020203" pitchFamily="34" charset="0"/>
              </a:endParaRPr>
            </a:p>
          </p:txBody>
        </p:sp>
        <p:sp>
          <p:nvSpPr>
            <p:cNvPr id="13" name="Oval 12">
              <a:extLst>
                <a:ext uri="{FF2B5EF4-FFF2-40B4-BE49-F238E27FC236}">
                  <a16:creationId xmlns:a16="http://schemas.microsoft.com/office/drawing/2014/main" id="{A6F15F9C-D35C-7F00-BA4C-0442BDBAD217}"/>
                </a:ext>
                <a:ext uri="{C183D7F6-B498-43B3-948B-1728B52AA6E4}">
                  <adec:decorative xmlns:adec="http://schemas.microsoft.com/office/drawing/2017/decorative" val="1"/>
                </a:ext>
              </a:extLst>
            </p:cNvPr>
            <p:cNvSpPr/>
            <p:nvPr/>
          </p:nvSpPr>
          <p:spPr bwMode="auto">
            <a:xfrm>
              <a:off x="5547448" y="4573730"/>
              <a:ext cx="453497" cy="462952"/>
            </a:xfrm>
            <a:prstGeom prst="ellipse">
              <a:avLst/>
            </a:prstGeom>
            <a:grp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32449">
                <a:spcBef>
                  <a:spcPts val="600"/>
                </a:spcBef>
              </a:pPr>
              <a:endParaRPr lang="en-US" sz="2400">
                <a:gradFill>
                  <a:gsLst>
                    <a:gs pos="1399">
                      <a:srgbClr val="FFFFFF"/>
                    </a:gs>
                    <a:gs pos="17000">
                      <a:srgbClr val="FFFFFF"/>
                    </a:gs>
                  </a:gsLst>
                  <a:path path="circle">
                    <a:fillToRect l="100000" t="100000"/>
                  </a:path>
                </a:gradFill>
                <a:latin typeface="+mj-lt"/>
                <a:cs typeface="Segoe UI" panose="020B0502040204020203" pitchFamily="34" charset="0"/>
              </a:endParaRPr>
            </a:p>
          </p:txBody>
        </p:sp>
        <p:sp>
          <p:nvSpPr>
            <p:cNvPr id="14" name="Oval 13">
              <a:extLst>
                <a:ext uri="{FF2B5EF4-FFF2-40B4-BE49-F238E27FC236}">
                  <a16:creationId xmlns:a16="http://schemas.microsoft.com/office/drawing/2014/main" id="{FE9C9D81-0326-7E35-33B9-D90A126D512B}"/>
                </a:ext>
                <a:ext uri="{C183D7F6-B498-43B3-948B-1728B52AA6E4}">
                  <adec:decorative xmlns:adec="http://schemas.microsoft.com/office/drawing/2017/decorative" val="1"/>
                </a:ext>
              </a:extLst>
            </p:cNvPr>
            <p:cNvSpPr/>
            <p:nvPr/>
          </p:nvSpPr>
          <p:spPr bwMode="auto">
            <a:xfrm>
              <a:off x="5547448" y="5620889"/>
              <a:ext cx="453497" cy="418720"/>
            </a:xfrm>
            <a:prstGeom prst="ellipse">
              <a:avLst/>
            </a:prstGeom>
            <a:grp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32449">
                <a:spcBef>
                  <a:spcPts val="600"/>
                </a:spcBef>
              </a:pPr>
              <a:endParaRPr lang="en-US" sz="2400">
                <a:gradFill>
                  <a:gsLst>
                    <a:gs pos="1399">
                      <a:srgbClr val="FFFFFF"/>
                    </a:gs>
                    <a:gs pos="17000">
                      <a:srgbClr val="FFFFFF"/>
                    </a:gs>
                  </a:gsLst>
                  <a:path path="circle">
                    <a:fillToRect l="100000" t="100000"/>
                  </a:path>
                </a:gradFill>
                <a:latin typeface="+mj-lt"/>
                <a:cs typeface="Segoe UI" panose="020B0502040204020203" pitchFamily="34" charset="0"/>
              </a:endParaRPr>
            </a:p>
          </p:txBody>
        </p:sp>
      </p:grpSp>
    </p:spTree>
    <p:extLst>
      <p:ext uri="{BB962C8B-B14F-4D97-AF65-F5344CB8AC3E}">
        <p14:creationId xmlns:p14="http://schemas.microsoft.com/office/powerpoint/2010/main" val="3981197559"/>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76D0F8E-828B-7DFC-2269-331B89B042DE}"/>
              </a:ext>
            </a:extLst>
          </p:cNvPr>
          <p:cNvSpPr>
            <a:spLocks noGrp="1"/>
          </p:cNvSpPr>
          <p:nvPr>
            <p:ph type="title"/>
          </p:nvPr>
        </p:nvSpPr>
        <p:spPr/>
        <p:txBody>
          <a:bodyPr/>
          <a:lstStyle/>
          <a:p>
            <a:r>
              <a:rPr lang="en-US"/>
              <a:t>What we are building today</a:t>
            </a:r>
          </a:p>
        </p:txBody>
      </p:sp>
      <p:sp>
        <p:nvSpPr>
          <p:cNvPr id="6" name="Rectangle 5">
            <a:extLst>
              <a:ext uri="{FF2B5EF4-FFF2-40B4-BE49-F238E27FC236}">
                <a16:creationId xmlns:a16="http://schemas.microsoft.com/office/drawing/2014/main" id="{AA599A05-4D04-CE3E-A806-E27AF7DAEEDA}"/>
              </a:ext>
            </a:extLst>
          </p:cNvPr>
          <p:cNvSpPr/>
          <p:nvPr/>
        </p:nvSpPr>
        <p:spPr bwMode="auto">
          <a:xfrm>
            <a:off x="3862938" y="1771046"/>
            <a:ext cx="3243714" cy="9240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gradFill>
                  <a:gsLst>
                    <a:gs pos="0">
                      <a:srgbClr val="FFFFFF"/>
                    </a:gs>
                    <a:gs pos="100000">
                      <a:srgbClr val="FFFFFF"/>
                    </a:gs>
                  </a:gsLst>
                  <a:lin ang="5400000" scaled="0"/>
                </a:gradFill>
                <a:ea typeface="Segoe UI" pitchFamily="34" charset="0"/>
                <a:cs typeface="Segoe UI" pitchFamily="34" charset="0"/>
              </a:rPr>
              <a:t>Web App</a:t>
            </a:r>
          </a:p>
        </p:txBody>
      </p:sp>
      <p:sp>
        <p:nvSpPr>
          <p:cNvPr id="7" name="Can 6">
            <a:extLst>
              <a:ext uri="{FF2B5EF4-FFF2-40B4-BE49-F238E27FC236}">
                <a16:creationId xmlns:a16="http://schemas.microsoft.com/office/drawing/2014/main" id="{4298C1A5-FBE1-8AB4-F7F6-B511F803F630}"/>
              </a:ext>
            </a:extLst>
          </p:cNvPr>
          <p:cNvSpPr/>
          <p:nvPr/>
        </p:nvSpPr>
        <p:spPr bwMode="auto">
          <a:xfrm>
            <a:off x="4778700" y="3265370"/>
            <a:ext cx="1412189" cy="1222409"/>
          </a:xfrm>
          <a:prstGeom prst="can">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000">
                <a:gradFill>
                  <a:gsLst>
                    <a:gs pos="0">
                      <a:srgbClr val="FFFFFF"/>
                    </a:gs>
                    <a:gs pos="100000">
                      <a:srgbClr val="FFFFFF"/>
                    </a:gs>
                  </a:gsLst>
                  <a:lin ang="5400000" scaled="0"/>
                </a:gradFill>
                <a:ea typeface="Segoe UI" pitchFamily="34" charset="0"/>
                <a:cs typeface="Segoe UI" pitchFamily="34" charset="0"/>
              </a:rPr>
              <a:t>Database</a:t>
            </a:r>
          </a:p>
        </p:txBody>
      </p:sp>
      <p:sp>
        <p:nvSpPr>
          <p:cNvPr id="8" name="Up Arrow 7">
            <a:extLst>
              <a:ext uri="{FF2B5EF4-FFF2-40B4-BE49-F238E27FC236}">
                <a16:creationId xmlns:a16="http://schemas.microsoft.com/office/drawing/2014/main" id="{28AA90E1-8D4D-9C37-B505-4759794F786B}"/>
              </a:ext>
            </a:extLst>
          </p:cNvPr>
          <p:cNvSpPr/>
          <p:nvPr/>
        </p:nvSpPr>
        <p:spPr bwMode="auto">
          <a:xfrm>
            <a:off x="5322770" y="2695071"/>
            <a:ext cx="308008" cy="570299"/>
          </a:xfrm>
          <a:prstGeom prst="up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a:extLst>
              <a:ext uri="{FF2B5EF4-FFF2-40B4-BE49-F238E27FC236}">
                <a16:creationId xmlns:a16="http://schemas.microsoft.com/office/drawing/2014/main" id="{5B502825-0264-48CC-109E-15AE963E2CE8}"/>
              </a:ext>
            </a:extLst>
          </p:cNvPr>
          <p:cNvSpPr/>
          <p:nvPr/>
        </p:nvSpPr>
        <p:spPr bwMode="auto">
          <a:xfrm>
            <a:off x="7632833" y="3462687"/>
            <a:ext cx="2156059" cy="827773"/>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000">
                <a:gradFill>
                  <a:gsLst>
                    <a:gs pos="0">
                      <a:srgbClr val="FFFFFF"/>
                    </a:gs>
                    <a:gs pos="100000">
                      <a:srgbClr val="FFFFFF"/>
                    </a:gs>
                  </a:gsLst>
                  <a:lin ang="5400000" scaled="0"/>
                </a:gradFill>
                <a:ea typeface="Segoe UI" pitchFamily="34" charset="0"/>
                <a:cs typeface="Segoe UI" pitchFamily="34" charset="0"/>
              </a:rPr>
              <a:t>Serverless Function</a:t>
            </a:r>
          </a:p>
        </p:txBody>
      </p:sp>
      <p:sp>
        <p:nvSpPr>
          <p:cNvPr id="10" name="Left-right Arrow 9">
            <a:extLst>
              <a:ext uri="{FF2B5EF4-FFF2-40B4-BE49-F238E27FC236}">
                <a16:creationId xmlns:a16="http://schemas.microsoft.com/office/drawing/2014/main" id="{43A32EE6-BBB7-A6E1-67C3-C8051F34F6F3}"/>
              </a:ext>
            </a:extLst>
          </p:cNvPr>
          <p:cNvSpPr/>
          <p:nvPr/>
        </p:nvSpPr>
        <p:spPr bwMode="auto">
          <a:xfrm>
            <a:off x="6416160" y="3703318"/>
            <a:ext cx="991402" cy="346510"/>
          </a:xfrm>
          <a:prstGeom prst="lef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a:extLst>
              <a:ext uri="{FF2B5EF4-FFF2-40B4-BE49-F238E27FC236}">
                <a16:creationId xmlns:a16="http://schemas.microsoft.com/office/drawing/2014/main" id="{9A101921-A9F6-BCA8-CF37-3AF8253DD3C4}"/>
              </a:ext>
            </a:extLst>
          </p:cNvPr>
          <p:cNvSpPr/>
          <p:nvPr/>
        </p:nvSpPr>
        <p:spPr bwMode="auto">
          <a:xfrm>
            <a:off x="7632833" y="4962624"/>
            <a:ext cx="2156059" cy="827773"/>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000">
                <a:gradFill>
                  <a:gsLst>
                    <a:gs pos="0">
                      <a:srgbClr val="FFFFFF"/>
                    </a:gs>
                    <a:gs pos="100000">
                      <a:srgbClr val="FFFFFF"/>
                    </a:gs>
                  </a:gsLst>
                  <a:lin ang="5400000" scaled="0"/>
                </a:gradFill>
                <a:ea typeface="Segoe UI" pitchFamily="34" charset="0"/>
                <a:cs typeface="Segoe UI" pitchFamily="34" charset="0"/>
              </a:rPr>
              <a:t>AI Models</a:t>
            </a:r>
          </a:p>
        </p:txBody>
      </p:sp>
      <p:sp>
        <p:nvSpPr>
          <p:cNvPr id="12" name="Up-down Arrow 11">
            <a:extLst>
              <a:ext uri="{FF2B5EF4-FFF2-40B4-BE49-F238E27FC236}">
                <a16:creationId xmlns:a16="http://schemas.microsoft.com/office/drawing/2014/main" id="{6754158C-A463-B859-49B9-BDCBD08F1CEB}"/>
              </a:ext>
            </a:extLst>
          </p:cNvPr>
          <p:cNvSpPr/>
          <p:nvPr/>
        </p:nvSpPr>
        <p:spPr bwMode="auto">
          <a:xfrm>
            <a:off x="8571295" y="4340191"/>
            <a:ext cx="279133" cy="577515"/>
          </a:xfrm>
          <a:prstGeom prst="upDown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220B99E2-7EC9-415B-0E11-F1945113D5F8}"/>
              </a:ext>
            </a:extLst>
          </p:cNvPr>
          <p:cNvSpPr/>
          <p:nvPr/>
        </p:nvSpPr>
        <p:spPr bwMode="auto">
          <a:xfrm>
            <a:off x="1591234" y="3462687"/>
            <a:ext cx="2011680" cy="877504"/>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a:gradFill>
                  <a:gsLst>
                    <a:gs pos="0">
                      <a:srgbClr val="FFFFFF"/>
                    </a:gs>
                    <a:gs pos="100000">
                      <a:srgbClr val="FFFFFF"/>
                    </a:gs>
                  </a:gsLst>
                  <a:lin ang="5400000" scaled="0"/>
                </a:gradFill>
                <a:ea typeface="Segoe UI" pitchFamily="34" charset="0"/>
                <a:cs typeface="Segoe UI" pitchFamily="34" charset="0"/>
              </a:rPr>
              <a:t>Vector Search</a:t>
            </a:r>
          </a:p>
        </p:txBody>
      </p:sp>
      <p:sp>
        <p:nvSpPr>
          <p:cNvPr id="14" name="Left-right Arrow 13">
            <a:extLst>
              <a:ext uri="{FF2B5EF4-FFF2-40B4-BE49-F238E27FC236}">
                <a16:creationId xmlns:a16="http://schemas.microsoft.com/office/drawing/2014/main" id="{FC480A4F-3C99-1C29-7804-E1A77EEBC04D}"/>
              </a:ext>
            </a:extLst>
          </p:cNvPr>
          <p:cNvSpPr/>
          <p:nvPr/>
        </p:nvSpPr>
        <p:spPr bwMode="auto">
          <a:xfrm>
            <a:off x="3678333" y="3729787"/>
            <a:ext cx="991402" cy="346510"/>
          </a:xfrm>
          <a:prstGeom prst="lef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248138730"/>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2">
            <a:extLst>
              <a:ext uri="{FF2B5EF4-FFF2-40B4-BE49-F238E27FC236}">
                <a16:creationId xmlns:a16="http://schemas.microsoft.com/office/drawing/2014/main" id="{903FAA7B-13A3-3607-0A19-4948A0EA098B}"/>
              </a:ext>
            </a:extLst>
          </p:cNvPr>
          <p:cNvSpPr>
            <a:spLocks noGrp="1"/>
          </p:cNvSpPr>
          <p:nvPr>
            <p:ph type="title"/>
          </p:nvPr>
        </p:nvSpPr>
        <p:spPr>
          <a:xfrm>
            <a:off x="505627" y="388132"/>
            <a:ext cx="11018520" cy="553998"/>
          </a:xfrm>
        </p:spPr>
        <p:txBody>
          <a:bodyPr/>
          <a:lstStyle/>
          <a:p>
            <a:pPr algn="ctr"/>
            <a:r>
              <a:rPr lang="en-GB">
                <a:solidFill>
                  <a:srgbClr val="0070C0"/>
                </a:solidFill>
              </a:rPr>
              <a:t>Azure Functions for intelligent apps</a:t>
            </a:r>
          </a:p>
        </p:txBody>
      </p:sp>
      <p:sp>
        <p:nvSpPr>
          <p:cNvPr id="9" name="Text Placeholder 13">
            <a:extLst>
              <a:ext uri="{FF2B5EF4-FFF2-40B4-BE49-F238E27FC236}">
                <a16:creationId xmlns:a16="http://schemas.microsoft.com/office/drawing/2014/main" id="{3D679EF7-DB7C-144A-50EC-6A4ECCB117B4}"/>
              </a:ext>
            </a:extLst>
          </p:cNvPr>
          <p:cNvSpPr>
            <a:spLocks noGrp="1"/>
          </p:cNvSpPr>
          <p:nvPr>
            <p:ph type="body" sz="quarter" idx="4294967295"/>
          </p:nvPr>
        </p:nvSpPr>
        <p:spPr>
          <a:xfrm>
            <a:off x="388088" y="2072033"/>
            <a:ext cx="11018838" cy="2308225"/>
          </a:xfrm>
        </p:spPr>
        <p:txBody>
          <a:bodyPr/>
          <a:lstStyle/>
          <a:p>
            <a:pPr defTabSz="914400" fontAlgn="base">
              <a:spcBef>
                <a:spcPct val="0"/>
              </a:spcBef>
              <a:spcAft>
                <a:spcPts val="600"/>
              </a:spcAft>
              <a:defRPr/>
            </a:pPr>
            <a:r>
              <a:rPr lang="en-GB" sz="1600" b="1">
                <a:ln w="3175">
                  <a:noFill/>
                </a:ln>
                <a:gradFill flip="none" rotWithShape="1">
                  <a:gsLst>
                    <a:gs pos="100000">
                      <a:srgbClr val="49C5B1"/>
                    </a:gs>
                    <a:gs pos="0">
                      <a:srgbClr val="FFA38B"/>
                    </a:gs>
                    <a:gs pos="32000">
                      <a:srgbClr val="D59ED7"/>
                    </a:gs>
                    <a:gs pos="68000">
                      <a:srgbClr val="8DC8E8"/>
                    </a:gs>
                  </a:gsLst>
                  <a:path path="circle">
                    <a:fillToRect l="100000" t="100000"/>
                  </a:path>
                  <a:tileRect r="-100000" b="-100000"/>
                </a:gradFill>
                <a:latin typeface="Segoe UI Semibold" panose="020B0502040204020203" pitchFamily="34" charset="0"/>
              </a:rPr>
              <a:t>RAG (work with your own organizations data) </a:t>
            </a:r>
          </a:p>
          <a:p>
            <a:pPr marL="285750" indent="-285750">
              <a:spcBef>
                <a:spcPts val="0"/>
              </a:spcBef>
              <a:spcAft>
                <a:spcPts val="800"/>
              </a:spcAft>
              <a:buFont typeface="Arial" panose="020B0604020202020204" pitchFamily="34" charset="0"/>
              <a:buChar char="•"/>
            </a:pPr>
            <a:r>
              <a:rPr lang="en-GB" sz="1600"/>
              <a:t>Embeddings and search</a:t>
            </a:r>
          </a:p>
          <a:p>
            <a:pPr marL="285750" indent="-285750">
              <a:spcBef>
                <a:spcPts val="0"/>
              </a:spcBef>
              <a:spcAft>
                <a:spcPts val="800"/>
              </a:spcAft>
              <a:buFont typeface="Arial" panose="020B0604020202020204" pitchFamily="34" charset="0"/>
              <a:buChar char="•"/>
            </a:pPr>
            <a:r>
              <a:rPr lang="en-GB" sz="1600"/>
              <a:t>Pluggable with Azure AI Search, </a:t>
            </a:r>
            <a:r>
              <a:rPr lang="en-GB" sz="1600" err="1"/>
              <a:t>CosmosDb</a:t>
            </a:r>
            <a:r>
              <a:rPr lang="en-GB" sz="1600"/>
              <a:t> for Mongo DB, </a:t>
            </a:r>
            <a:br>
              <a:rPr lang="en-GB" sz="1600"/>
            </a:br>
            <a:r>
              <a:rPr lang="en-GB" sz="1600"/>
              <a:t>Azure Data Explorer</a:t>
            </a:r>
          </a:p>
          <a:p>
            <a:pPr marL="285750" indent="-285750">
              <a:spcBef>
                <a:spcPts val="0"/>
              </a:spcBef>
              <a:spcAft>
                <a:spcPts val="800"/>
              </a:spcAft>
              <a:buFont typeface="Arial" panose="020B0604020202020204" pitchFamily="34" charset="0"/>
              <a:buChar char="•"/>
            </a:pPr>
            <a:r>
              <a:rPr lang="en-GB" sz="1600"/>
              <a:t>Configurable models for embedding and search</a:t>
            </a:r>
          </a:p>
          <a:p>
            <a:pPr marL="285750" indent="-285750">
              <a:spcBef>
                <a:spcPts val="0"/>
              </a:spcBef>
              <a:spcAft>
                <a:spcPts val="800"/>
              </a:spcAft>
              <a:buFont typeface="Arial" panose="020B0604020202020204" pitchFamily="34" charset="0"/>
              <a:buChar char="•"/>
            </a:pPr>
            <a:r>
              <a:rPr lang="en-GB" sz="1600"/>
              <a:t>Integrate with existing http &amp; event triggers for real-time </a:t>
            </a:r>
            <a:br>
              <a:rPr lang="en-GB" sz="1600"/>
            </a:br>
            <a:r>
              <a:rPr lang="en-GB" sz="1600"/>
              <a:t>data ingestion</a:t>
            </a:r>
          </a:p>
          <a:p>
            <a:pPr defTabSz="914400" fontAlgn="base">
              <a:spcBef>
                <a:spcPts val="600"/>
              </a:spcBef>
              <a:spcAft>
                <a:spcPts val="600"/>
              </a:spcAft>
              <a:defRPr/>
            </a:pPr>
            <a:r>
              <a:rPr lang="en-GB" sz="1600" b="1">
                <a:ln w="3175">
                  <a:noFill/>
                </a:ln>
                <a:gradFill flip="none" rotWithShape="1">
                  <a:gsLst>
                    <a:gs pos="100000">
                      <a:srgbClr val="49C5B1"/>
                    </a:gs>
                    <a:gs pos="0">
                      <a:srgbClr val="FFA38B"/>
                    </a:gs>
                    <a:gs pos="32000">
                      <a:srgbClr val="D59ED7"/>
                    </a:gs>
                    <a:gs pos="68000">
                      <a:srgbClr val="8DC8E8"/>
                    </a:gs>
                  </a:gsLst>
                  <a:path path="circle">
                    <a:fillToRect l="100000" t="100000"/>
                  </a:path>
                  <a:tileRect r="-100000" b="-100000"/>
                </a:gradFill>
                <a:latin typeface="Segoe UI Semibold" panose="020B0502040204020203" pitchFamily="34" charset="0"/>
              </a:rPr>
              <a:t>Chat and assistant skills</a:t>
            </a:r>
          </a:p>
          <a:p>
            <a:pPr marL="285750" indent="-285750">
              <a:spcBef>
                <a:spcPts val="0"/>
              </a:spcBef>
              <a:spcAft>
                <a:spcPts val="800"/>
              </a:spcAft>
              <a:buFont typeface="Arial" panose="020B0604020202020204" pitchFamily="34" charset="0"/>
              <a:buChar char="•"/>
            </a:pPr>
            <a:r>
              <a:rPr lang="en-GB" sz="1600"/>
              <a:t>Chat with OpenAI models with automatic persistent history</a:t>
            </a:r>
          </a:p>
          <a:p>
            <a:pPr marL="285750" indent="-285750">
              <a:spcBef>
                <a:spcPts val="0"/>
              </a:spcBef>
              <a:spcAft>
                <a:spcPts val="800"/>
              </a:spcAft>
              <a:buFont typeface="Arial" panose="020B0604020202020204" pitchFamily="34" charset="0"/>
              <a:buChar char="•"/>
            </a:pPr>
            <a:r>
              <a:rPr lang="en-GB" sz="1600"/>
              <a:t>Assistant skills trigger to extend capabilities of OpenAI model</a:t>
            </a:r>
          </a:p>
          <a:p>
            <a:pPr marL="0" marR="0" fontAlgn="base">
              <a:spcBef>
                <a:spcPts val="0"/>
              </a:spcBef>
              <a:spcAft>
                <a:spcPts val="0"/>
              </a:spcAft>
            </a:pPr>
            <a:r>
              <a:rPr lang="en-US" sz="1600" b="1">
                <a:ln w="3175">
                  <a:noFill/>
                </a:ln>
                <a:gradFill flip="none" rotWithShape="1">
                  <a:gsLst>
                    <a:gs pos="100000">
                      <a:srgbClr val="49C5B1"/>
                    </a:gs>
                    <a:gs pos="0">
                      <a:srgbClr val="FFA38B"/>
                    </a:gs>
                    <a:gs pos="32000">
                      <a:srgbClr val="D59ED7"/>
                    </a:gs>
                    <a:gs pos="68000">
                      <a:srgbClr val="8DC8E8"/>
                    </a:gs>
                  </a:gsLst>
                  <a:path path="circle">
                    <a:fillToRect l="100000" t="100000"/>
                  </a:path>
                  <a:tileRect r="-100000" b="-100000"/>
                </a:gradFill>
                <a:latin typeface="Segoe UI Semibold" panose="020B0502040204020203" pitchFamily="34" charset="0"/>
              </a:rPr>
              <a:t>Text completion for content summarization and creation</a:t>
            </a:r>
          </a:p>
          <a:p>
            <a:pPr marL="285750" lvl="0" indent="-285750">
              <a:spcBef>
                <a:spcPts val="0"/>
              </a:spcBef>
              <a:spcAft>
                <a:spcPts val="800"/>
              </a:spcAft>
              <a:buFont typeface="Arial" panose="020B0604020202020204" pitchFamily="34" charset="0"/>
              <a:buChar char="•"/>
            </a:pPr>
            <a:r>
              <a:rPr lang="en-US" sz="1600"/>
              <a:t>Input binding that takes prompt or content and returns LLM response</a:t>
            </a:r>
            <a:endParaRPr lang="en-US" sz="1600" b="1">
              <a:ln w="3175">
                <a:noFill/>
              </a:ln>
              <a:gradFill flip="none" rotWithShape="1">
                <a:gsLst>
                  <a:gs pos="100000">
                    <a:srgbClr val="49C5B1"/>
                  </a:gs>
                  <a:gs pos="0">
                    <a:srgbClr val="FFA38B"/>
                  </a:gs>
                  <a:gs pos="32000">
                    <a:srgbClr val="D59ED7"/>
                  </a:gs>
                  <a:gs pos="68000">
                    <a:srgbClr val="8DC8E8"/>
                  </a:gs>
                </a:gsLst>
                <a:path path="circle">
                  <a:fillToRect l="100000" t="100000"/>
                </a:path>
                <a:tileRect r="-100000" b="-100000"/>
              </a:gradFill>
              <a:latin typeface="Segoe UI Semibold" panose="020B0502040204020203" pitchFamily="34" charset="0"/>
            </a:endParaRPr>
          </a:p>
          <a:p>
            <a:pPr marR="0" lvl="0" fontAlgn="base">
              <a:lnSpc>
                <a:spcPct val="106000"/>
              </a:lnSpc>
              <a:spcBef>
                <a:spcPts val="0"/>
              </a:spcBef>
              <a:spcAft>
                <a:spcPts val="0"/>
              </a:spcAft>
            </a:pPr>
            <a:r>
              <a:rPr lang="en-GB" sz="1600" b="1">
                <a:ln w="3175">
                  <a:noFill/>
                </a:ln>
                <a:gradFill flip="none" rotWithShape="1">
                  <a:gsLst>
                    <a:gs pos="100000">
                      <a:srgbClr val="49C5B1"/>
                    </a:gs>
                    <a:gs pos="0">
                      <a:srgbClr val="FFA38B"/>
                    </a:gs>
                    <a:gs pos="32000">
                      <a:srgbClr val="D59ED7"/>
                    </a:gs>
                    <a:gs pos="68000">
                      <a:srgbClr val="8DC8E8"/>
                    </a:gs>
                  </a:gsLst>
                  <a:path path="circle">
                    <a:fillToRect l="100000" t="100000"/>
                  </a:path>
                  <a:tileRect r="-100000" b="-100000"/>
                </a:gradFill>
                <a:latin typeface="Segoe UI Semibold" panose="020B0502040204020203" pitchFamily="34" charset="0"/>
              </a:rPr>
              <a:t>Durable Functions for chaining and orchestrations</a:t>
            </a:r>
            <a:br>
              <a:rPr lang="en-GB" sz="1600"/>
            </a:br>
            <a:endParaRPr lang="en-GB" sz="1600"/>
          </a:p>
        </p:txBody>
      </p:sp>
      <p:sp>
        <p:nvSpPr>
          <p:cNvPr id="11" name="Rectangle: Rounded Corners 9">
            <a:extLst>
              <a:ext uri="{FF2B5EF4-FFF2-40B4-BE49-F238E27FC236}">
                <a16:creationId xmlns:a16="http://schemas.microsoft.com/office/drawing/2014/main" id="{24785688-1DFD-6944-316B-08AD07AEC8E4}"/>
              </a:ext>
              <a:ext uri="{C183D7F6-B498-43B3-948B-1728B52AA6E4}">
                <adec:decorative xmlns:adec="http://schemas.microsoft.com/office/drawing/2017/decorative" val="1"/>
              </a:ext>
            </a:extLst>
          </p:cNvPr>
          <p:cNvSpPr/>
          <p:nvPr/>
        </p:nvSpPr>
        <p:spPr bwMode="auto">
          <a:xfrm>
            <a:off x="7500437" y="2072033"/>
            <a:ext cx="4023710" cy="3700433"/>
          </a:xfrm>
          <a:prstGeom prst="roundRect">
            <a:avLst>
              <a:gd name="adj" fmla="val 4476"/>
            </a:avLst>
          </a:prstGeom>
          <a:solidFill>
            <a:schemeClr val="bg1">
              <a:lumMod val="50000"/>
              <a:lumOff val="50000"/>
              <a:alpha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grpSp>
        <p:nvGrpSpPr>
          <p:cNvPr id="12" name="Group 11">
            <a:extLst>
              <a:ext uri="{FF2B5EF4-FFF2-40B4-BE49-F238E27FC236}">
                <a16:creationId xmlns:a16="http://schemas.microsoft.com/office/drawing/2014/main" id="{890EDFCA-06C2-0A5B-D9D9-C1AD73A00CE5}"/>
              </a:ext>
              <a:ext uri="{C183D7F6-B498-43B3-948B-1728B52AA6E4}">
                <adec:decorative xmlns:adec="http://schemas.microsoft.com/office/drawing/2017/decorative" val="1"/>
              </a:ext>
            </a:extLst>
          </p:cNvPr>
          <p:cNvGrpSpPr/>
          <p:nvPr/>
        </p:nvGrpSpPr>
        <p:grpSpPr>
          <a:xfrm>
            <a:off x="7722455" y="2432584"/>
            <a:ext cx="3802697" cy="2892600"/>
            <a:chOff x="7318271" y="-268210"/>
            <a:chExt cx="4405258" cy="3350951"/>
          </a:xfrm>
        </p:grpSpPr>
        <p:pic>
          <p:nvPicPr>
            <p:cNvPr id="18" name="Picture 2">
              <a:extLst>
                <a:ext uri="{FF2B5EF4-FFF2-40B4-BE49-F238E27FC236}">
                  <a16:creationId xmlns:a16="http://schemas.microsoft.com/office/drawing/2014/main" id="{527A1883-DBE0-C612-C79D-B692ED5D7790}"/>
                </a:ext>
                <a:ext uri="{C183D7F6-B498-43B3-948B-1728B52AA6E4}">
                  <adec:decorative xmlns:adec="http://schemas.microsoft.com/office/drawing/2017/decorative" val="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18271" y="-268210"/>
              <a:ext cx="4405258" cy="3350951"/>
            </a:xfrm>
            <a:prstGeom prst="rect">
              <a:avLst/>
            </a:prstGeom>
            <a:noFill/>
            <a:extLst>
              <a:ext uri="{909E8E84-426E-40DD-AFC4-6F175D3DCCD1}">
                <a14:hiddenFill xmlns:a14="http://schemas.microsoft.com/office/drawing/2010/main">
                  <a:solidFill>
                    <a:srgbClr val="FFFFFF"/>
                  </a:solidFill>
                </a14:hiddenFill>
              </a:ext>
            </a:extLst>
          </p:spPr>
        </p:pic>
        <p:pic>
          <p:nvPicPr>
            <p:cNvPr id="19" name="Graphic 18">
              <a:extLst>
                <a:ext uri="{FF2B5EF4-FFF2-40B4-BE49-F238E27FC236}">
                  <a16:creationId xmlns:a16="http://schemas.microsoft.com/office/drawing/2014/main" id="{EF1E9B4A-21BF-4183-71E8-31758A6AB02B}"/>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873453" y="1330857"/>
              <a:ext cx="647447" cy="686996"/>
            </a:xfrm>
            <a:prstGeom prst="rect">
              <a:avLst/>
            </a:prstGeom>
          </p:spPr>
        </p:pic>
      </p:grpSp>
      <p:sp>
        <p:nvSpPr>
          <p:cNvPr id="2" name="Rounded Rectangle 18">
            <a:extLst>
              <a:ext uri="{FF2B5EF4-FFF2-40B4-BE49-F238E27FC236}">
                <a16:creationId xmlns:a16="http://schemas.microsoft.com/office/drawing/2014/main" id="{1CF6FA26-66CF-5012-123B-4B4F7D0EAE10}"/>
              </a:ext>
            </a:extLst>
          </p:cNvPr>
          <p:cNvSpPr/>
          <p:nvPr/>
        </p:nvSpPr>
        <p:spPr bwMode="auto">
          <a:xfrm>
            <a:off x="2259274" y="1027080"/>
            <a:ext cx="7673452" cy="605504"/>
          </a:xfrm>
          <a:prstGeom prst="roundRect">
            <a:avLst>
              <a:gd name="adj" fmla="val 35729"/>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effectLst>
            <a:outerShdw blurRad="63500" dist="63500" dir="2700000" algn="tl" rotWithShape="0">
              <a:prstClr val="black">
                <a:alpha val="50000"/>
              </a:prstClr>
            </a:outerShdw>
          </a:effectLst>
        </p:spPr>
        <p:txBody>
          <a:bodyPr wrap="square" lIns="182880" tIns="36576" rIns="182880" bIns="73152" anchor="ctr" anchorCtr="0">
            <a:spAutoFit/>
          </a:bodyPr>
          <a:lstStyle/>
          <a:p>
            <a:pPr marL="0" marR="0" lvl="0" indent="0" algn="ctr" defTabSz="299783" rtl="0" eaLnBrk="1" fontAlgn="base" latinLnBrk="0" hangingPunct="1">
              <a:lnSpc>
                <a:spcPct val="100000"/>
              </a:lnSpc>
              <a:spcBef>
                <a:spcPts val="508"/>
              </a:spcBef>
              <a:spcAft>
                <a:spcPts val="508"/>
              </a:spcAft>
              <a:buClrTx/>
              <a:buSzPct val="90000"/>
              <a:buFontTx/>
              <a:buNone/>
              <a:tabLst/>
              <a:defRPr/>
            </a:pPr>
            <a:r>
              <a:rPr kumimoji="0" lang="en-US" altLang="zh-TW" sz="2400" b="1" i="0" u="none" strike="noStrike" kern="1200" cap="none" spc="0" normalizeH="0" baseline="0" noProof="0">
                <a:ln w="3175">
                  <a:noFill/>
                </a:ln>
                <a:gradFill>
                  <a:gsLst>
                    <a:gs pos="48951">
                      <a:srgbClr val="FFFFFF"/>
                    </a:gs>
                    <a:gs pos="14943">
                      <a:srgbClr val="FFFFFF"/>
                    </a:gs>
                  </a:gsLst>
                  <a:lin ang="2700000" scaled="0"/>
                </a:gradFill>
                <a:effectLst/>
                <a:uLnTx/>
                <a:uFillTx/>
                <a:latin typeface="Segoe UI Variable Display Semibold" pitchFamily="2" charset="0"/>
                <a:ea typeface="+mn-ea"/>
                <a:cs typeface="Segoe UI Semibold" panose="020B0702040204020203" pitchFamily="34" charset="0"/>
              </a:rPr>
              <a:t>Preview of Azure OpenAI Triggers and Bindings</a:t>
            </a:r>
          </a:p>
        </p:txBody>
      </p:sp>
    </p:spTree>
    <p:extLst>
      <p:ext uri="{BB962C8B-B14F-4D97-AF65-F5344CB8AC3E}">
        <p14:creationId xmlns:p14="http://schemas.microsoft.com/office/powerpoint/2010/main" val="17770860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42" presetClass="path" presetSubtype="0" decel="100000" fill="hold" nodeType="withEffect">
                                  <p:stCondLst>
                                    <p:cond delay="0"/>
                                  </p:stCondLst>
                                  <p:childTnLst>
                                    <p:animMotion origin="layout" path="M 1.66667E-6 2.96296E-6 L 1.66667E-6 0.04352 " pathEditMode="relative" rAng="0" ptsTypes="AA">
                                      <p:cBhvr>
                                        <p:cTn id="9" dur="600" spd="-100000" fill="hold"/>
                                        <p:tgtEl>
                                          <p:spTgt spid="12"/>
                                        </p:tgtEl>
                                        <p:attrNameLst>
                                          <p:attrName>ppt_x</p:attrName>
                                          <p:attrName>ppt_y</p:attrName>
                                        </p:attrNameLst>
                                      </p:cBhvr>
                                      <p:rCtr x="0" y="2176"/>
                                    </p:animMotion>
                                  </p:childTnLst>
                                </p:cTn>
                              </p:par>
                              <p:par>
                                <p:cTn id="10" presetID="10" presetClass="entr" presetSubtype="0" fill="hold" grpId="0" nodeType="with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par>
                                <p:cTn id="13" presetID="2" presetClass="entr" presetSubtype="1" decel="100000" fill="hold" grpId="0" nodeType="withEffect">
                                  <p:stCondLst>
                                    <p:cond delay="500"/>
                                  </p:stCondLst>
                                  <p:childTnLst>
                                    <p:set>
                                      <p:cBhvr>
                                        <p:cTn id="14" dur="1" fill="hold">
                                          <p:stCondLst>
                                            <p:cond delay="0"/>
                                          </p:stCondLst>
                                        </p:cTn>
                                        <p:tgtEl>
                                          <p:spTgt spid="2"/>
                                        </p:tgtEl>
                                        <p:attrNameLst>
                                          <p:attrName>style.visibility</p:attrName>
                                        </p:attrNameLst>
                                      </p:cBhvr>
                                      <p:to>
                                        <p:strVal val="visible"/>
                                      </p:to>
                                    </p:set>
                                    <p:anim calcmode="lin" valueType="num">
                                      <p:cBhvr additive="base">
                                        <p:cTn id="15" dur="750" fill="hold"/>
                                        <p:tgtEl>
                                          <p:spTgt spid="2"/>
                                        </p:tgtEl>
                                        <p:attrNameLst>
                                          <p:attrName>ppt_x</p:attrName>
                                        </p:attrNameLst>
                                      </p:cBhvr>
                                      <p:tavLst>
                                        <p:tav tm="0">
                                          <p:val>
                                            <p:strVal val="#ppt_x"/>
                                          </p:val>
                                        </p:tav>
                                        <p:tav tm="100000">
                                          <p:val>
                                            <p:strVal val="#ppt_x"/>
                                          </p:val>
                                        </p:tav>
                                      </p:tavLst>
                                    </p:anim>
                                    <p:anim calcmode="lin" valueType="num">
                                      <p:cBhvr additive="base">
                                        <p:cTn id="16" dur="750" fill="hold"/>
                                        <p:tgtEl>
                                          <p:spTgt spid="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2"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28BDBE7B-336C-AF53-4DEC-6308B2AAC88C}"/>
              </a:ext>
              <a:ext uri="{C183D7F6-B498-43B3-948B-1728B52AA6E4}">
                <adec:decorative xmlns:adec="http://schemas.microsoft.com/office/drawing/2017/decorative" val="1"/>
              </a:ext>
            </a:extLst>
          </p:cNvPr>
          <p:cNvSpPr/>
          <p:nvPr/>
        </p:nvSpPr>
        <p:spPr bwMode="auto">
          <a:xfrm>
            <a:off x="0" y="0"/>
            <a:ext cx="12192000" cy="6858001"/>
          </a:xfrm>
          <a:prstGeom prst="roundRect">
            <a:avLst>
              <a:gd name="adj" fmla="val 0"/>
            </a:avLst>
          </a:prstGeom>
          <a:blipFill dpi="0" rotWithShape="1">
            <a:blip r:embed="rId3">
              <a:alphaModFix amt="20000"/>
              <a:extLst>
                <a:ext uri="{96DAC541-7B7A-43D3-8B79-37D633B846F1}">
                  <asvg:svgBlip xmlns:asvg="http://schemas.microsoft.com/office/drawing/2016/SVG/main" r:embed="rId4"/>
                </a:ext>
              </a:extLst>
            </a:blip>
            <a:srcRect/>
            <a:tile tx="0" ty="0" sx="90000" sy="9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rm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3" name="Rectangle: Rounded Corners 22">
            <a:extLst>
              <a:ext uri="{FF2B5EF4-FFF2-40B4-BE49-F238E27FC236}">
                <a16:creationId xmlns:a16="http://schemas.microsoft.com/office/drawing/2014/main" id="{C8A26274-C156-BF06-181D-5A9D9D63D308}"/>
              </a:ext>
              <a:ext uri="{C183D7F6-B498-43B3-948B-1728B52AA6E4}">
                <adec:decorative xmlns:adec="http://schemas.microsoft.com/office/drawing/2017/decorative" val="1"/>
              </a:ext>
            </a:extLst>
          </p:cNvPr>
          <p:cNvSpPr/>
          <p:nvPr/>
        </p:nvSpPr>
        <p:spPr bwMode="auto">
          <a:xfrm>
            <a:off x="586741" y="2630324"/>
            <a:ext cx="2515311" cy="3484567"/>
          </a:xfrm>
          <a:prstGeom prst="roundRect">
            <a:avLst>
              <a:gd name="adj" fmla="val 6490"/>
            </a:avLst>
          </a:prstGeom>
          <a:solidFill>
            <a:schemeClr val="bg1"/>
          </a:solidFill>
          <a:ln w="12700" cap="flat" cmpd="sng" algn="ctr">
            <a:solidFill>
              <a:srgbClr val="3A4953"/>
            </a:solidFill>
            <a:prstDash val="solid"/>
            <a:headEnd type="none" w="med" len="med"/>
            <a:tailEnd type="none" w="med" len="med"/>
          </a:ln>
          <a:effectLst>
            <a:outerShdw blurRad="127000" dist="127000" dir="5400000" algn="ctr" rotWithShape="0">
              <a:srgbClr val="000000">
                <a:alpha val="25000"/>
              </a:srgbClr>
            </a:outerShdw>
          </a:effectLst>
        </p:spPr>
        <p:txBody>
          <a:bodyPr rot="0" spcFirstLastPara="0" vertOverflow="overflow" horzOverflow="overflow" vert="horz" wrap="square" lIns="182880" tIns="91440"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1000"/>
              </a:spcBef>
              <a:spcAft>
                <a:spcPts val="0"/>
              </a:spcAft>
              <a:buClrTx/>
              <a:buSzTx/>
              <a:buFontTx/>
              <a:buNone/>
              <a:tabLst/>
              <a:defRPr/>
            </a:pPr>
            <a:endParaRPr kumimoji="0" lang="en-US" sz="1600" b="0" i="0" u="none" strike="noStrike" kern="0" cap="none" spc="0" normalizeH="0" baseline="0" noProof="0">
              <a:ln>
                <a:noFill/>
              </a:ln>
              <a:solidFill>
                <a:srgbClr val="C5B4E3"/>
              </a:solidFill>
              <a:effectLst/>
              <a:uLnTx/>
              <a:uFillTx/>
              <a:latin typeface="Segoe UI Semibold"/>
              <a:ea typeface="+mn-ea"/>
              <a:cs typeface="+mn-cs"/>
            </a:endParaRPr>
          </a:p>
        </p:txBody>
      </p:sp>
      <p:sp>
        <p:nvSpPr>
          <p:cNvPr id="38" name="Rectangle: Rounded Corners 37">
            <a:extLst>
              <a:ext uri="{FF2B5EF4-FFF2-40B4-BE49-F238E27FC236}">
                <a16:creationId xmlns:a16="http://schemas.microsoft.com/office/drawing/2014/main" id="{82BA08BC-6163-5B9A-C111-BD54A13BFE29}"/>
              </a:ext>
              <a:ext uri="{C183D7F6-B498-43B3-948B-1728B52AA6E4}">
                <adec:decorative xmlns:adec="http://schemas.microsoft.com/office/drawing/2017/decorative" val="1"/>
              </a:ext>
            </a:extLst>
          </p:cNvPr>
          <p:cNvSpPr/>
          <p:nvPr/>
        </p:nvSpPr>
        <p:spPr bwMode="auto">
          <a:xfrm>
            <a:off x="3422520" y="2630324"/>
            <a:ext cx="2515311" cy="3484567"/>
          </a:xfrm>
          <a:prstGeom prst="roundRect">
            <a:avLst>
              <a:gd name="adj" fmla="val 6490"/>
            </a:avLst>
          </a:prstGeom>
          <a:solidFill>
            <a:schemeClr val="bg1"/>
          </a:solidFill>
          <a:ln w="12700" cap="flat" cmpd="sng" algn="ctr">
            <a:solidFill>
              <a:srgbClr val="3A4953"/>
            </a:solidFill>
            <a:prstDash val="solid"/>
            <a:headEnd type="none" w="med" len="med"/>
            <a:tailEnd type="none" w="med" len="med"/>
          </a:ln>
          <a:effectLst>
            <a:outerShdw blurRad="127000" dist="127000" dir="5400000" algn="ctr" rotWithShape="0">
              <a:srgbClr val="000000">
                <a:alpha val="25000"/>
              </a:srgbClr>
            </a:outerShdw>
          </a:effectLst>
        </p:spPr>
        <p:txBody>
          <a:bodyPr rot="0" spcFirstLastPara="0" vertOverflow="overflow" horzOverflow="overflow" vert="horz" wrap="square" lIns="182880" tIns="91440"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1000"/>
              </a:spcBef>
              <a:spcAft>
                <a:spcPts val="0"/>
              </a:spcAft>
              <a:buClrTx/>
              <a:buSzTx/>
              <a:buFontTx/>
              <a:buNone/>
              <a:tabLst/>
              <a:defRPr/>
            </a:pPr>
            <a:endParaRPr kumimoji="0" lang="en-US" sz="1600" b="0" i="0" u="none" strike="noStrike" kern="0" cap="none" spc="0" normalizeH="0" baseline="0" noProof="0">
              <a:ln>
                <a:noFill/>
              </a:ln>
              <a:solidFill>
                <a:srgbClr val="C5B4E3"/>
              </a:solidFill>
              <a:effectLst/>
              <a:uLnTx/>
              <a:uFillTx/>
              <a:latin typeface="Segoe UI Semibold"/>
              <a:ea typeface="+mn-ea"/>
              <a:cs typeface="+mn-cs"/>
            </a:endParaRPr>
          </a:p>
        </p:txBody>
      </p:sp>
      <p:sp>
        <p:nvSpPr>
          <p:cNvPr id="41" name="Rectangle: Rounded Corners 40">
            <a:extLst>
              <a:ext uri="{FF2B5EF4-FFF2-40B4-BE49-F238E27FC236}">
                <a16:creationId xmlns:a16="http://schemas.microsoft.com/office/drawing/2014/main" id="{3C88CB8C-743C-9A1F-5556-26EC107E5651}"/>
              </a:ext>
              <a:ext uri="{C183D7F6-B498-43B3-948B-1728B52AA6E4}">
                <adec:decorative xmlns:adec="http://schemas.microsoft.com/office/drawing/2017/decorative" val="1"/>
              </a:ext>
            </a:extLst>
          </p:cNvPr>
          <p:cNvSpPr/>
          <p:nvPr/>
        </p:nvSpPr>
        <p:spPr bwMode="auto">
          <a:xfrm>
            <a:off x="6258299" y="2630324"/>
            <a:ext cx="2515311" cy="3484567"/>
          </a:xfrm>
          <a:prstGeom prst="roundRect">
            <a:avLst>
              <a:gd name="adj" fmla="val 6490"/>
            </a:avLst>
          </a:prstGeom>
          <a:solidFill>
            <a:schemeClr val="bg1"/>
          </a:solidFill>
          <a:ln w="12700" cap="flat" cmpd="sng" algn="ctr">
            <a:solidFill>
              <a:srgbClr val="3A4953"/>
            </a:solidFill>
            <a:prstDash val="solid"/>
            <a:headEnd type="none" w="med" len="med"/>
            <a:tailEnd type="none" w="med" len="med"/>
          </a:ln>
          <a:effectLst>
            <a:outerShdw blurRad="127000" dist="127000" dir="5400000" algn="ctr" rotWithShape="0">
              <a:srgbClr val="000000">
                <a:alpha val="25000"/>
              </a:srgbClr>
            </a:outerShdw>
          </a:effectLst>
        </p:spPr>
        <p:txBody>
          <a:bodyPr rot="0" spcFirstLastPara="0" vertOverflow="overflow" horzOverflow="overflow" vert="horz" wrap="square" lIns="182880" tIns="91440"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1000"/>
              </a:spcBef>
              <a:spcAft>
                <a:spcPts val="0"/>
              </a:spcAft>
              <a:buClrTx/>
              <a:buSzTx/>
              <a:buFontTx/>
              <a:buNone/>
              <a:tabLst/>
              <a:defRPr/>
            </a:pPr>
            <a:endParaRPr kumimoji="0" lang="en-US" sz="1600" b="0" i="0" u="none" strike="noStrike" kern="0" cap="none" spc="0" normalizeH="0" baseline="0" noProof="0">
              <a:ln>
                <a:noFill/>
              </a:ln>
              <a:solidFill>
                <a:srgbClr val="C5B4E3"/>
              </a:solidFill>
              <a:effectLst/>
              <a:uLnTx/>
              <a:uFillTx/>
              <a:latin typeface="Segoe UI Semibold"/>
              <a:ea typeface="+mn-ea"/>
              <a:cs typeface="+mn-cs"/>
            </a:endParaRPr>
          </a:p>
        </p:txBody>
      </p:sp>
      <p:sp>
        <p:nvSpPr>
          <p:cNvPr id="44" name="Rectangle: Rounded Corners 43">
            <a:extLst>
              <a:ext uri="{FF2B5EF4-FFF2-40B4-BE49-F238E27FC236}">
                <a16:creationId xmlns:a16="http://schemas.microsoft.com/office/drawing/2014/main" id="{33AF2410-0717-1EBF-1A36-BD6AB92C2337}"/>
              </a:ext>
              <a:ext uri="{C183D7F6-B498-43B3-948B-1728B52AA6E4}">
                <adec:decorative xmlns:adec="http://schemas.microsoft.com/office/drawing/2017/decorative" val="1"/>
              </a:ext>
            </a:extLst>
          </p:cNvPr>
          <p:cNvSpPr/>
          <p:nvPr/>
        </p:nvSpPr>
        <p:spPr bwMode="auto">
          <a:xfrm>
            <a:off x="9094077" y="2630324"/>
            <a:ext cx="2515311" cy="3484567"/>
          </a:xfrm>
          <a:prstGeom prst="roundRect">
            <a:avLst>
              <a:gd name="adj" fmla="val 6490"/>
            </a:avLst>
          </a:prstGeom>
          <a:solidFill>
            <a:schemeClr val="bg1"/>
          </a:solidFill>
          <a:ln w="12700" cap="flat" cmpd="sng" algn="ctr">
            <a:solidFill>
              <a:srgbClr val="3A4953"/>
            </a:solidFill>
            <a:prstDash val="solid"/>
            <a:headEnd type="none" w="med" len="med"/>
            <a:tailEnd type="none" w="med" len="med"/>
          </a:ln>
          <a:effectLst>
            <a:outerShdw blurRad="127000" dist="127000" dir="5400000" algn="ctr" rotWithShape="0">
              <a:srgbClr val="000000">
                <a:alpha val="25000"/>
              </a:srgbClr>
            </a:outerShdw>
          </a:effectLst>
        </p:spPr>
        <p:txBody>
          <a:bodyPr rot="0" spcFirstLastPara="0" vertOverflow="overflow" horzOverflow="overflow" vert="horz" wrap="square" lIns="182880" tIns="91440"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1000"/>
              </a:spcBef>
              <a:spcAft>
                <a:spcPts val="0"/>
              </a:spcAft>
              <a:buClrTx/>
              <a:buSzTx/>
              <a:buFontTx/>
              <a:buNone/>
              <a:tabLst/>
              <a:defRPr/>
            </a:pPr>
            <a:endParaRPr kumimoji="0" lang="en-US" sz="1600" b="0" i="0" u="none" strike="noStrike" kern="0" cap="none" spc="0" normalizeH="0" baseline="0" noProof="0">
              <a:ln>
                <a:noFill/>
              </a:ln>
              <a:solidFill>
                <a:srgbClr val="C5B4E3"/>
              </a:solidFill>
              <a:effectLst/>
              <a:uLnTx/>
              <a:uFillTx/>
              <a:latin typeface="Segoe UI Semibold"/>
              <a:ea typeface="+mn-ea"/>
              <a:cs typeface="+mn-cs"/>
            </a:endParaRPr>
          </a:p>
        </p:txBody>
      </p:sp>
      <p:pic>
        <p:nvPicPr>
          <p:cNvPr id="7" name="Graphic 6">
            <a:extLst>
              <a:ext uri="{FF2B5EF4-FFF2-40B4-BE49-F238E27FC236}">
                <a16:creationId xmlns:a16="http://schemas.microsoft.com/office/drawing/2014/main" id="{31A8E285-7DE8-1B02-2C75-E1BD5A867741}"/>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340659" y="3020931"/>
            <a:ext cx="679034" cy="702140"/>
          </a:xfrm>
          <a:prstGeom prst="rect">
            <a:avLst/>
          </a:prstGeom>
        </p:spPr>
      </p:pic>
      <p:pic>
        <p:nvPicPr>
          <p:cNvPr id="9" name="Graphic 8">
            <a:extLst>
              <a:ext uri="{FF2B5EF4-FFF2-40B4-BE49-F238E27FC236}">
                <a16:creationId xmlns:a16="http://schemas.microsoft.com/office/drawing/2014/main" id="{43D43F33-8206-D9CC-8C13-14EC5C4C44C2}"/>
              </a:ext>
              <a:ext uri="{C183D7F6-B498-43B3-948B-1728B52AA6E4}">
                <adec:decorative xmlns:adec="http://schemas.microsoft.com/office/drawing/2017/decorative" val="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096180" y="2952227"/>
            <a:ext cx="839550" cy="839548"/>
          </a:xfrm>
          <a:prstGeom prst="rect">
            <a:avLst/>
          </a:prstGeom>
        </p:spPr>
      </p:pic>
      <p:pic>
        <p:nvPicPr>
          <p:cNvPr id="1025" name="Picture 1">
            <a:extLst>
              <a:ext uri="{FF2B5EF4-FFF2-40B4-BE49-F238E27FC236}">
                <a16:creationId xmlns:a16="http://schemas.microsoft.com/office/drawing/2014/main" id="{832AE8AD-4939-9410-73F7-2AD4F739D8DC}"/>
              </a:ext>
              <a:ext uri="{C183D7F6-B498-43B3-948B-1728B52AA6E4}">
                <adec:decorative xmlns:adec="http://schemas.microsoft.com/office/drawing/2017/decorative" val="1"/>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b="28532"/>
          <a:stretch/>
        </p:blipFill>
        <p:spPr bwMode="auto">
          <a:xfrm>
            <a:off x="1473887" y="3008674"/>
            <a:ext cx="741018" cy="726654"/>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a:extLst>
              <a:ext uri="{FF2B5EF4-FFF2-40B4-BE49-F238E27FC236}">
                <a16:creationId xmlns:a16="http://schemas.microsoft.com/office/drawing/2014/main" id="{035DA3F6-A257-92B4-4BB6-68A4946B2082}"/>
              </a:ext>
              <a:ext uri="{C183D7F6-B498-43B3-948B-1728B52AA6E4}">
                <adec:decorative xmlns:adec="http://schemas.microsoft.com/office/drawing/2017/decorative" val="1"/>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b="29889"/>
          <a:stretch/>
        </p:blipFill>
        <p:spPr bwMode="auto">
          <a:xfrm>
            <a:off x="9997365" y="3056550"/>
            <a:ext cx="708736" cy="630902"/>
          </a:xfrm>
          <a:prstGeom prst="rect">
            <a:avLst/>
          </a:prstGeom>
          <a:noFill/>
          <a:extLst>
            <a:ext uri="{909E8E84-426E-40DD-AFC4-6F175D3DCCD1}">
              <a14:hiddenFill xmlns:a14="http://schemas.microsoft.com/office/drawing/2010/main">
                <a:solidFill>
                  <a:srgbClr val="FFFFFF"/>
                </a:solidFill>
              </a14:hiddenFill>
            </a:ext>
          </a:extLst>
        </p:spPr>
      </p:pic>
      <p:sp>
        <p:nvSpPr>
          <p:cNvPr id="21" name="Text Placeholder 3">
            <a:extLst>
              <a:ext uri="{FF2B5EF4-FFF2-40B4-BE49-F238E27FC236}">
                <a16:creationId xmlns:a16="http://schemas.microsoft.com/office/drawing/2014/main" id="{A5D11E65-A1D7-C500-7DD9-63A008DC5EE9}"/>
              </a:ext>
            </a:extLst>
          </p:cNvPr>
          <p:cNvSpPr txBox="1">
            <a:spLocks noGrp="1"/>
          </p:cNvSpPr>
          <p:nvPr>
            <p:ph type="title" idx="4294967295"/>
          </p:nvPr>
        </p:nvSpPr>
        <p:spPr>
          <a:xfrm>
            <a:off x="0" y="1387475"/>
            <a:ext cx="11017250" cy="1014413"/>
          </a:xfrm>
          <a:prstGeom prst="rect">
            <a:avLst/>
          </a:prstGeom>
          <a:noFill/>
          <a:ln>
            <a:noFill/>
            <a:prstDash/>
          </a:ln>
          <a:effectLst/>
        </p:spPr>
        <p:txBody>
          <a:bodyPr rot="0" spcFirstLastPara="0" vertOverflow="overflow" horzOverflow="overflow" vert="horz" wrap="square" lIns="0" tIns="457200" rIns="0" bIns="0" numCol="1" spcCol="0" rtlCol="0" fromWordArt="0" anchor="t" anchorCtr="0" forceAA="0" compatLnSpc="1">
            <a:prstTxWarp prst="textNoShape">
              <a:avLst/>
            </a:prstTxWarp>
            <a:spAutoFit/>
          </a:bodyPr>
          <a:lstStyle>
            <a:lvl1pPr marR="0" lvl="0" indent="0" algn="ctr" defTabSz="914400" rtl="0" eaLnBrk="1" fontAlgn="auto" latinLnBrk="0" hangingPunct="1">
              <a:lnSpc>
                <a:spcPct val="100000"/>
              </a:lnSpc>
              <a:spcBef>
                <a:spcPts val="1200"/>
              </a:spcBef>
              <a:spcAft>
                <a:spcPts val="0"/>
              </a:spcAft>
              <a:buClrTx/>
              <a:buSzTx/>
              <a:buFontTx/>
              <a:buNone/>
              <a:tabLst/>
              <a:defRPr kumimoji="0" lang="en-US" sz="4400" b="0" i="0" u="none" strike="noStrike" kern="0" cap="none" spc="-50" normalizeH="0" baseline="0" dirty="0" smtClean="0">
                <a:ln w="3175">
                  <a:noFill/>
                </a:ln>
                <a:gradFill>
                  <a:gsLst>
                    <a:gs pos="59551">
                      <a:srgbClr val="FFFFFF"/>
                    </a:gs>
                    <a:gs pos="80460">
                      <a:srgbClr val="FFFFFF"/>
                    </a:gs>
                  </a:gsLst>
                  <a:path path="circle">
                    <a:fillToRect l="100000" t="100000"/>
                  </a:path>
                </a:gradFill>
                <a:effectLst/>
                <a:uLnTx/>
                <a:uFillTx/>
                <a:latin typeface="Segoe UI Semibold"/>
                <a:ea typeface="+mn-ea"/>
                <a:cs typeface="Segoe UI"/>
              </a:defRPr>
            </a:lvl1pPr>
          </a:lstStyle>
          <a:p>
            <a:pPr marL="0" marR="0" lvl="0" indent="0" algn="ctr" defTabSz="914400" rtl="0" eaLnBrk="1" fontAlgn="auto" latinLnBrk="0" hangingPunct="1">
              <a:lnSpc>
                <a:spcPct val="100000"/>
              </a:lnSpc>
              <a:spcBef>
                <a:spcPts val="1200"/>
              </a:spcBef>
              <a:spcAft>
                <a:spcPts val="0"/>
              </a:spcAft>
              <a:buClrTx/>
              <a:buSzTx/>
              <a:buFontTx/>
              <a:buNone/>
              <a:tabLst/>
              <a:defRPr/>
            </a:pPr>
            <a:r>
              <a:rPr kumimoji="0" lang="en-GB" sz="3600" b="0" i="0" u="none" strike="noStrike" kern="0" cap="none" spc="-50" normalizeH="0" baseline="0" noProof="0">
                <a:ln w="3175">
                  <a:noFill/>
                </a:ln>
                <a:solidFill>
                  <a:schemeClr val="tx1"/>
                </a:solidFill>
                <a:effectLst/>
                <a:uLnTx/>
                <a:uFillTx/>
                <a:latin typeface="Segoe UI Semibold"/>
                <a:ea typeface="+mn-ea"/>
                <a:cs typeface="Segoe UI"/>
              </a:rPr>
              <a:t>Azure Functions on Azure Container Apps</a:t>
            </a:r>
          </a:p>
        </p:txBody>
      </p:sp>
      <p:sp>
        <p:nvSpPr>
          <p:cNvPr id="22" name="Rounded Rectangle 18">
            <a:extLst>
              <a:ext uri="{FF2B5EF4-FFF2-40B4-BE49-F238E27FC236}">
                <a16:creationId xmlns:a16="http://schemas.microsoft.com/office/drawing/2014/main" id="{9A31658F-8E86-664F-23F6-141CE780DFE5}"/>
              </a:ext>
            </a:extLst>
          </p:cNvPr>
          <p:cNvSpPr/>
          <p:nvPr/>
        </p:nvSpPr>
        <p:spPr bwMode="auto">
          <a:xfrm>
            <a:off x="4229697" y="1066579"/>
            <a:ext cx="3728720" cy="610237"/>
          </a:xfrm>
          <a:prstGeom prst="roundRect">
            <a:avLst>
              <a:gd name="adj" fmla="val 35729"/>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effectLst>
            <a:outerShdw blurRad="63500" dist="63500" dir="2700000" algn="tl" rotWithShape="0">
              <a:prstClr val="black">
                <a:alpha val="50000"/>
              </a:prstClr>
            </a:outerShdw>
          </a:effectLst>
        </p:spPr>
        <p:txBody>
          <a:bodyPr wrap="square" lIns="182880" tIns="36576" rIns="182880" bIns="73152" anchor="ctr" anchorCtr="0">
            <a:spAutoFit/>
          </a:bodyPr>
          <a:lstStyle/>
          <a:p>
            <a:pPr marL="0" marR="0" lvl="0" indent="0" algn="ctr" defTabSz="299783" rtl="0" eaLnBrk="1" fontAlgn="base" latinLnBrk="0" hangingPunct="1">
              <a:lnSpc>
                <a:spcPct val="100000"/>
              </a:lnSpc>
              <a:spcBef>
                <a:spcPts val="508"/>
              </a:spcBef>
              <a:spcAft>
                <a:spcPts val="508"/>
              </a:spcAft>
              <a:buClrTx/>
              <a:buSzPct val="90000"/>
              <a:buFontTx/>
              <a:buNone/>
              <a:tabLst/>
              <a:defRPr/>
            </a:pPr>
            <a:r>
              <a:rPr kumimoji="0" lang="en-US" altLang="zh-TW" sz="2400" b="1" i="0" u="none" strike="noStrike" kern="1200" cap="none" spc="0" normalizeH="0" baseline="0" noProof="0">
                <a:ln w="3175">
                  <a:noFill/>
                </a:ln>
                <a:gradFill>
                  <a:gsLst>
                    <a:gs pos="48951">
                      <a:srgbClr val="FFFFFF"/>
                    </a:gs>
                    <a:gs pos="14943">
                      <a:srgbClr val="FFFFFF"/>
                    </a:gs>
                  </a:gsLst>
                  <a:lin ang="2700000" scaled="0"/>
                </a:gradFill>
                <a:effectLst/>
                <a:uLnTx/>
                <a:uFillTx/>
                <a:latin typeface="Segoe UI Variable Display Semibold" pitchFamily="2" charset="0"/>
                <a:ea typeface="+mn-ea"/>
                <a:cs typeface="Segoe UI Semibold" panose="020B0702040204020203" pitchFamily="34" charset="0"/>
              </a:rPr>
              <a:t>Generally available</a:t>
            </a:r>
          </a:p>
        </p:txBody>
      </p:sp>
      <p:sp>
        <p:nvSpPr>
          <p:cNvPr id="24" name="Text Placeholder 10">
            <a:extLst>
              <a:ext uri="{FF2B5EF4-FFF2-40B4-BE49-F238E27FC236}">
                <a16:creationId xmlns:a16="http://schemas.microsoft.com/office/drawing/2014/main" id="{97CEA99A-D584-91C9-F729-D5221EBDA410}"/>
              </a:ext>
            </a:extLst>
          </p:cNvPr>
          <p:cNvSpPr txBox="1">
            <a:spLocks/>
          </p:cNvSpPr>
          <p:nvPr/>
        </p:nvSpPr>
        <p:spPr>
          <a:xfrm>
            <a:off x="704292" y="4073522"/>
            <a:ext cx="2280208" cy="1661993"/>
          </a:xfrm>
          <a:prstGeom prst="rect">
            <a:avLst/>
          </a:prstGeom>
        </p:spPr>
        <p:txBody>
          <a:bodyPr wrap="square" lIns="0" tIns="0" rIns="0" bIns="0" anchor="t" anchorCtr="0">
            <a:spAutoFit/>
          </a:bodyPr>
          <a:lstStyle>
            <a:lvl1pPr marL="0" marR="0" indent="0" algn="l" defTabSz="1865484" rtl="0" eaLnBrk="1" fontAlgn="auto" latinLnBrk="0" hangingPunct="1">
              <a:lnSpc>
                <a:spcPct val="100000"/>
              </a:lnSpc>
              <a:spcBef>
                <a:spcPts val="0"/>
              </a:spcBef>
              <a:spcAft>
                <a:spcPts val="0"/>
              </a:spcAft>
              <a:buClrTx/>
              <a:buSzPct val="90000"/>
              <a:buFont typeface="Wingdings" panose="05000000000000000000" pitchFamily="2" charset="2"/>
              <a:buNone/>
              <a:tabLst/>
              <a:defRPr sz="4200" kern="1200" spc="0" baseline="0">
                <a:solidFill>
                  <a:schemeClr val="bg1"/>
                </a:solidFill>
                <a:latin typeface="+mj-lt"/>
                <a:ea typeface="+mn-ea"/>
                <a:cs typeface="Segoe UI Semilight" panose="020B0402040204020203" pitchFamily="34" charset="0"/>
              </a:defRPr>
            </a:lvl1pPr>
            <a:lvl2pPr marL="457200" marR="0" indent="0" algn="l" defTabSz="1865484" rtl="0" eaLnBrk="1" fontAlgn="auto" latinLnBrk="0" hangingPunct="1">
              <a:lnSpc>
                <a:spcPct val="100000"/>
              </a:lnSpc>
              <a:spcBef>
                <a:spcPct val="20000"/>
              </a:spcBef>
              <a:spcAft>
                <a:spcPts val="0"/>
              </a:spcAft>
              <a:buClrTx/>
              <a:buSzPct val="90000"/>
              <a:buFont typeface="Wingdings" panose="05000000000000000000" pitchFamily="2" charset="2"/>
              <a:buNone/>
              <a:tabLst/>
              <a:defRPr sz="3600" kern="1200" spc="0" baseline="0">
                <a:solidFill>
                  <a:schemeClr val="bg1"/>
                </a:solidFill>
                <a:latin typeface="+mj-lt"/>
                <a:ea typeface="+mn-ea"/>
                <a:cs typeface="+mn-cs"/>
              </a:defRPr>
            </a:lvl2pPr>
            <a:lvl3pPr marL="914400" marR="0" indent="0" algn="l" defTabSz="1865484"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bg1"/>
                </a:solidFill>
                <a:latin typeface="+mj-lt"/>
                <a:ea typeface="+mn-ea"/>
                <a:cs typeface="+mn-cs"/>
              </a:defRPr>
            </a:lvl3pPr>
            <a:lvl4pPr marL="1323976" marR="0" indent="0" algn="l" defTabSz="1865484" rtl="0" eaLnBrk="1" fontAlgn="auto" latinLnBrk="0" hangingPunct="1">
              <a:lnSpc>
                <a:spcPct val="100000"/>
              </a:lnSpc>
              <a:spcBef>
                <a:spcPct val="20000"/>
              </a:spcBef>
              <a:spcAft>
                <a:spcPts val="0"/>
              </a:spcAft>
              <a:buClrTx/>
              <a:buSzPct val="90000"/>
              <a:buFont typeface="Wingdings" panose="05000000000000000000" pitchFamily="2" charset="2"/>
              <a:buNone/>
              <a:tabLst/>
              <a:defRPr sz="2400" kern="1200" spc="0" baseline="0">
                <a:solidFill>
                  <a:schemeClr val="bg1"/>
                </a:solidFill>
                <a:latin typeface="+mj-lt"/>
                <a:ea typeface="+mn-ea"/>
                <a:cs typeface="+mn-cs"/>
              </a:defRPr>
            </a:lvl4pPr>
            <a:lvl5pPr marL="1711326" marR="0" indent="0" algn="l" defTabSz="1865484"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bg1"/>
                </a:solidFill>
                <a:latin typeface="+mj-lt"/>
                <a:ea typeface="+mn-ea"/>
                <a:cs typeface="+mn-cs"/>
              </a:defRPr>
            </a:lvl5pPr>
            <a:lvl6pPr marL="5130080" indent="-466372" algn="l" defTabSz="1865484" rtl="0" eaLnBrk="1" latinLnBrk="0" hangingPunct="1">
              <a:spcBef>
                <a:spcPct val="20000"/>
              </a:spcBef>
              <a:buFont typeface="Arial" pitchFamily="34" charset="0"/>
              <a:buChar char="•"/>
              <a:defRPr sz="4000" kern="1200">
                <a:solidFill>
                  <a:schemeClr val="tx1"/>
                </a:solidFill>
                <a:latin typeface="+mn-lt"/>
                <a:ea typeface="+mn-ea"/>
                <a:cs typeface="+mn-cs"/>
              </a:defRPr>
            </a:lvl6pPr>
            <a:lvl7pPr marL="6062824" indent="-466372" algn="l" defTabSz="1865484" rtl="0" eaLnBrk="1" latinLnBrk="0" hangingPunct="1">
              <a:spcBef>
                <a:spcPct val="20000"/>
              </a:spcBef>
              <a:buFont typeface="Arial" pitchFamily="34" charset="0"/>
              <a:buChar char="•"/>
              <a:defRPr sz="4000" kern="1200">
                <a:solidFill>
                  <a:schemeClr val="tx1"/>
                </a:solidFill>
                <a:latin typeface="+mn-lt"/>
                <a:ea typeface="+mn-ea"/>
                <a:cs typeface="+mn-cs"/>
              </a:defRPr>
            </a:lvl7pPr>
            <a:lvl8pPr marL="6995566" indent="-466372" algn="l" defTabSz="1865484" rtl="0" eaLnBrk="1" latinLnBrk="0" hangingPunct="1">
              <a:spcBef>
                <a:spcPct val="20000"/>
              </a:spcBef>
              <a:buFont typeface="Arial" pitchFamily="34" charset="0"/>
              <a:buChar char="•"/>
              <a:defRPr sz="4000" kern="1200">
                <a:solidFill>
                  <a:schemeClr val="tx1"/>
                </a:solidFill>
                <a:latin typeface="+mn-lt"/>
                <a:ea typeface="+mn-ea"/>
                <a:cs typeface="+mn-cs"/>
              </a:defRPr>
            </a:lvl8pPr>
            <a:lvl9pPr marL="7928310" indent="-466372" algn="l" defTabSz="1865484" rtl="0" eaLnBrk="1" latinLnBrk="0" hangingPunct="1">
              <a:spcBef>
                <a:spcPct val="20000"/>
              </a:spcBef>
              <a:buFont typeface="Arial" pitchFamily="34" charset="0"/>
              <a:buChar char="•"/>
              <a:defRPr sz="4000" kern="1200">
                <a:solidFill>
                  <a:schemeClr val="tx1"/>
                </a:solidFill>
                <a:latin typeface="+mn-lt"/>
                <a:ea typeface="+mn-ea"/>
                <a:cs typeface="+mn-cs"/>
              </a:defRPr>
            </a:lvl9pPr>
          </a:lstStyle>
          <a:p>
            <a:pPr marL="0" marR="0" lvl="0" indent="0" algn="ctr" defTabSz="186548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solidFill>
                  <a:schemeClr val="tx1"/>
                </a:solidFill>
                <a:effectLst/>
                <a:uLnTx/>
                <a:uFillTx/>
                <a:latin typeface="Segoe UI"/>
                <a:ea typeface="+mn-ea"/>
                <a:cs typeface="Segoe UI Semilight" panose="020B0402040204020203" pitchFamily="34" charset="0"/>
              </a:rPr>
              <a:t>Build multiple app types, containerized microservices that share common Container App environment </a:t>
            </a:r>
          </a:p>
        </p:txBody>
      </p:sp>
      <p:sp>
        <p:nvSpPr>
          <p:cNvPr id="39" name="Text Placeholder 10">
            <a:extLst>
              <a:ext uri="{FF2B5EF4-FFF2-40B4-BE49-F238E27FC236}">
                <a16:creationId xmlns:a16="http://schemas.microsoft.com/office/drawing/2014/main" id="{11AA3CEE-D371-65BF-4625-F9CD8444BE97}"/>
              </a:ext>
            </a:extLst>
          </p:cNvPr>
          <p:cNvSpPr txBox="1">
            <a:spLocks/>
          </p:cNvSpPr>
          <p:nvPr/>
        </p:nvSpPr>
        <p:spPr>
          <a:xfrm>
            <a:off x="3540071" y="4073522"/>
            <a:ext cx="2280208" cy="1384995"/>
          </a:xfrm>
          <a:prstGeom prst="rect">
            <a:avLst/>
          </a:prstGeom>
        </p:spPr>
        <p:txBody>
          <a:bodyPr wrap="square" lIns="0" tIns="0" rIns="0" bIns="0" anchor="t" anchorCtr="0">
            <a:spAutoFit/>
          </a:bodyPr>
          <a:lstStyle>
            <a:lvl1pPr marL="0" marR="0" indent="0" algn="l" defTabSz="1865484" rtl="0" eaLnBrk="1" fontAlgn="auto" latinLnBrk="0" hangingPunct="1">
              <a:lnSpc>
                <a:spcPct val="100000"/>
              </a:lnSpc>
              <a:spcBef>
                <a:spcPts val="0"/>
              </a:spcBef>
              <a:spcAft>
                <a:spcPts val="0"/>
              </a:spcAft>
              <a:buClrTx/>
              <a:buSzPct val="90000"/>
              <a:buFont typeface="Wingdings" panose="05000000000000000000" pitchFamily="2" charset="2"/>
              <a:buNone/>
              <a:tabLst/>
              <a:defRPr sz="4200" kern="1200" spc="0" baseline="0">
                <a:solidFill>
                  <a:schemeClr val="bg1"/>
                </a:solidFill>
                <a:latin typeface="+mj-lt"/>
                <a:ea typeface="+mn-ea"/>
                <a:cs typeface="Segoe UI Semilight" panose="020B0402040204020203" pitchFamily="34" charset="0"/>
              </a:defRPr>
            </a:lvl1pPr>
            <a:lvl2pPr marL="457200" marR="0" indent="0" algn="l" defTabSz="1865484" rtl="0" eaLnBrk="1" fontAlgn="auto" latinLnBrk="0" hangingPunct="1">
              <a:lnSpc>
                <a:spcPct val="100000"/>
              </a:lnSpc>
              <a:spcBef>
                <a:spcPct val="20000"/>
              </a:spcBef>
              <a:spcAft>
                <a:spcPts val="0"/>
              </a:spcAft>
              <a:buClrTx/>
              <a:buSzPct val="90000"/>
              <a:buFont typeface="Wingdings" panose="05000000000000000000" pitchFamily="2" charset="2"/>
              <a:buNone/>
              <a:tabLst/>
              <a:defRPr sz="3600" kern="1200" spc="0" baseline="0">
                <a:solidFill>
                  <a:schemeClr val="bg1"/>
                </a:solidFill>
                <a:latin typeface="+mj-lt"/>
                <a:ea typeface="+mn-ea"/>
                <a:cs typeface="+mn-cs"/>
              </a:defRPr>
            </a:lvl2pPr>
            <a:lvl3pPr marL="914400" marR="0" indent="0" algn="l" defTabSz="1865484"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bg1"/>
                </a:solidFill>
                <a:latin typeface="+mj-lt"/>
                <a:ea typeface="+mn-ea"/>
                <a:cs typeface="+mn-cs"/>
              </a:defRPr>
            </a:lvl3pPr>
            <a:lvl4pPr marL="1323976" marR="0" indent="0" algn="l" defTabSz="1865484" rtl="0" eaLnBrk="1" fontAlgn="auto" latinLnBrk="0" hangingPunct="1">
              <a:lnSpc>
                <a:spcPct val="100000"/>
              </a:lnSpc>
              <a:spcBef>
                <a:spcPct val="20000"/>
              </a:spcBef>
              <a:spcAft>
                <a:spcPts val="0"/>
              </a:spcAft>
              <a:buClrTx/>
              <a:buSzPct val="90000"/>
              <a:buFont typeface="Wingdings" panose="05000000000000000000" pitchFamily="2" charset="2"/>
              <a:buNone/>
              <a:tabLst/>
              <a:defRPr sz="2400" kern="1200" spc="0" baseline="0">
                <a:solidFill>
                  <a:schemeClr val="bg1"/>
                </a:solidFill>
                <a:latin typeface="+mj-lt"/>
                <a:ea typeface="+mn-ea"/>
                <a:cs typeface="+mn-cs"/>
              </a:defRPr>
            </a:lvl4pPr>
            <a:lvl5pPr marL="1711326" marR="0" indent="0" algn="l" defTabSz="1865484"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bg1"/>
                </a:solidFill>
                <a:latin typeface="+mj-lt"/>
                <a:ea typeface="+mn-ea"/>
                <a:cs typeface="+mn-cs"/>
              </a:defRPr>
            </a:lvl5pPr>
            <a:lvl6pPr marL="5130080" indent="-466372" algn="l" defTabSz="1865484" rtl="0" eaLnBrk="1" latinLnBrk="0" hangingPunct="1">
              <a:spcBef>
                <a:spcPct val="20000"/>
              </a:spcBef>
              <a:buFont typeface="Arial" pitchFamily="34" charset="0"/>
              <a:buChar char="•"/>
              <a:defRPr sz="4000" kern="1200">
                <a:solidFill>
                  <a:schemeClr val="tx1"/>
                </a:solidFill>
                <a:latin typeface="+mn-lt"/>
                <a:ea typeface="+mn-ea"/>
                <a:cs typeface="+mn-cs"/>
              </a:defRPr>
            </a:lvl6pPr>
            <a:lvl7pPr marL="6062824" indent="-466372" algn="l" defTabSz="1865484" rtl="0" eaLnBrk="1" latinLnBrk="0" hangingPunct="1">
              <a:spcBef>
                <a:spcPct val="20000"/>
              </a:spcBef>
              <a:buFont typeface="Arial" pitchFamily="34" charset="0"/>
              <a:buChar char="•"/>
              <a:defRPr sz="4000" kern="1200">
                <a:solidFill>
                  <a:schemeClr val="tx1"/>
                </a:solidFill>
                <a:latin typeface="+mn-lt"/>
                <a:ea typeface="+mn-ea"/>
                <a:cs typeface="+mn-cs"/>
              </a:defRPr>
            </a:lvl7pPr>
            <a:lvl8pPr marL="6995566" indent="-466372" algn="l" defTabSz="1865484" rtl="0" eaLnBrk="1" latinLnBrk="0" hangingPunct="1">
              <a:spcBef>
                <a:spcPct val="20000"/>
              </a:spcBef>
              <a:buFont typeface="Arial" pitchFamily="34" charset="0"/>
              <a:buChar char="•"/>
              <a:defRPr sz="4000" kern="1200">
                <a:solidFill>
                  <a:schemeClr val="tx1"/>
                </a:solidFill>
                <a:latin typeface="+mn-lt"/>
                <a:ea typeface="+mn-ea"/>
                <a:cs typeface="+mn-cs"/>
              </a:defRPr>
            </a:lvl8pPr>
            <a:lvl9pPr marL="7928310" indent="-466372" algn="l" defTabSz="1865484" rtl="0" eaLnBrk="1" latinLnBrk="0" hangingPunct="1">
              <a:spcBef>
                <a:spcPct val="20000"/>
              </a:spcBef>
              <a:buFont typeface="Arial" pitchFamily="34" charset="0"/>
              <a:buChar char="•"/>
              <a:defRPr sz="4000" kern="1200">
                <a:solidFill>
                  <a:schemeClr val="tx1"/>
                </a:solidFill>
                <a:latin typeface="+mn-lt"/>
                <a:ea typeface="+mn-ea"/>
                <a:cs typeface="+mn-cs"/>
              </a:defRPr>
            </a:lvl9pPr>
          </a:lstStyle>
          <a:p>
            <a:pPr marL="0" marR="0" lvl="0" indent="0" algn="ctr" defTabSz="186548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solidFill>
                  <a:schemeClr val="tx1"/>
                </a:solidFill>
                <a:effectLst/>
                <a:uLnTx/>
                <a:uFillTx/>
                <a:latin typeface="Segoe UI"/>
                <a:ea typeface="+mn-ea"/>
                <a:cs typeface="Segoe UI Semilight" panose="020B0402040204020203" pitchFamily="34" charset="0"/>
              </a:rPr>
              <a:t>Develop your </a:t>
            </a:r>
            <a:br>
              <a:rPr kumimoji="0" lang="en-US" sz="1800" b="0" i="0" u="none" strike="noStrike" kern="1200" cap="none" spc="0" normalizeH="0" baseline="0" noProof="0">
                <a:ln>
                  <a:noFill/>
                </a:ln>
                <a:solidFill>
                  <a:schemeClr val="tx1"/>
                </a:solidFill>
                <a:effectLst/>
                <a:uLnTx/>
                <a:uFillTx/>
                <a:latin typeface="Segoe UI"/>
                <a:ea typeface="+mn-ea"/>
                <a:cs typeface="Segoe UI Semilight" panose="020B0402040204020203" pitchFamily="34" charset="0"/>
              </a:rPr>
            </a:br>
            <a:r>
              <a:rPr kumimoji="0" lang="en-US" sz="1800" b="0" i="0" u="none" strike="noStrike" kern="1200" cap="none" spc="0" normalizeH="0" baseline="0" noProof="0">
                <a:ln>
                  <a:noFill/>
                </a:ln>
                <a:solidFill>
                  <a:schemeClr val="tx1"/>
                </a:solidFill>
                <a:effectLst/>
                <a:uLnTx/>
                <a:uFillTx/>
                <a:latin typeface="Segoe UI"/>
                <a:ea typeface="+mn-ea"/>
                <a:cs typeface="Segoe UI Semilight" panose="020B0402040204020203" pitchFamily="34" charset="0"/>
              </a:rPr>
              <a:t>way with integrated programming model with triggers </a:t>
            </a:r>
            <a:br>
              <a:rPr kumimoji="0" lang="en-US" sz="1800" b="0" i="0" u="none" strike="noStrike" kern="1200" cap="none" spc="0" normalizeH="0" baseline="0" noProof="0">
                <a:ln>
                  <a:noFill/>
                </a:ln>
                <a:solidFill>
                  <a:schemeClr val="tx1"/>
                </a:solidFill>
                <a:effectLst/>
                <a:uLnTx/>
                <a:uFillTx/>
                <a:latin typeface="Segoe UI"/>
                <a:ea typeface="+mn-ea"/>
                <a:cs typeface="Segoe UI Semilight" panose="020B0402040204020203" pitchFamily="34" charset="0"/>
              </a:rPr>
            </a:br>
            <a:r>
              <a:rPr kumimoji="0" lang="en-US" sz="1800" b="0" i="0" u="none" strike="noStrike" kern="1200" cap="none" spc="0" normalizeH="0" baseline="0" noProof="0">
                <a:ln>
                  <a:noFill/>
                </a:ln>
                <a:solidFill>
                  <a:schemeClr val="tx1"/>
                </a:solidFill>
                <a:effectLst/>
                <a:uLnTx/>
                <a:uFillTx/>
                <a:latin typeface="Segoe UI"/>
                <a:ea typeface="+mn-ea"/>
                <a:cs typeface="Segoe UI Semilight" panose="020B0402040204020203" pitchFamily="34" charset="0"/>
              </a:rPr>
              <a:t>and bindings</a:t>
            </a:r>
          </a:p>
        </p:txBody>
      </p:sp>
      <p:sp>
        <p:nvSpPr>
          <p:cNvPr id="42" name="Text Placeholder 10">
            <a:extLst>
              <a:ext uri="{FF2B5EF4-FFF2-40B4-BE49-F238E27FC236}">
                <a16:creationId xmlns:a16="http://schemas.microsoft.com/office/drawing/2014/main" id="{ADA0AAE5-5A36-97CC-D1E7-B9A945CAAEC1}"/>
              </a:ext>
            </a:extLst>
          </p:cNvPr>
          <p:cNvSpPr txBox="1">
            <a:spLocks/>
          </p:cNvSpPr>
          <p:nvPr/>
        </p:nvSpPr>
        <p:spPr>
          <a:xfrm>
            <a:off x="6375850" y="4073522"/>
            <a:ext cx="2280208" cy="830997"/>
          </a:xfrm>
          <a:prstGeom prst="rect">
            <a:avLst/>
          </a:prstGeom>
        </p:spPr>
        <p:txBody>
          <a:bodyPr wrap="square" lIns="0" tIns="0" rIns="0" bIns="0" anchor="t" anchorCtr="0">
            <a:spAutoFit/>
          </a:bodyPr>
          <a:lstStyle>
            <a:lvl1pPr marL="0" marR="0" indent="0" algn="l" defTabSz="1865484" rtl="0" eaLnBrk="1" fontAlgn="auto" latinLnBrk="0" hangingPunct="1">
              <a:lnSpc>
                <a:spcPct val="100000"/>
              </a:lnSpc>
              <a:spcBef>
                <a:spcPts val="0"/>
              </a:spcBef>
              <a:spcAft>
                <a:spcPts val="0"/>
              </a:spcAft>
              <a:buClrTx/>
              <a:buSzPct val="90000"/>
              <a:buFont typeface="Wingdings" panose="05000000000000000000" pitchFamily="2" charset="2"/>
              <a:buNone/>
              <a:tabLst/>
              <a:defRPr sz="4200" kern="1200" spc="0" baseline="0">
                <a:solidFill>
                  <a:schemeClr val="bg1"/>
                </a:solidFill>
                <a:latin typeface="+mj-lt"/>
                <a:ea typeface="+mn-ea"/>
                <a:cs typeface="Segoe UI Semilight" panose="020B0402040204020203" pitchFamily="34" charset="0"/>
              </a:defRPr>
            </a:lvl1pPr>
            <a:lvl2pPr marL="457200" marR="0" indent="0" algn="l" defTabSz="1865484" rtl="0" eaLnBrk="1" fontAlgn="auto" latinLnBrk="0" hangingPunct="1">
              <a:lnSpc>
                <a:spcPct val="100000"/>
              </a:lnSpc>
              <a:spcBef>
                <a:spcPct val="20000"/>
              </a:spcBef>
              <a:spcAft>
                <a:spcPts val="0"/>
              </a:spcAft>
              <a:buClrTx/>
              <a:buSzPct val="90000"/>
              <a:buFont typeface="Wingdings" panose="05000000000000000000" pitchFamily="2" charset="2"/>
              <a:buNone/>
              <a:tabLst/>
              <a:defRPr sz="3600" kern="1200" spc="0" baseline="0">
                <a:solidFill>
                  <a:schemeClr val="bg1"/>
                </a:solidFill>
                <a:latin typeface="+mj-lt"/>
                <a:ea typeface="+mn-ea"/>
                <a:cs typeface="+mn-cs"/>
              </a:defRPr>
            </a:lvl2pPr>
            <a:lvl3pPr marL="914400" marR="0" indent="0" algn="l" defTabSz="1865484"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bg1"/>
                </a:solidFill>
                <a:latin typeface="+mj-lt"/>
                <a:ea typeface="+mn-ea"/>
                <a:cs typeface="+mn-cs"/>
              </a:defRPr>
            </a:lvl3pPr>
            <a:lvl4pPr marL="1323976" marR="0" indent="0" algn="l" defTabSz="1865484" rtl="0" eaLnBrk="1" fontAlgn="auto" latinLnBrk="0" hangingPunct="1">
              <a:lnSpc>
                <a:spcPct val="100000"/>
              </a:lnSpc>
              <a:spcBef>
                <a:spcPct val="20000"/>
              </a:spcBef>
              <a:spcAft>
                <a:spcPts val="0"/>
              </a:spcAft>
              <a:buClrTx/>
              <a:buSzPct val="90000"/>
              <a:buFont typeface="Wingdings" panose="05000000000000000000" pitchFamily="2" charset="2"/>
              <a:buNone/>
              <a:tabLst/>
              <a:defRPr sz="2400" kern="1200" spc="0" baseline="0">
                <a:solidFill>
                  <a:schemeClr val="bg1"/>
                </a:solidFill>
                <a:latin typeface="+mj-lt"/>
                <a:ea typeface="+mn-ea"/>
                <a:cs typeface="+mn-cs"/>
              </a:defRPr>
            </a:lvl4pPr>
            <a:lvl5pPr marL="1711326" marR="0" indent="0" algn="l" defTabSz="1865484"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bg1"/>
                </a:solidFill>
                <a:latin typeface="+mj-lt"/>
                <a:ea typeface="+mn-ea"/>
                <a:cs typeface="+mn-cs"/>
              </a:defRPr>
            </a:lvl5pPr>
            <a:lvl6pPr marL="5130080" indent="-466372" algn="l" defTabSz="1865484" rtl="0" eaLnBrk="1" latinLnBrk="0" hangingPunct="1">
              <a:spcBef>
                <a:spcPct val="20000"/>
              </a:spcBef>
              <a:buFont typeface="Arial" pitchFamily="34" charset="0"/>
              <a:buChar char="•"/>
              <a:defRPr sz="4000" kern="1200">
                <a:solidFill>
                  <a:schemeClr val="tx1"/>
                </a:solidFill>
                <a:latin typeface="+mn-lt"/>
                <a:ea typeface="+mn-ea"/>
                <a:cs typeface="+mn-cs"/>
              </a:defRPr>
            </a:lvl6pPr>
            <a:lvl7pPr marL="6062824" indent="-466372" algn="l" defTabSz="1865484" rtl="0" eaLnBrk="1" latinLnBrk="0" hangingPunct="1">
              <a:spcBef>
                <a:spcPct val="20000"/>
              </a:spcBef>
              <a:buFont typeface="Arial" pitchFamily="34" charset="0"/>
              <a:buChar char="•"/>
              <a:defRPr sz="4000" kern="1200">
                <a:solidFill>
                  <a:schemeClr val="tx1"/>
                </a:solidFill>
                <a:latin typeface="+mn-lt"/>
                <a:ea typeface="+mn-ea"/>
                <a:cs typeface="+mn-cs"/>
              </a:defRPr>
            </a:lvl7pPr>
            <a:lvl8pPr marL="6995566" indent="-466372" algn="l" defTabSz="1865484" rtl="0" eaLnBrk="1" latinLnBrk="0" hangingPunct="1">
              <a:spcBef>
                <a:spcPct val="20000"/>
              </a:spcBef>
              <a:buFont typeface="Arial" pitchFamily="34" charset="0"/>
              <a:buChar char="•"/>
              <a:defRPr sz="4000" kern="1200">
                <a:solidFill>
                  <a:schemeClr val="tx1"/>
                </a:solidFill>
                <a:latin typeface="+mn-lt"/>
                <a:ea typeface="+mn-ea"/>
                <a:cs typeface="+mn-cs"/>
              </a:defRPr>
            </a:lvl8pPr>
            <a:lvl9pPr marL="7928310" indent="-466372" algn="l" defTabSz="1865484" rtl="0" eaLnBrk="1" latinLnBrk="0" hangingPunct="1">
              <a:spcBef>
                <a:spcPct val="20000"/>
              </a:spcBef>
              <a:buFont typeface="Arial" pitchFamily="34" charset="0"/>
              <a:buChar char="•"/>
              <a:defRPr sz="4000" kern="1200">
                <a:solidFill>
                  <a:schemeClr val="tx1"/>
                </a:solidFill>
                <a:latin typeface="+mn-lt"/>
                <a:ea typeface="+mn-ea"/>
                <a:cs typeface="+mn-cs"/>
              </a:defRPr>
            </a:lvl9pPr>
          </a:lstStyle>
          <a:p>
            <a:pPr marL="0" marR="0" lvl="0" indent="0" algn="ctr" defTabSz="186548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solidFill>
                  <a:schemeClr val="tx1"/>
                </a:solidFill>
                <a:effectLst/>
                <a:uLnTx/>
                <a:uFillTx/>
                <a:latin typeface="Segoe UI"/>
                <a:ea typeface="+mn-ea"/>
                <a:cs typeface="Segoe UI Semilight" panose="020B0402040204020203" pitchFamily="34" charset="0"/>
              </a:rPr>
              <a:t>Seamless end-to-end development experience </a:t>
            </a:r>
          </a:p>
        </p:txBody>
      </p:sp>
      <p:sp>
        <p:nvSpPr>
          <p:cNvPr id="45" name="Text Placeholder 10">
            <a:extLst>
              <a:ext uri="{FF2B5EF4-FFF2-40B4-BE49-F238E27FC236}">
                <a16:creationId xmlns:a16="http://schemas.microsoft.com/office/drawing/2014/main" id="{FE586747-4D66-0F29-373F-245DA93C2EC0}"/>
              </a:ext>
            </a:extLst>
          </p:cNvPr>
          <p:cNvSpPr txBox="1">
            <a:spLocks/>
          </p:cNvSpPr>
          <p:nvPr/>
        </p:nvSpPr>
        <p:spPr>
          <a:xfrm>
            <a:off x="9211628" y="4073522"/>
            <a:ext cx="2280208" cy="553998"/>
          </a:xfrm>
          <a:prstGeom prst="rect">
            <a:avLst/>
          </a:prstGeom>
        </p:spPr>
        <p:txBody>
          <a:bodyPr wrap="square" lIns="0" tIns="0" rIns="0" bIns="0" anchor="t" anchorCtr="0">
            <a:spAutoFit/>
          </a:bodyPr>
          <a:lstStyle>
            <a:lvl1pPr marL="0" marR="0" indent="0" algn="l" defTabSz="1865484" rtl="0" eaLnBrk="1" fontAlgn="auto" latinLnBrk="0" hangingPunct="1">
              <a:lnSpc>
                <a:spcPct val="100000"/>
              </a:lnSpc>
              <a:spcBef>
                <a:spcPts val="0"/>
              </a:spcBef>
              <a:spcAft>
                <a:spcPts val="0"/>
              </a:spcAft>
              <a:buClrTx/>
              <a:buSzPct val="90000"/>
              <a:buFont typeface="Wingdings" panose="05000000000000000000" pitchFamily="2" charset="2"/>
              <a:buNone/>
              <a:tabLst/>
              <a:defRPr sz="4200" kern="1200" spc="0" baseline="0">
                <a:solidFill>
                  <a:schemeClr val="bg1"/>
                </a:solidFill>
                <a:latin typeface="+mj-lt"/>
                <a:ea typeface="+mn-ea"/>
                <a:cs typeface="Segoe UI Semilight" panose="020B0402040204020203" pitchFamily="34" charset="0"/>
              </a:defRPr>
            </a:lvl1pPr>
            <a:lvl2pPr marL="457200" marR="0" indent="0" algn="l" defTabSz="1865484" rtl="0" eaLnBrk="1" fontAlgn="auto" latinLnBrk="0" hangingPunct="1">
              <a:lnSpc>
                <a:spcPct val="100000"/>
              </a:lnSpc>
              <a:spcBef>
                <a:spcPct val="20000"/>
              </a:spcBef>
              <a:spcAft>
                <a:spcPts val="0"/>
              </a:spcAft>
              <a:buClrTx/>
              <a:buSzPct val="90000"/>
              <a:buFont typeface="Wingdings" panose="05000000000000000000" pitchFamily="2" charset="2"/>
              <a:buNone/>
              <a:tabLst/>
              <a:defRPr sz="3600" kern="1200" spc="0" baseline="0">
                <a:solidFill>
                  <a:schemeClr val="bg1"/>
                </a:solidFill>
                <a:latin typeface="+mj-lt"/>
                <a:ea typeface="+mn-ea"/>
                <a:cs typeface="+mn-cs"/>
              </a:defRPr>
            </a:lvl2pPr>
            <a:lvl3pPr marL="914400" marR="0" indent="0" algn="l" defTabSz="1865484"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bg1"/>
                </a:solidFill>
                <a:latin typeface="+mj-lt"/>
                <a:ea typeface="+mn-ea"/>
                <a:cs typeface="+mn-cs"/>
              </a:defRPr>
            </a:lvl3pPr>
            <a:lvl4pPr marL="1323976" marR="0" indent="0" algn="l" defTabSz="1865484" rtl="0" eaLnBrk="1" fontAlgn="auto" latinLnBrk="0" hangingPunct="1">
              <a:lnSpc>
                <a:spcPct val="100000"/>
              </a:lnSpc>
              <a:spcBef>
                <a:spcPct val="20000"/>
              </a:spcBef>
              <a:spcAft>
                <a:spcPts val="0"/>
              </a:spcAft>
              <a:buClrTx/>
              <a:buSzPct val="90000"/>
              <a:buFont typeface="Wingdings" panose="05000000000000000000" pitchFamily="2" charset="2"/>
              <a:buNone/>
              <a:tabLst/>
              <a:defRPr sz="2400" kern="1200" spc="0" baseline="0">
                <a:solidFill>
                  <a:schemeClr val="bg1"/>
                </a:solidFill>
                <a:latin typeface="+mj-lt"/>
                <a:ea typeface="+mn-ea"/>
                <a:cs typeface="+mn-cs"/>
              </a:defRPr>
            </a:lvl4pPr>
            <a:lvl5pPr marL="1711326" marR="0" indent="0" algn="l" defTabSz="1865484"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bg1"/>
                </a:solidFill>
                <a:latin typeface="+mj-lt"/>
                <a:ea typeface="+mn-ea"/>
                <a:cs typeface="+mn-cs"/>
              </a:defRPr>
            </a:lvl5pPr>
            <a:lvl6pPr marL="5130080" indent="-466372" algn="l" defTabSz="1865484" rtl="0" eaLnBrk="1" latinLnBrk="0" hangingPunct="1">
              <a:spcBef>
                <a:spcPct val="20000"/>
              </a:spcBef>
              <a:buFont typeface="Arial" pitchFamily="34" charset="0"/>
              <a:buChar char="•"/>
              <a:defRPr sz="4000" kern="1200">
                <a:solidFill>
                  <a:schemeClr val="tx1"/>
                </a:solidFill>
                <a:latin typeface="+mn-lt"/>
                <a:ea typeface="+mn-ea"/>
                <a:cs typeface="+mn-cs"/>
              </a:defRPr>
            </a:lvl6pPr>
            <a:lvl7pPr marL="6062824" indent="-466372" algn="l" defTabSz="1865484" rtl="0" eaLnBrk="1" latinLnBrk="0" hangingPunct="1">
              <a:spcBef>
                <a:spcPct val="20000"/>
              </a:spcBef>
              <a:buFont typeface="Arial" pitchFamily="34" charset="0"/>
              <a:buChar char="•"/>
              <a:defRPr sz="4000" kern="1200">
                <a:solidFill>
                  <a:schemeClr val="tx1"/>
                </a:solidFill>
                <a:latin typeface="+mn-lt"/>
                <a:ea typeface="+mn-ea"/>
                <a:cs typeface="+mn-cs"/>
              </a:defRPr>
            </a:lvl7pPr>
            <a:lvl8pPr marL="6995566" indent="-466372" algn="l" defTabSz="1865484" rtl="0" eaLnBrk="1" latinLnBrk="0" hangingPunct="1">
              <a:spcBef>
                <a:spcPct val="20000"/>
              </a:spcBef>
              <a:buFont typeface="Arial" pitchFamily="34" charset="0"/>
              <a:buChar char="•"/>
              <a:defRPr sz="4000" kern="1200">
                <a:solidFill>
                  <a:schemeClr val="tx1"/>
                </a:solidFill>
                <a:latin typeface="+mn-lt"/>
                <a:ea typeface="+mn-ea"/>
                <a:cs typeface="+mn-cs"/>
              </a:defRPr>
            </a:lvl8pPr>
            <a:lvl9pPr marL="7928310" indent="-466372" algn="l" defTabSz="1865484" rtl="0" eaLnBrk="1" latinLnBrk="0" hangingPunct="1">
              <a:spcBef>
                <a:spcPct val="20000"/>
              </a:spcBef>
              <a:buFont typeface="Arial" pitchFamily="34" charset="0"/>
              <a:buChar char="•"/>
              <a:defRPr sz="4000" kern="1200">
                <a:solidFill>
                  <a:schemeClr val="tx1"/>
                </a:solidFill>
                <a:latin typeface="+mn-lt"/>
                <a:ea typeface="+mn-ea"/>
                <a:cs typeface="+mn-cs"/>
              </a:defRPr>
            </a:lvl9pPr>
          </a:lstStyle>
          <a:p>
            <a:pPr marL="0" marR="0" lvl="0" indent="0" algn="ctr" defTabSz="186548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solidFill>
                  <a:schemeClr val="tx1"/>
                </a:solidFill>
                <a:effectLst/>
                <a:uLnTx/>
                <a:uFillTx/>
                <a:latin typeface="Segoe UI"/>
                <a:ea typeface="+mn-ea"/>
                <a:cs typeface="Segoe UI Semilight" panose="020B0402040204020203" pitchFamily="34" charset="0"/>
              </a:rPr>
              <a:t>Scale dynamically </a:t>
            </a:r>
            <a:br>
              <a:rPr kumimoji="0" lang="en-US" sz="1800" b="0" i="0" u="none" strike="noStrike" kern="1200" cap="none" spc="0" normalizeH="0" baseline="0" noProof="0">
                <a:ln>
                  <a:noFill/>
                </a:ln>
                <a:solidFill>
                  <a:schemeClr val="tx1"/>
                </a:solidFill>
                <a:effectLst/>
                <a:uLnTx/>
                <a:uFillTx/>
                <a:latin typeface="Segoe UI"/>
                <a:ea typeface="+mn-ea"/>
                <a:cs typeface="Segoe UI Semilight" panose="020B0402040204020203" pitchFamily="34" charset="0"/>
              </a:rPr>
            </a:br>
            <a:r>
              <a:rPr kumimoji="0" lang="en-US" sz="1800" b="0" i="0" u="none" strike="noStrike" kern="1200" cap="none" spc="0" normalizeH="0" baseline="0" noProof="0">
                <a:ln>
                  <a:noFill/>
                </a:ln>
                <a:solidFill>
                  <a:schemeClr val="tx1"/>
                </a:solidFill>
                <a:effectLst/>
                <a:uLnTx/>
                <a:uFillTx/>
                <a:latin typeface="Segoe UI"/>
                <a:ea typeface="+mn-ea"/>
                <a:cs typeface="Segoe UI Semilight" panose="020B0402040204020203" pitchFamily="34" charset="0"/>
              </a:rPr>
              <a:t>and pay-per-use </a:t>
            </a:r>
          </a:p>
        </p:txBody>
      </p:sp>
    </p:spTree>
    <p:extLst>
      <p:ext uri="{BB962C8B-B14F-4D97-AF65-F5344CB8AC3E}">
        <p14:creationId xmlns:p14="http://schemas.microsoft.com/office/powerpoint/2010/main" val="13242708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2" presetClass="entr" presetSubtype="1" decel="100000" fill="hold" grpId="0" nodeType="withEffect">
                                  <p:stCondLst>
                                    <p:cond delay="500"/>
                                  </p:stCondLst>
                                  <p:childTnLst>
                                    <p:set>
                                      <p:cBhvr>
                                        <p:cTn id="9" dur="1" fill="hold">
                                          <p:stCondLst>
                                            <p:cond delay="0"/>
                                          </p:stCondLst>
                                        </p:cTn>
                                        <p:tgtEl>
                                          <p:spTgt spid="22"/>
                                        </p:tgtEl>
                                        <p:attrNameLst>
                                          <p:attrName>style.visibility</p:attrName>
                                        </p:attrNameLst>
                                      </p:cBhvr>
                                      <p:to>
                                        <p:strVal val="visible"/>
                                      </p:to>
                                    </p:set>
                                    <p:anim calcmode="lin" valueType="num">
                                      <p:cBhvr additive="base">
                                        <p:cTn id="10" dur="750" fill="hold"/>
                                        <p:tgtEl>
                                          <p:spTgt spid="22"/>
                                        </p:tgtEl>
                                        <p:attrNameLst>
                                          <p:attrName>ppt_x</p:attrName>
                                        </p:attrNameLst>
                                      </p:cBhvr>
                                      <p:tavLst>
                                        <p:tav tm="0">
                                          <p:val>
                                            <p:strVal val="#ppt_x"/>
                                          </p:val>
                                        </p:tav>
                                        <p:tav tm="100000">
                                          <p:val>
                                            <p:strVal val="#ppt_x"/>
                                          </p:val>
                                        </p:tav>
                                      </p:tavLst>
                                    </p:anim>
                                    <p:anim calcmode="lin" valueType="num">
                                      <p:cBhvr additive="base">
                                        <p:cTn id="11" dur="750" fill="hold"/>
                                        <p:tgtEl>
                                          <p:spTgt spid="22"/>
                                        </p:tgtEl>
                                        <p:attrNameLst>
                                          <p:attrName>ppt_y</p:attrName>
                                        </p:attrNameLst>
                                      </p:cBhvr>
                                      <p:tavLst>
                                        <p:tav tm="0">
                                          <p:val>
                                            <p:strVal val="0-#ppt_h/2"/>
                                          </p:val>
                                        </p:tav>
                                        <p:tav tm="100000">
                                          <p:val>
                                            <p:strVal val="#ppt_y"/>
                                          </p:val>
                                        </p:tav>
                                      </p:tavLst>
                                    </p:anim>
                                  </p:childTnLst>
                                </p:cTn>
                              </p:par>
                              <p:par>
                                <p:cTn id="12" presetID="10" presetClass="entr" presetSubtype="0" fill="hold" grpId="0" nodeType="withEffect">
                                  <p:stCondLst>
                                    <p:cond delay="500"/>
                                  </p:stCondLst>
                                  <p:childTnLst>
                                    <p:set>
                                      <p:cBhvr>
                                        <p:cTn id="13" dur="1" fill="hold">
                                          <p:stCondLst>
                                            <p:cond delay="0"/>
                                          </p:stCondLst>
                                        </p:cTn>
                                        <p:tgtEl>
                                          <p:spTgt spid="21"/>
                                        </p:tgtEl>
                                        <p:attrNameLst>
                                          <p:attrName>style.visibility</p:attrName>
                                        </p:attrNameLst>
                                      </p:cBhvr>
                                      <p:to>
                                        <p:strVal val="visible"/>
                                      </p:to>
                                    </p:set>
                                    <p:animEffect transition="in" filter="fade">
                                      <p:cBhvr>
                                        <p:cTn id="14" dur="750"/>
                                        <p:tgtEl>
                                          <p:spTgt spid="21"/>
                                        </p:tgtEl>
                                      </p:cBhvr>
                                    </p:animEffect>
                                  </p:childTnLst>
                                </p:cTn>
                              </p:par>
                            </p:childTnLst>
                          </p:cTn>
                        </p:par>
                        <p:par>
                          <p:cTn id="15" fill="hold">
                            <p:stCondLst>
                              <p:cond delay="1250"/>
                            </p:stCondLst>
                            <p:childTnLst>
                              <p:par>
                                <p:cTn id="16" presetID="10" presetClass="entr" presetSubtype="0" fill="hold" grpId="0" nodeType="after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fade">
                                      <p:cBhvr>
                                        <p:cTn id="18" dur="500"/>
                                        <p:tgtEl>
                                          <p:spTgt spid="23"/>
                                        </p:tgtEl>
                                      </p:cBhvr>
                                    </p:animEffect>
                                  </p:childTnLst>
                                </p:cTn>
                              </p:par>
                              <p:par>
                                <p:cTn id="19" presetID="10" presetClass="entr" presetSubtype="0" fill="hold" nodeType="withEffect">
                                  <p:stCondLst>
                                    <p:cond delay="0"/>
                                  </p:stCondLst>
                                  <p:childTnLst>
                                    <p:set>
                                      <p:cBhvr>
                                        <p:cTn id="20" dur="1" fill="hold">
                                          <p:stCondLst>
                                            <p:cond delay="0"/>
                                          </p:stCondLst>
                                        </p:cTn>
                                        <p:tgtEl>
                                          <p:spTgt spid="1025"/>
                                        </p:tgtEl>
                                        <p:attrNameLst>
                                          <p:attrName>style.visibility</p:attrName>
                                        </p:attrNameLst>
                                      </p:cBhvr>
                                      <p:to>
                                        <p:strVal val="visible"/>
                                      </p:to>
                                    </p:set>
                                    <p:animEffect transition="in" filter="fade">
                                      <p:cBhvr>
                                        <p:cTn id="21" dur="500"/>
                                        <p:tgtEl>
                                          <p:spTgt spid="102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4"/>
                                        </p:tgtEl>
                                        <p:attrNameLst>
                                          <p:attrName>style.visibility</p:attrName>
                                        </p:attrNameLst>
                                      </p:cBhvr>
                                      <p:to>
                                        <p:strVal val="visible"/>
                                      </p:to>
                                    </p:set>
                                    <p:animEffect transition="in" filter="fade">
                                      <p:cBhvr>
                                        <p:cTn id="24" dur="500"/>
                                        <p:tgtEl>
                                          <p:spTgt spid="24"/>
                                        </p:tgtEl>
                                      </p:cBhvr>
                                    </p:animEffect>
                                  </p:childTnLst>
                                </p:cTn>
                              </p:par>
                            </p:childTnLst>
                          </p:cTn>
                        </p:par>
                        <p:par>
                          <p:cTn id="25" fill="hold">
                            <p:stCondLst>
                              <p:cond delay="1750"/>
                            </p:stCondLst>
                            <p:childTnLst>
                              <p:par>
                                <p:cTn id="26" presetID="10" presetClass="entr" presetSubtype="0" fill="hold" grpId="0" nodeType="afterEffect">
                                  <p:stCondLst>
                                    <p:cond delay="0"/>
                                  </p:stCondLst>
                                  <p:childTnLst>
                                    <p:set>
                                      <p:cBhvr>
                                        <p:cTn id="27" dur="1" fill="hold">
                                          <p:stCondLst>
                                            <p:cond delay="0"/>
                                          </p:stCondLst>
                                        </p:cTn>
                                        <p:tgtEl>
                                          <p:spTgt spid="38"/>
                                        </p:tgtEl>
                                        <p:attrNameLst>
                                          <p:attrName>style.visibility</p:attrName>
                                        </p:attrNameLst>
                                      </p:cBhvr>
                                      <p:to>
                                        <p:strVal val="visible"/>
                                      </p:to>
                                    </p:set>
                                    <p:animEffect transition="in" filter="fade">
                                      <p:cBhvr>
                                        <p:cTn id="28" dur="500"/>
                                        <p:tgtEl>
                                          <p:spTgt spid="38"/>
                                        </p:tgtEl>
                                      </p:cBhvr>
                                    </p:animEffect>
                                  </p:childTnLst>
                                </p:cTn>
                              </p:par>
                              <p:par>
                                <p:cTn id="29" presetID="10" presetClass="entr" presetSubtype="0" fill="hold" nodeType="with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fade">
                                      <p:cBhvr>
                                        <p:cTn id="31" dur="500"/>
                                        <p:tgtEl>
                                          <p:spTgt spid="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9"/>
                                        </p:tgtEl>
                                        <p:attrNameLst>
                                          <p:attrName>style.visibility</p:attrName>
                                        </p:attrNameLst>
                                      </p:cBhvr>
                                      <p:to>
                                        <p:strVal val="visible"/>
                                      </p:to>
                                    </p:set>
                                    <p:animEffect transition="in" filter="fade">
                                      <p:cBhvr>
                                        <p:cTn id="34" dur="500"/>
                                        <p:tgtEl>
                                          <p:spTgt spid="39"/>
                                        </p:tgtEl>
                                      </p:cBhvr>
                                    </p:animEffect>
                                  </p:childTnLst>
                                </p:cTn>
                              </p:par>
                            </p:childTnLst>
                          </p:cTn>
                        </p:par>
                        <p:par>
                          <p:cTn id="35" fill="hold">
                            <p:stCondLst>
                              <p:cond delay="2250"/>
                            </p:stCondLst>
                            <p:childTnLst>
                              <p:par>
                                <p:cTn id="36" presetID="10" presetClass="entr" presetSubtype="0" fill="hold" grpId="0" nodeType="afterEffect">
                                  <p:stCondLst>
                                    <p:cond delay="0"/>
                                  </p:stCondLst>
                                  <p:childTnLst>
                                    <p:set>
                                      <p:cBhvr>
                                        <p:cTn id="37" dur="1" fill="hold">
                                          <p:stCondLst>
                                            <p:cond delay="0"/>
                                          </p:stCondLst>
                                        </p:cTn>
                                        <p:tgtEl>
                                          <p:spTgt spid="41"/>
                                        </p:tgtEl>
                                        <p:attrNameLst>
                                          <p:attrName>style.visibility</p:attrName>
                                        </p:attrNameLst>
                                      </p:cBhvr>
                                      <p:to>
                                        <p:strVal val="visible"/>
                                      </p:to>
                                    </p:set>
                                    <p:animEffect transition="in" filter="fade">
                                      <p:cBhvr>
                                        <p:cTn id="38" dur="500"/>
                                        <p:tgtEl>
                                          <p:spTgt spid="41"/>
                                        </p:tgtEl>
                                      </p:cBhvr>
                                    </p:animEffect>
                                  </p:childTnLst>
                                </p:cTn>
                              </p:par>
                              <p:par>
                                <p:cTn id="39" presetID="10" presetClass="entr" presetSubtype="0" fill="hold" nodeType="withEffect">
                                  <p:stCondLst>
                                    <p:cond delay="0"/>
                                  </p:stCondLst>
                                  <p:childTnLst>
                                    <p:set>
                                      <p:cBhvr>
                                        <p:cTn id="40" dur="1" fill="hold">
                                          <p:stCondLst>
                                            <p:cond delay="0"/>
                                          </p:stCondLst>
                                        </p:cTn>
                                        <p:tgtEl>
                                          <p:spTgt spid="9"/>
                                        </p:tgtEl>
                                        <p:attrNameLst>
                                          <p:attrName>style.visibility</p:attrName>
                                        </p:attrNameLst>
                                      </p:cBhvr>
                                      <p:to>
                                        <p:strVal val="visible"/>
                                      </p:to>
                                    </p:set>
                                    <p:animEffect transition="in" filter="fade">
                                      <p:cBhvr>
                                        <p:cTn id="41" dur="500"/>
                                        <p:tgtEl>
                                          <p:spTgt spid="9"/>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42"/>
                                        </p:tgtEl>
                                        <p:attrNameLst>
                                          <p:attrName>style.visibility</p:attrName>
                                        </p:attrNameLst>
                                      </p:cBhvr>
                                      <p:to>
                                        <p:strVal val="visible"/>
                                      </p:to>
                                    </p:set>
                                    <p:animEffect transition="in" filter="fade">
                                      <p:cBhvr>
                                        <p:cTn id="44" dur="500"/>
                                        <p:tgtEl>
                                          <p:spTgt spid="42"/>
                                        </p:tgtEl>
                                      </p:cBhvr>
                                    </p:animEffect>
                                  </p:childTnLst>
                                </p:cTn>
                              </p:par>
                            </p:childTnLst>
                          </p:cTn>
                        </p:par>
                        <p:par>
                          <p:cTn id="45" fill="hold">
                            <p:stCondLst>
                              <p:cond delay="2750"/>
                            </p:stCondLst>
                            <p:childTnLst>
                              <p:par>
                                <p:cTn id="46" presetID="10" presetClass="entr" presetSubtype="0" fill="hold" grpId="0" nodeType="afterEffect">
                                  <p:stCondLst>
                                    <p:cond delay="0"/>
                                  </p:stCondLst>
                                  <p:childTnLst>
                                    <p:set>
                                      <p:cBhvr>
                                        <p:cTn id="47" dur="1" fill="hold">
                                          <p:stCondLst>
                                            <p:cond delay="0"/>
                                          </p:stCondLst>
                                        </p:cTn>
                                        <p:tgtEl>
                                          <p:spTgt spid="44"/>
                                        </p:tgtEl>
                                        <p:attrNameLst>
                                          <p:attrName>style.visibility</p:attrName>
                                        </p:attrNameLst>
                                      </p:cBhvr>
                                      <p:to>
                                        <p:strVal val="visible"/>
                                      </p:to>
                                    </p:set>
                                    <p:animEffect transition="in" filter="fade">
                                      <p:cBhvr>
                                        <p:cTn id="48" dur="500"/>
                                        <p:tgtEl>
                                          <p:spTgt spid="44"/>
                                        </p:tgtEl>
                                      </p:cBhvr>
                                    </p:animEffect>
                                  </p:childTnLst>
                                </p:cTn>
                              </p:par>
                              <p:par>
                                <p:cTn id="49" presetID="10" presetClass="entr" presetSubtype="0" fill="hold" nodeType="withEffect">
                                  <p:stCondLst>
                                    <p:cond delay="0"/>
                                  </p:stCondLst>
                                  <p:childTnLst>
                                    <p:set>
                                      <p:cBhvr>
                                        <p:cTn id="50" dur="1" fill="hold">
                                          <p:stCondLst>
                                            <p:cond delay="0"/>
                                          </p:stCondLst>
                                        </p:cTn>
                                        <p:tgtEl>
                                          <p:spTgt spid="1027"/>
                                        </p:tgtEl>
                                        <p:attrNameLst>
                                          <p:attrName>style.visibility</p:attrName>
                                        </p:attrNameLst>
                                      </p:cBhvr>
                                      <p:to>
                                        <p:strVal val="visible"/>
                                      </p:to>
                                    </p:set>
                                    <p:animEffect transition="in" filter="fade">
                                      <p:cBhvr>
                                        <p:cTn id="51" dur="500"/>
                                        <p:tgtEl>
                                          <p:spTgt spid="1027"/>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45"/>
                                        </p:tgtEl>
                                        <p:attrNameLst>
                                          <p:attrName>style.visibility</p:attrName>
                                        </p:attrNameLst>
                                      </p:cBhvr>
                                      <p:to>
                                        <p:strVal val="visible"/>
                                      </p:to>
                                    </p:set>
                                    <p:animEffect transition="in" filter="fade">
                                      <p:cBhvr>
                                        <p:cTn id="54"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3" grpId="0" animBg="1"/>
      <p:bldP spid="38" grpId="0" animBg="1"/>
      <p:bldP spid="41" grpId="0" animBg="1"/>
      <p:bldP spid="44" grpId="0" animBg="1"/>
      <p:bldP spid="21" grpId="0"/>
      <p:bldP spid="22" grpId="0" animBg="1"/>
      <p:bldP spid="24" grpId="0"/>
      <p:bldP spid="39" grpId="0"/>
      <p:bldP spid="42" grpId="0"/>
      <p:bldP spid="45"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ED28873-A58D-D7EE-3EE3-9B4C9E49BBD3}"/>
              </a:ext>
            </a:extLst>
          </p:cNvPr>
          <p:cNvSpPr>
            <a:spLocks noGrp="1"/>
          </p:cNvSpPr>
          <p:nvPr>
            <p:ph type="title"/>
          </p:nvPr>
        </p:nvSpPr>
        <p:spPr/>
        <p:txBody>
          <a:bodyPr/>
          <a:lstStyle/>
          <a:p>
            <a:r>
              <a:rPr lang="en-US"/>
              <a:t>Hands on app building</a:t>
            </a:r>
          </a:p>
        </p:txBody>
      </p:sp>
    </p:spTree>
    <p:extLst>
      <p:ext uri="{BB962C8B-B14F-4D97-AF65-F5344CB8AC3E}">
        <p14:creationId xmlns:p14="http://schemas.microsoft.com/office/powerpoint/2010/main" val="30954948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63BB05A-84BF-00B0-BBFF-F2F4D0C0BBFC}"/>
              </a:ext>
            </a:extLst>
          </p:cNvPr>
          <p:cNvSpPr>
            <a:spLocks noGrp="1"/>
          </p:cNvSpPr>
          <p:nvPr>
            <p:ph type="title"/>
          </p:nvPr>
        </p:nvSpPr>
        <p:spPr/>
        <p:txBody>
          <a:bodyPr/>
          <a:lstStyle/>
          <a:p>
            <a:r>
              <a:rPr lang="en-IN" dirty="0"/>
              <a:t>Workshop - Goals</a:t>
            </a:r>
          </a:p>
        </p:txBody>
      </p:sp>
      <p:sp>
        <p:nvSpPr>
          <p:cNvPr id="6" name="Text Placeholder 5">
            <a:extLst>
              <a:ext uri="{FF2B5EF4-FFF2-40B4-BE49-F238E27FC236}">
                <a16:creationId xmlns:a16="http://schemas.microsoft.com/office/drawing/2014/main" id="{E90B198C-B085-C79C-E535-A2E2F6C84ED9}"/>
              </a:ext>
            </a:extLst>
          </p:cNvPr>
          <p:cNvSpPr>
            <a:spLocks noGrp="1"/>
          </p:cNvSpPr>
          <p:nvPr>
            <p:ph type="body" sz="quarter" idx="10"/>
          </p:nvPr>
        </p:nvSpPr>
        <p:spPr>
          <a:xfrm>
            <a:off x="586390" y="1434370"/>
            <a:ext cx="11018520" cy="4395049"/>
          </a:xfrm>
        </p:spPr>
        <p:txBody>
          <a:bodyPr/>
          <a:lstStyle/>
          <a:p>
            <a:r>
              <a:rPr lang="en-IN" dirty="0"/>
              <a:t>Aka.ms/</a:t>
            </a:r>
            <a:r>
              <a:rPr lang="en-IN" dirty="0" err="1"/>
              <a:t>pythonaiworkshop</a:t>
            </a:r>
            <a:endParaRPr lang="en-IN" dirty="0"/>
          </a:p>
          <a:p>
            <a:endParaRPr lang="en-IN" dirty="0"/>
          </a:p>
          <a:p>
            <a:r>
              <a:rPr lang="en-IN" dirty="0">
                <a:effectLst/>
                <a:hlinkClick r:id="rId2"/>
              </a:rPr>
              <a:t>Azure AI Proxy Playground (mango-bush-0a9e12903.5.azurestaticapps.net)</a:t>
            </a:r>
            <a:endParaRPr lang="en-IN" dirty="0">
              <a:effectLst/>
            </a:endParaRPr>
          </a:p>
          <a:p>
            <a:endParaRPr lang="en-IN" dirty="0"/>
          </a:p>
          <a:p>
            <a:r>
              <a:rPr lang="en-IN" dirty="0"/>
              <a:t>Build  python functions for effective search query prompts  using AI models</a:t>
            </a:r>
          </a:p>
          <a:p>
            <a:endParaRPr lang="en-IN" dirty="0"/>
          </a:p>
          <a:p>
            <a:r>
              <a:rPr lang="en-IN" dirty="0"/>
              <a:t>Build python function to describe the image leveraging AI models</a:t>
            </a:r>
          </a:p>
        </p:txBody>
      </p:sp>
    </p:spTree>
    <p:extLst>
      <p:ext uri="{BB962C8B-B14F-4D97-AF65-F5344CB8AC3E}">
        <p14:creationId xmlns:p14="http://schemas.microsoft.com/office/powerpoint/2010/main" val="2444476930"/>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90712AC-19C1-0F64-1ADB-5084E311976C}"/>
              </a:ext>
            </a:extLst>
          </p:cNvPr>
          <p:cNvSpPr>
            <a:spLocks noGrp="1"/>
          </p:cNvSpPr>
          <p:nvPr>
            <p:ph type="title"/>
          </p:nvPr>
        </p:nvSpPr>
        <p:spPr/>
        <p:txBody>
          <a:bodyPr/>
          <a:lstStyle/>
          <a:p>
            <a:r>
              <a:rPr lang="en-US"/>
              <a:t>Considerations for Production</a:t>
            </a:r>
          </a:p>
        </p:txBody>
      </p:sp>
    </p:spTree>
    <p:extLst>
      <p:ext uri="{BB962C8B-B14F-4D97-AF65-F5344CB8AC3E}">
        <p14:creationId xmlns:p14="http://schemas.microsoft.com/office/powerpoint/2010/main" val="31232368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D5DA35-3568-D92A-DF39-349467E640EC}"/>
            </a:ext>
          </a:extLst>
        </p:cNvPr>
        <p:cNvGrpSpPr/>
        <p:nvPr/>
      </p:nvGrpSpPr>
      <p:grpSpPr>
        <a:xfrm>
          <a:off x="0" y="0"/>
          <a:ext cx="0" cy="0"/>
          <a:chOff x="0" y="0"/>
          <a:chExt cx="0" cy="0"/>
        </a:xfrm>
      </p:grpSpPr>
      <p:sp>
        <p:nvSpPr>
          <p:cNvPr id="7" name="Title 1">
            <a:extLst>
              <a:ext uri="{FF2B5EF4-FFF2-40B4-BE49-F238E27FC236}">
                <a16:creationId xmlns:a16="http://schemas.microsoft.com/office/drawing/2014/main" id="{56DD67C1-7C44-1E71-18BD-9BAEAD3EA79D}"/>
              </a:ext>
            </a:extLst>
          </p:cNvPr>
          <p:cNvSpPr>
            <a:spLocks noGrp="1"/>
          </p:cNvSpPr>
          <p:nvPr>
            <p:ph type="title"/>
          </p:nvPr>
        </p:nvSpPr>
        <p:spPr/>
        <p:txBody>
          <a:bodyPr/>
          <a:lstStyle/>
          <a:p>
            <a:r>
              <a:rPr lang="en-US">
                <a:effectLst>
                  <a:glow rad="63500">
                    <a:schemeClr val="bg1">
                      <a:alpha val="40000"/>
                    </a:schemeClr>
                  </a:glow>
                </a:effectLst>
                <a:latin typeface="Segoe UI Semibold" panose="020B0702040204020203" pitchFamily="34" charset="0"/>
                <a:cs typeface="Segoe UI Semibold" panose="020B0702040204020203" pitchFamily="34" charset="0"/>
              </a:rPr>
              <a:t>Are the answers high quality?</a:t>
            </a:r>
          </a:p>
        </p:txBody>
      </p:sp>
      <p:sp>
        <p:nvSpPr>
          <p:cNvPr id="8" name="Content Placeholder 2">
            <a:extLst>
              <a:ext uri="{FF2B5EF4-FFF2-40B4-BE49-F238E27FC236}">
                <a16:creationId xmlns:a16="http://schemas.microsoft.com/office/drawing/2014/main" id="{B073141E-F14E-8773-8137-29F176653C88}"/>
              </a:ext>
            </a:extLst>
          </p:cNvPr>
          <p:cNvSpPr>
            <a:spLocks noGrp="1"/>
          </p:cNvSpPr>
          <p:nvPr>
            <p:ph idx="4294967295"/>
          </p:nvPr>
        </p:nvSpPr>
        <p:spPr>
          <a:xfrm>
            <a:off x="588263" y="1268401"/>
            <a:ext cx="8456613" cy="1231106"/>
          </a:xfrm>
        </p:spPr>
        <p:txBody>
          <a:bodyPr wrap="square">
            <a:spAutoFit/>
          </a:bodyPr>
          <a:lstStyle/>
          <a:p>
            <a:pPr marL="11112" lvl="1" indent="0">
              <a:spcBef>
                <a:spcPts val="0"/>
              </a:spcBef>
              <a:spcAft>
                <a:spcPts val="1200"/>
              </a:spcAft>
              <a:buNone/>
              <a:defRPr/>
            </a:pPr>
            <a:r>
              <a:rPr lang="en-US">
                <a:ln w="3175">
                  <a:noFill/>
                </a:ln>
                <a:gradFill flip="none" rotWithShape="1">
                  <a:gsLst>
                    <a:gs pos="0">
                      <a:srgbClr val="FF5C39"/>
                    </a:gs>
                    <a:gs pos="32000">
                      <a:srgbClr val="C03BC4"/>
                    </a:gs>
                    <a:gs pos="68000">
                      <a:srgbClr val="0078D4"/>
                    </a:gs>
                    <a:gs pos="100000">
                      <a:srgbClr val="399A91"/>
                    </a:gs>
                  </a:gsLst>
                  <a:path path="circle">
                    <a:fillToRect l="100000" t="100000"/>
                  </a:path>
                  <a:tileRect r="-100000" b="-100000"/>
                </a:gradFill>
                <a:latin typeface="+mj-lt"/>
                <a:cs typeface="Segoe UI" pitchFamily="34" charset="0"/>
                <a:sym typeface="Wingdings" panose="05000000000000000000" pitchFamily="2" charset="2"/>
              </a:rPr>
              <a:t>Are they clear and understandable?</a:t>
            </a:r>
          </a:p>
          <a:p>
            <a:pPr marL="11112" lvl="1" indent="0">
              <a:spcBef>
                <a:spcPts val="0"/>
              </a:spcBef>
              <a:spcAft>
                <a:spcPts val="1200"/>
              </a:spcAft>
              <a:buNone/>
              <a:defRPr/>
            </a:pPr>
            <a:r>
              <a:rPr lang="en-US">
                <a:ln w="3175">
                  <a:noFill/>
                </a:ln>
                <a:gradFill flip="none" rotWithShape="1">
                  <a:gsLst>
                    <a:gs pos="0">
                      <a:srgbClr val="FF5C39"/>
                    </a:gs>
                    <a:gs pos="32000">
                      <a:srgbClr val="C03BC4"/>
                    </a:gs>
                    <a:gs pos="68000">
                      <a:srgbClr val="0078D4"/>
                    </a:gs>
                    <a:gs pos="100000">
                      <a:srgbClr val="399A91"/>
                    </a:gs>
                  </a:gsLst>
                  <a:path path="circle">
                    <a:fillToRect l="100000" t="100000"/>
                  </a:path>
                  <a:tileRect r="-100000" b="-100000"/>
                </a:gradFill>
                <a:latin typeface="+mj-lt"/>
                <a:cs typeface="Segoe UI" pitchFamily="34" charset="0"/>
                <a:sym typeface="Wingdings" panose="05000000000000000000" pitchFamily="2" charset="2"/>
              </a:rPr>
              <a:t>Are they correct? (relative to the knowledge base)</a:t>
            </a:r>
          </a:p>
          <a:p>
            <a:pPr marL="11112" lvl="1" indent="0">
              <a:spcBef>
                <a:spcPts val="0"/>
              </a:spcBef>
              <a:spcAft>
                <a:spcPts val="1200"/>
              </a:spcAft>
              <a:buNone/>
              <a:defRPr/>
            </a:pPr>
            <a:r>
              <a:rPr lang="en-US">
                <a:ln w="3175">
                  <a:noFill/>
                </a:ln>
                <a:gradFill flip="none" rotWithShape="1">
                  <a:gsLst>
                    <a:gs pos="0">
                      <a:srgbClr val="FF5C39"/>
                    </a:gs>
                    <a:gs pos="32000">
                      <a:srgbClr val="C03BC4"/>
                    </a:gs>
                    <a:gs pos="68000">
                      <a:srgbClr val="0078D4"/>
                    </a:gs>
                    <a:gs pos="100000">
                      <a:srgbClr val="399A91"/>
                    </a:gs>
                  </a:gsLst>
                  <a:path path="circle">
                    <a:fillToRect l="100000" t="100000"/>
                  </a:path>
                  <a:tileRect r="-100000" b="-100000"/>
                </a:gradFill>
                <a:latin typeface="+mj-lt"/>
                <a:cs typeface="Segoe UI" pitchFamily="34" charset="0"/>
                <a:sym typeface="Wingdings" panose="05000000000000000000" pitchFamily="2" charset="2"/>
              </a:rPr>
              <a:t>Are they formatted in the desired manner?</a:t>
            </a:r>
          </a:p>
        </p:txBody>
      </p:sp>
      <p:sp>
        <p:nvSpPr>
          <p:cNvPr id="12" name="TextBox 11">
            <a:extLst>
              <a:ext uri="{FF2B5EF4-FFF2-40B4-BE49-F238E27FC236}">
                <a16:creationId xmlns:a16="http://schemas.microsoft.com/office/drawing/2014/main" id="{7ABEDC9E-086F-77D1-5C7E-8990B308DB59}"/>
              </a:ext>
            </a:extLst>
          </p:cNvPr>
          <p:cNvSpPr txBox="1"/>
          <p:nvPr/>
        </p:nvSpPr>
        <p:spPr>
          <a:xfrm>
            <a:off x="1725564" y="2869564"/>
            <a:ext cx="4983994" cy="646331"/>
          </a:xfrm>
          <a:prstGeom prst="roundRect">
            <a:avLst>
              <a:gd name="adj" fmla="val 50000"/>
            </a:avLst>
          </a:prstGeom>
          <a:gradFill flip="none" rotWithShape="1">
            <a:gsLst>
              <a:gs pos="32000">
                <a:srgbClr val="C03BC4"/>
              </a:gs>
              <a:gs pos="100000">
                <a:srgbClr val="399A91"/>
              </a:gs>
              <a:gs pos="68000">
                <a:srgbClr val="0078D4"/>
              </a:gs>
              <a:gs pos="0">
                <a:srgbClr val="FF5C39"/>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18288" rIns="137160" bIns="54864" numCol="1" spcCol="0" rtlCol="0" fromWordArt="0" anchor="ctr" anchorCtr="0" forceAA="0" compatLnSpc="1">
            <a:prstTxWarp prst="textNoShape">
              <a:avLst/>
            </a:prstTxWarp>
            <a:noAutofit/>
          </a:bodyPr>
          <a:lstStyle>
            <a:defPPr>
              <a:defRPr lang="en-US"/>
            </a:defPPr>
            <a:lvl1pPr algn="ctr" defTabSz="914400" fontAlgn="base">
              <a:spcBef>
                <a:spcPct val="0"/>
              </a:spcBef>
              <a:spcAft>
                <a:spcPct val="0"/>
              </a:spcAft>
              <a:defRPr sz="1800" b="1">
                <a:ln w="3175">
                  <a:noFill/>
                </a:ln>
                <a:gradFill>
                  <a:gsLst>
                    <a:gs pos="53147">
                      <a:srgbClr val="FFFFFF"/>
                    </a:gs>
                    <a:gs pos="28000">
                      <a:srgbClr val="FFFFFF"/>
                    </a:gs>
                  </a:gsLst>
                  <a:path path="circle">
                    <a:fillToRect l="100000" b="100000"/>
                  </a:path>
                </a:gradFill>
                <a:latin typeface="Segoe UI Semibold" panose="020F0502020204030204" pitchFamily="34" charset="0"/>
                <a:cs typeface="Segoe UI" pitchFamily="34" charset="0"/>
              </a:defRPr>
            </a:lvl1pPr>
          </a:lstStyle>
          <a:p>
            <a:r>
              <a:rPr lang="en-US"/>
              <a:t>Do the perks cover underwater activities?</a:t>
            </a:r>
          </a:p>
        </p:txBody>
      </p:sp>
      <p:sp>
        <p:nvSpPr>
          <p:cNvPr id="10" name="TextBox 9">
            <a:extLst>
              <a:ext uri="{FF2B5EF4-FFF2-40B4-BE49-F238E27FC236}">
                <a16:creationId xmlns:a16="http://schemas.microsoft.com/office/drawing/2014/main" id="{DBE481F7-F065-8375-06BC-CF34504B81B4}"/>
              </a:ext>
            </a:extLst>
          </p:cNvPr>
          <p:cNvSpPr txBox="1"/>
          <p:nvPr/>
        </p:nvSpPr>
        <p:spPr>
          <a:xfrm>
            <a:off x="7040348" y="2396587"/>
            <a:ext cx="4337587" cy="1592283"/>
          </a:xfrm>
          <a:prstGeom prst="roundRect">
            <a:avLst>
              <a:gd name="adj" fmla="val 13286"/>
            </a:avLst>
          </a:prstGeom>
          <a:solidFill>
            <a:schemeClr val="bg1"/>
          </a:solidFill>
          <a:ln>
            <a:solidFill>
              <a:srgbClr val="D9D9D6"/>
            </a:solidFill>
          </a:ln>
        </p:spPr>
        <p:txBody>
          <a:bodyPr wrap="square" lIns="180000" tIns="180000" rIns="180000" bIns="396000">
            <a:spAutoFit/>
          </a:bodyPr>
          <a:lstStyle/>
          <a:p>
            <a:r>
              <a:rPr lang="en-US" sz="1500" b="0" i="0">
                <a:solidFill>
                  <a:srgbClr val="000000"/>
                </a:solidFill>
                <a:effectLst/>
              </a:rPr>
              <a:t>Yes, according to the information provided in the </a:t>
            </a:r>
            <a:r>
              <a:rPr lang="en-US" sz="1500" b="0" i="0" err="1">
                <a:solidFill>
                  <a:srgbClr val="000000"/>
                </a:solidFill>
                <a:effectLst/>
              </a:rPr>
              <a:t>PerksPlus.pdf</a:t>
            </a:r>
            <a:r>
              <a:rPr lang="en-US" sz="1500" b="0" i="0">
                <a:solidFill>
                  <a:srgbClr val="000000"/>
                </a:solidFill>
                <a:effectLst/>
              </a:rPr>
              <a:t> document, underwater activities such as scuba diving are covered under the program.</a:t>
            </a:r>
            <a:endParaRPr lang="en-US" sz="1500" b="0">
              <a:effectLst/>
            </a:endParaRPr>
          </a:p>
        </p:txBody>
      </p:sp>
      <p:sp>
        <p:nvSpPr>
          <p:cNvPr id="9" name="TextBox 8">
            <a:extLst>
              <a:ext uri="{FF2B5EF4-FFF2-40B4-BE49-F238E27FC236}">
                <a16:creationId xmlns:a16="http://schemas.microsoft.com/office/drawing/2014/main" id="{3EDCE3A2-5A6E-9FD4-D0F9-2EFEB02EAC0C}"/>
              </a:ext>
            </a:extLst>
          </p:cNvPr>
          <p:cNvSpPr txBox="1"/>
          <p:nvPr/>
        </p:nvSpPr>
        <p:spPr>
          <a:xfrm>
            <a:off x="1628765" y="4319269"/>
            <a:ext cx="4263190" cy="1635100"/>
          </a:xfrm>
          <a:prstGeom prst="roundRect">
            <a:avLst>
              <a:gd name="adj" fmla="val 13609"/>
            </a:avLst>
          </a:prstGeom>
          <a:solidFill>
            <a:schemeClr val="bg1"/>
          </a:solidFill>
          <a:ln>
            <a:solidFill>
              <a:srgbClr val="D9D9D6"/>
            </a:solidFill>
          </a:ln>
        </p:spPr>
        <p:txBody>
          <a:bodyPr wrap="square" lIns="180000" tIns="180000" rIns="648000" bIns="180000">
            <a:spAutoFit/>
          </a:bodyPr>
          <a:lstStyle>
            <a:defPPr>
              <a:defRPr lang="en-US"/>
            </a:defPPr>
            <a:lvl1pPr>
              <a:defRPr sz="1500" b="0" i="0">
                <a:solidFill>
                  <a:srgbClr val="000000"/>
                </a:solidFill>
                <a:effectLst/>
              </a:defRPr>
            </a:lvl1pPr>
          </a:lstStyle>
          <a:p>
            <a:r>
              <a:rPr lang="en-US"/>
              <a:t>Yes, underwater activities are included as part of the </a:t>
            </a:r>
            <a:r>
              <a:rPr lang="en-US" err="1"/>
              <a:t>PerksPlus</a:t>
            </a:r>
            <a:r>
              <a:rPr lang="en-US"/>
              <a:t> program. Some of the underwater activities covered under </a:t>
            </a:r>
            <a:r>
              <a:rPr lang="en-US" err="1"/>
              <a:t>PerksPlus</a:t>
            </a:r>
            <a:r>
              <a:rPr lang="en-US"/>
              <a:t> include scuba diving lessons [</a:t>
            </a:r>
            <a:r>
              <a:rPr lang="en-US" err="1"/>
              <a:t>PerksPlus.pdf#page</a:t>
            </a:r>
            <a:r>
              <a:rPr lang="en-US"/>
              <a:t>=3].</a:t>
            </a:r>
          </a:p>
        </p:txBody>
      </p:sp>
      <p:sp>
        <p:nvSpPr>
          <p:cNvPr id="11" name="TextBox 10">
            <a:extLst>
              <a:ext uri="{FF2B5EF4-FFF2-40B4-BE49-F238E27FC236}">
                <a16:creationId xmlns:a16="http://schemas.microsoft.com/office/drawing/2014/main" id="{46B681F8-38C5-3065-6EB7-CECCE68D8ABC}"/>
              </a:ext>
            </a:extLst>
          </p:cNvPr>
          <p:cNvSpPr txBox="1"/>
          <p:nvPr/>
        </p:nvSpPr>
        <p:spPr>
          <a:xfrm>
            <a:off x="5406096" y="3749220"/>
            <a:ext cx="5693270" cy="2775199"/>
          </a:xfrm>
          <a:prstGeom prst="roundRect">
            <a:avLst>
              <a:gd name="adj" fmla="val 7388"/>
            </a:avLst>
          </a:prstGeom>
          <a:solidFill>
            <a:schemeClr val="bg1"/>
          </a:solidFill>
          <a:ln>
            <a:solidFill>
              <a:srgbClr val="D9D9D6"/>
            </a:solidFill>
          </a:ln>
        </p:spPr>
        <p:txBody>
          <a:bodyPr wrap="square" lIns="180000" tIns="180000" rIns="180000" bIns="180000">
            <a:spAutoFit/>
          </a:bodyPr>
          <a:lstStyle>
            <a:defPPr>
              <a:defRPr lang="en-US"/>
            </a:defPPr>
            <a:lvl1pPr>
              <a:defRPr sz="1500" b="0" i="0">
                <a:solidFill>
                  <a:srgbClr val="000000"/>
                </a:solidFill>
                <a:effectLst/>
              </a:defRPr>
            </a:lvl1pPr>
          </a:lstStyle>
          <a:p>
            <a:r>
              <a:rPr lang="en-US"/>
              <a:t>Yes, the perks provided by the </a:t>
            </a:r>
            <a:r>
              <a:rPr lang="en-US" err="1"/>
              <a:t>PerksPlus</a:t>
            </a:r>
            <a:r>
              <a:rPr lang="en-US"/>
              <a:t> Health and Wellness Reimbursement Program cover a wide range of fitness activities, including underwater activities such as scuba diving. The program aims to support employees' physical health and overall well-being, so it includes various lessons and experiences that promote health and wellness. Scuba diving lessons are specifically mentioned as one of the activities covered under </a:t>
            </a:r>
            <a:r>
              <a:rPr lang="en-US" err="1"/>
              <a:t>PerksPlus</a:t>
            </a:r>
            <a:r>
              <a:rPr lang="en-US"/>
              <a:t>. Therefore, if an employee wishes to pursue scuba diving as a fitness-related activity, they can expense it through the </a:t>
            </a:r>
            <a:r>
              <a:rPr lang="en-US" err="1"/>
              <a:t>PerksPlus</a:t>
            </a:r>
            <a:r>
              <a:rPr lang="en-US"/>
              <a:t> program.</a:t>
            </a:r>
          </a:p>
        </p:txBody>
      </p:sp>
    </p:spTree>
    <p:extLst>
      <p:ext uri="{BB962C8B-B14F-4D97-AF65-F5344CB8AC3E}">
        <p14:creationId xmlns:p14="http://schemas.microsoft.com/office/powerpoint/2010/main" val="33991360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42" presetClass="path" presetSubtype="0" decel="100000" fill="hold" grpId="1" nodeType="withEffect">
                                  <p:stCondLst>
                                    <p:cond delay="0"/>
                                  </p:stCondLst>
                                  <p:childTnLst>
                                    <p:animMotion origin="layout" path="M 4.79167E-6 -2.96296E-6 L 4.79167E-6 0.03542 " pathEditMode="relative" rAng="0" ptsTypes="AA">
                                      <p:cBhvr>
                                        <p:cTn id="9" dur="700" spd="-100000" fill="hold"/>
                                        <p:tgtEl>
                                          <p:spTgt spid="8"/>
                                        </p:tgtEl>
                                        <p:attrNameLst>
                                          <p:attrName>ppt_x</p:attrName>
                                          <p:attrName>ppt_y</p:attrName>
                                        </p:attrNameLst>
                                      </p:cBhvr>
                                      <p:rCtr x="0" y="1759"/>
                                    </p:animMotion>
                                  </p:childTnLst>
                                </p:cTn>
                              </p:par>
                              <p:par>
                                <p:cTn id="10" presetID="10" presetClass="entr" presetSubtype="0" fill="hold" grpId="0" nodeType="with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par>
                                <p:cTn id="13" presetID="42" presetClass="path" presetSubtype="0" decel="100000" fill="hold" grpId="1" nodeType="withEffect">
                                  <p:stCondLst>
                                    <p:cond delay="0"/>
                                  </p:stCondLst>
                                  <p:childTnLst>
                                    <p:animMotion origin="layout" path="M -3.33333E-6 7.40741E-7 L -3.33333E-6 0.03542 " pathEditMode="relative" rAng="0" ptsTypes="AA">
                                      <p:cBhvr>
                                        <p:cTn id="14" dur="700" spd="-100000" fill="hold"/>
                                        <p:tgtEl>
                                          <p:spTgt spid="12"/>
                                        </p:tgtEl>
                                        <p:attrNameLst>
                                          <p:attrName>ppt_x</p:attrName>
                                          <p:attrName>ppt_y</p:attrName>
                                        </p:attrNameLst>
                                      </p:cBhvr>
                                      <p:rCtr x="0" y="1759"/>
                                    </p:animMotion>
                                  </p:childTnLst>
                                </p:cTn>
                              </p:par>
                              <p:par>
                                <p:cTn id="15" presetID="10" presetClass="entr" presetSubtype="0" fill="hold" grpId="0" nodeType="withEffect">
                                  <p:stCondLst>
                                    <p:cond delay="10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par>
                                <p:cTn id="18" presetID="42" presetClass="path" presetSubtype="0" decel="100000" fill="hold" grpId="1" nodeType="withEffect">
                                  <p:stCondLst>
                                    <p:cond delay="100"/>
                                  </p:stCondLst>
                                  <p:childTnLst>
                                    <p:animMotion origin="layout" path="M 4.79167E-6 -2.96296E-6 L 4.79167E-6 0.03542 " pathEditMode="relative" rAng="0" ptsTypes="AA">
                                      <p:cBhvr>
                                        <p:cTn id="19" dur="700" spd="-100000" fill="hold"/>
                                        <p:tgtEl>
                                          <p:spTgt spid="10"/>
                                        </p:tgtEl>
                                        <p:attrNameLst>
                                          <p:attrName>ppt_x</p:attrName>
                                          <p:attrName>ppt_y</p:attrName>
                                        </p:attrNameLst>
                                      </p:cBhvr>
                                      <p:rCtr x="0" y="1759"/>
                                    </p:animMotion>
                                  </p:childTnLst>
                                </p:cTn>
                              </p:par>
                              <p:par>
                                <p:cTn id="20" presetID="10" presetClass="entr" presetSubtype="0" fill="hold" grpId="0" nodeType="withEffect">
                                  <p:stCondLst>
                                    <p:cond delay="20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par>
                                <p:cTn id="23" presetID="42" presetClass="path" presetSubtype="0" decel="100000" fill="hold" grpId="1" nodeType="withEffect">
                                  <p:stCondLst>
                                    <p:cond delay="200"/>
                                  </p:stCondLst>
                                  <p:childTnLst>
                                    <p:animMotion origin="layout" path="M 4.79167E-6 -2.96296E-6 L 4.79167E-6 0.03542 " pathEditMode="relative" rAng="0" ptsTypes="AA">
                                      <p:cBhvr>
                                        <p:cTn id="24" dur="700" spd="-100000" fill="hold"/>
                                        <p:tgtEl>
                                          <p:spTgt spid="11"/>
                                        </p:tgtEl>
                                        <p:attrNameLst>
                                          <p:attrName>ppt_x</p:attrName>
                                          <p:attrName>ppt_y</p:attrName>
                                        </p:attrNameLst>
                                      </p:cBhvr>
                                      <p:rCtr x="0" y="1759"/>
                                    </p:animMotion>
                                  </p:childTnLst>
                                </p:cTn>
                              </p:par>
                              <p:par>
                                <p:cTn id="25" presetID="10" presetClass="entr" presetSubtype="0" fill="hold" grpId="0" nodeType="withEffect">
                                  <p:stCondLst>
                                    <p:cond delay="30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par>
                                <p:cTn id="28" presetID="42" presetClass="path" presetSubtype="0" decel="100000" fill="hold" grpId="1" nodeType="withEffect">
                                  <p:stCondLst>
                                    <p:cond delay="300"/>
                                  </p:stCondLst>
                                  <p:childTnLst>
                                    <p:animMotion origin="layout" path="M 4.79167E-6 -2.96296E-6 L 4.79167E-6 0.03542 " pathEditMode="relative" rAng="0" ptsTypes="AA">
                                      <p:cBhvr>
                                        <p:cTn id="29" dur="700" spd="-100000" fill="hold"/>
                                        <p:tgtEl>
                                          <p:spTgt spid="9"/>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P spid="12" grpId="0" animBg="1"/>
      <p:bldP spid="12" grpId="1" animBg="1"/>
      <p:bldP spid="10" grpId="0" animBg="1"/>
      <p:bldP spid="10" grpId="1" animBg="1"/>
      <p:bldP spid="9" grpId="0" animBg="1"/>
      <p:bldP spid="9" grpId="1" animBg="1"/>
      <p:bldP spid="11" grpId="0" animBg="1"/>
      <p:bldP spid="11" grpId="1"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D5DA35-3568-D92A-DF39-349467E640E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9644796-17F6-0B7A-C2AD-AAA2286EB597}"/>
              </a:ext>
            </a:extLst>
          </p:cNvPr>
          <p:cNvSpPr>
            <a:spLocks noGrp="1"/>
          </p:cNvSpPr>
          <p:nvPr>
            <p:ph type="title"/>
          </p:nvPr>
        </p:nvSpPr>
        <p:spPr/>
        <p:txBody>
          <a:bodyPr/>
          <a:lstStyle/>
          <a:p>
            <a:r>
              <a:rPr lang="en-US">
                <a:effectLst>
                  <a:glow rad="63500">
                    <a:schemeClr val="bg1">
                      <a:alpha val="40000"/>
                    </a:schemeClr>
                  </a:glow>
                </a:effectLst>
                <a:latin typeface="Segoe UI Semibold" panose="020B0702040204020203" pitchFamily="34" charset="0"/>
                <a:cs typeface="Segoe UI Semibold" panose="020B0702040204020203" pitchFamily="34" charset="0"/>
              </a:rPr>
              <a:t>What affects the quality?</a:t>
            </a:r>
          </a:p>
        </p:txBody>
      </p:sp>
      <p:sp>
        <p:nvSpPr>
          <p:cNvPr id="18" name="Rounded Rectangle 5">
            <a:extLst>
              <a:ext uri="{FF2B5EF4-FFF2-40B4-BE49-F238E27FC236}">
                <a16:creationId xmlns:a16="http://schemas.microsoft.com/office/drawing/2014/main" id="{8BA67083-DC5B-05AD-F018-9DB5F17A8B40}"/>
              </a:ext>
              <a:ext uri="{C183D7F6-B498-43B3-948B-1728B52AA6E4}">
                <adec:decorative xmlns:adec="http://schemas.microsoft.com/office/drawing/2017/decorative" val="1"/>
              </a:ext>
            </a:extLst>
          </p:cNvPr>
          <p:cNvSpPr/>
          <p:nvPr/>
        </p:nvSpPr>
        <p:spPr bwMode="auto">
          <a:xfrm>
            <a:off x="7380213" y="925074"/>
            <a:ext cx="1898415" cy="3194401"/>
          </a:xfrm>
          <a:prstGeom prst="roundRect">
            <a:avLst>
              <a:gd name="adj" fmla="val 5895"/>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algn="ctr" defTabSz="811670">
              <a:spcBef>
                <a:spcPts val="174"/>
              </a:spcBef>
            </a:pPr>
            <a:endParaRPr lang="en-US" sz="2400">
              <a:gradFill>
                <a:gsLst>
                  <a:gs pos="41958">
                    <a:srgbClr val="FFFFFF"/>
                  </a:gs>
                  <a:gs pos="63000">
                    <a:srgbClr val="FFFFFF"/>
                  </a:gs>
                </a:gsLst>
                <a:lin ang="0" scaled="0"/>
              </a:gradFill>
              <a:latin typeface="Segoe UI"/>
              <a:cs typeface="Segoe UI" panose="020B0502040204020203" pitchFamily="34" charset="0"/>
            </a:endParaRPr>
          </a:p>
        </p:txBody>
      </p:sp>
      <p:sp>
        <p:nvSpPr>
          <p:cNvPr id="19" name="Rounded Rectangle 5">
            <a:extLst>
              <a:ext uri="{FF2B5EF4-FFF2-40B4-BE49-F238E27FC236}">
                <a16:creationId xmlns:a16="http://schemas.microsoft.com/office/drawing/2014/main" id="{B50C906E-BD9B-CBF7-AF76-A0783F19E8FC}"/>
              </a:ext>
              <a:ext uri="{C183D7F6-B498-43B3-948B-1728B52AA6E4}">
                <adec:decorative xmlns:adec="http://schemas.microsoft.com/office/drawing/2017/decorative" val="1"/>
              </a:ext>
            </a:extLst>
          </p:cNvPr>
          <p:cNvSpPr/>
          <p:nvPr/>
        </p:nvSpPr>
        <p:spPr bwMode="auto">
          <a:xfrm>
            <a:off x="599815" y="2221730"/>
            <a:ext cx="1898415" cy="1897748"/>
          </a:xfrm>
          <a:prstGeom prst="roundRect">
            <a:avLst>
              <a:gd name="adj" fmla="val 5895"/>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algn="ctr" defTabSz="811670">
              <a:spcBef>
                <a:spcPts val="174"/>
              </a:spcBef>
            </a:pPr>
            <a:endParaRPr lang="en-US" sz="2400">
              <a:gradFill>
                <a:gsLst>
                  <a:gs pos="41958">
                    <a:srgbClr val="FFFFFF"/>
                  </a:gs>
                  <a:gs pos="63000">
                    <a:srgbClr val="FFFFFF"/>
                  </a:gs>
                </a:gsLst>
                <a:lin ang="0" scaled="0"/>
              </a:gradFill>
              <a:latin typeface="Segoe UI"/>
              <a:cs typeface="Segoe UI" panose="020B0502040204020203" pitchFamily="34" charset="0"/>
            </a:endParaRPr>
          </a:p>
        </p:txBody>
      </p:sp>
      <p:sp>
        <p:nvSpPr>
          <p:cNvPr id="20" name="Graphic 22" descr="Large Language Model icon">
            <a:extLst>
              <a:ext uri="{FF2B5EF4-FFF2-40B4-BE49-F238E27FC236}">
                <a16:creationId xmlns:a16="http://schemas.microsoft.com/office/drawing/2014/main" id="{30CDBA80-CC16-0A78-D0A8-AB58F25DB3D5}"/>
              </a:ext>
            </a:extLst>
          </p:cNvPr>
          <p:cNvSpPr/>
          <p:nvPr/>
        </p:nvSpPr>
        <p:spPr>
          <a:xfrm>
            <a:off x="7931544" y="1490837"/>
            <a:ext cx="795753" cy="796201"/>
          </a:xfrm>
          <a:custGeom>
            <a:avLst/>
            <a:gdLst>
              <a:gd name="connsiteX0" fmla="*/ 461978 w 543510"/>
              <a:gd name="connsiteY0" fmla="*/ 67910 h 543815"/>
              <a:gd name="connsiteX1" fmla="*/ 394065 w 543510"/>
              <a:gd name="connsiteY1" fmla="*/ 135877 h 543815"/>
              <a:gd name="connsiteX2" fmla="*/ 380124 w 543510"/>
              <a:gd name="connsiteY2" fmla="*/ 134437 h 543815"/>
              <a:gd name="connsiteX3" fmla="*/ 345338 w 543510"/>
              <a:gd name="connsiteY3" fmla="*/ 191995 h 543815"/>
              <a:gd name="connsiteX4" fmla="*/ 380450 w 543510"/>
              <a:gd name="connsiteY4" fmla="*/ 271974 h 543815"/>
              <a:gd name="connsiteX5" fmla="*/ 380450 w 543510"/>
              <a:gd name="connsiteY5" fmla="*/ 273551 h 543815"/>
              <a:gd name="connsiteX6" fmla="*/ 415670 w 543510"/>
              <a:gd name="connsiteY6" fmla="*/ 280644 h 543815"/>
              <a:gd name="connsiteX7" fmla="*/ 507639 w 543510"/>
              <a:gd name="connsiteY7" fmla="*/ 252837 h 543815"/>
              <a:gd name="connsiteX8" fmla="*/ 535445 w 543510"/>
              <a:gd name="connsiteY8" fmla="*/ 344809 h 543815"/>
              <a:gd name="connsiteX9" fmla="*/ 443476 w 543510"/>
              <a:gd name="connsiteY9" fmla="*/ 372613 h 543815"/>
              <a:gd name="connsiteX10" fmla="*/ 408088 w 543510"/>
              <a:gd name="connsiteY10" fmla="*/ 320701 h 543815"/>
              <a:gd name="connsiteX11" fmla="*/ 372215 w 543510"/>
              <a:gd name="connsiteY11" fmla="*/ 313499 h 543815"/>
              <a:gd name="connsiteX12" fmla="*/ 324875 w 543510"/>
              <a:gd name="connsiteY12" fmla="*/ 366846 h 543815"/>
              <a:gd name="connsiteX13" fmla="*/ 338327 w 543510"/>
              <a:gd name="connsiteY13" fmla="*/ 407936 h 543815"/>
              <a:gd name="connsiteX14" fmla="*/ 339686 w 543510"/>
              <a:gd name="connsiteY14" fmla="*/ 407936 h 543815"/>
              <a:gd name="connsiteX15" fmla="*/ 407577 w 543510"/>
              <a:gd name="connsiteY15" fmla="*/ 475925 h 543815"/>
              <a:gd name="connsiteX16" fmla="*/ 339588 w 543510"/>
              <a:gd name="connsiteY16" fmla="*/ 543816 h 543815"/>
              <a:gd name="connsiteX17" fmla="*/ 271697 w 543510"/>
              <a:gd name="connsiteY17" fmla="*/ 475827 h 543815"/>
              <a:gd name="connsiteX18" fmla="*/ 299683 w 543510"/>
              <a:gd name="connsiteY18" fmla="*/ 420926 h 543815"/>
              <a:gd name="connsiteX19" fmla="*/ 286203 w 543510"/>
              <a:gd name="connsiteY19" fmla="*/ 379727 h 543815"/>
              <a:gd name="connsiteX20" fmla="*/ 184239 w 543510"/>
              <a:gd name="connsiteY20" fmla="*/ 336436 h 543815"/>
              <a:gd name="connsiteX21" fmla="*/ 135458 w 543510"/>
              <a:gd name="connsiteY21" fmla="*/ 359481 h 543815"/>
              <a:gd name="connsiteX22" fmla="*/ 75560 w 543510"/>
              <a:gd name="connsiteY22" fmla="*/ 434606 h 543815"/>
              <a:gd name="connsiteX23" fmla="*/ 434 w 543510"/>
              <a:gd name="connsiteY23" fmla="*/ 374711 h 543815"/>
              <a:gd name="connsiteX24" fmla="*/ 60332 w 543510"/>
              <a:gd name="connsiteY24" fmla="*/ 299582 h 543815"/>
              <a:gd name="connsiteX25" fmla="*/ 118935 w 543510"/>
              <a:gd name="connsiteY25" fmla="*/ 322196 h 543815"/>
              <a:gd name="connsiteX26" fmla="*/ 166602 w 543510"/>
              <a:gd name="connsiteY26" fmla="*/ 299694 h 543815"/>
              <a:gd name="connsiteX27" fmla="*/ 187908 w 543510"/>
              <a:gd name="connsiteY27" fmla="*/ 202757 h 543815"/>
              <a:gd name="connsiteX28" fmla="*/ 160976 w 543510"/>
              <a:gd name="connsiteY28" fmla="*/ 172048 h 543815"/>
              <a:gd name="connsiteX29" fmla="*/ 72738 w 543510"/>
              <a:gd name="connsiteY29" fmla="*/ 134026 h 543815"/>
              <a:gd name="connsiteX30" fmla="*/ 110761 w 543510"/>
              <a:gd name="connsiteY30" fmla="*/ 45788 h 543815"/>
              <a:gd name="connsiteX31" fmla="*/ 198999 w 543510"/>
              <a:gd name="connsiteY31" fmla="*/ 83810 h 543815"/>
              <a:gd name="connsiteX32" fmla="*/ 192609 w 543510"/>
              <a:gd name="connsiteY32" fmla="*/ 146285 h 543815"/>
              <a:gd name="connsiteX33" fmla="*/ 219323 w 543510"/>
              <a:gd name="connsiteY33" fmla="*/ 176722 h 543815"/>
              <a:gd name="connsiteX34" fmla="*/ 271746 w 543510"/>
              <a:gd name="connsiteY34" fmla="*/ 163270 h 543815"/>
              <a:gd name="connsiteX35" fmla="*/ 310716 w 543510"/>
              <a:gd name="connsiteY35" fmla="*/ 170472 h 543815"/>
              <a:gd name="connsiteX36" fmla="*/ 344550 w 543510"/>
              <a:gd name="connsiteY36" fmla="*/ 114489 h 543815"/>
              <a:gd name="connsiteX37" fmla="*/ 347488 w 543510"/>
              <a:gd name="connsiteY37" fmla="*/ 18453 h 543815"/>
              <a:gd name="connsiteX38" fmla="*/ 443525 w 543510"/>
              <a:gd name="connsiteY38" fmla="*/ 21391 h 543815"/>
              <a:gd name="connsiteX39" fmla="*/ 461978 w 543510"/>
              <a:gd name="connsiteY39" fmla="*/ 67937 h 543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543510" h="543815">
                <a:moveTo>
                  <a:pt x="461978" y="67910"/>
                </a:moveTo>
                <a:cubicBezTo>
                  <a:pt x="461991" y="105432"/>
                  <a:pt x="431587" y="135862"/>
                  <a:pt x="394065" y="135877"/>
                </a:cubicBezTo>
                <a:cubicBezTo>
                  <a:pt x="389380" y="135879"/>
                  <a:pt x="384708" y="135396"/>
                  <a:pt x="380124" y="134437"/>
                </a:cubicBezTo>
                <a:lnTo>
                  <a:pt x="345338" y="191995"/>
                </a:lnTo>
                <a:cubicBezTo>
                  <a:pt x="367737" y="212554"/>
                  <a:pt x="380477" y="241573"/>
                  <a:pt x="380450" y="271974"/>
                </a:cubicBezTo>
                <a:lnTo>
                  <a:pt x="380450" y="273551"/>
                </a:lnTo>
                <a:lnTo>
                  <a:pt x="415670" y="280644"/>
                </a:lnTo>
                <a:cubicBezTo>
                  <a:pt x="433389" y="247568"/>
                  <a:pt x="474566" y="235118"/>
                  <a:pt x="507639" y="252837"/>
                </a:cubicBezTo>
                <a:cubicBezTo>
                  <a:pt x="540715" y="270556"/>
                  <a:pt x="553164" y="311733"/>
                  <a:pt x="535445" y="344809"/>
                </a:cubicBezTo>
                <a:cubicBezTo>
                  <a:pt x="517727" y="377882"/>
                  <a:pt x="476552" y="390331"/>
                  <a:pt x="443476" y="372613"/>
                </a:cubicBezTo>
                <a:cubicBezTo>
                  <a:pt x="423907" y="362131"/>
                  <a:pt x="410694" y="342749"/>
                  <a:pt x="408088" y="320701"/>
                </a:cubicBezTo>
                <a:lnTo>
                  <a:pt x="372215" y="313499"/>
                </a:lnTo>
                <a:cubicBezTo>
                  <a:pt x="362856" y="336083"/>
                  <a:pt x="346186" y="354869"/>
                  <a:pt x="324875" y="366846"/>
                </a:cubicBezTo>
                <a:lnTo>
                  <a:pt x="338327" y="407936"/>
                </a:lnTo>
                <a:lnTo>
                  <a:pt x="339686" y="407936"/>
                </a:lnTo>
                <a:cubicBezTo>
                  <a:pt x="377208" y="407963"/>
                  <a:pt x="407604" y="438403"/>
                  <a:pt x="407577" y="475925"/>
                </a:cubicBezTo>
                <a:cubicBezTo>
                  <a:pt x="407550" y="513447"/>
                  <a:pt x="377110" y="543843"/>
                  <a:pt x="339588" y="543816"/>
                </a:cubicBezTo>
                <a:cubicBezTo>
                  <a:pt x="302066" y="543789"/>
                  <a:pt x="271670" y="513349"/>
                  <a:pt x="271697" y="475827"/>
                </a:cubicBezTo>
                <a:cubicBezTo>
                  <a:pt x="271713" y="454105"/>
                  <a:pt x="282113" y="433701"/>
                  <a:pt x="299683" y="420926"/>
                </a:cubicBezTo>
                <a:lnTo>
                  <a:pt x="286203" y="379727"/>
                </a:lnTo>
                <a:cubicBezTo>
                  <a:pt x="246855" y="385032"/>
                  <a:pt x="207751" y="368430"/>
                  <a:pt x="184239" y="336436"/>
                </a:cubicBezTo>
                <a:lnTo>
                  <a:pt x="135458" y="359481"/>
                </a:lnTo>
                <a:cubicBezTo>
                  <a:pt x="139663" y="396767"/>
                  <a:pt x="112846" y="430402"/>
                  <a:pt x="75560" y="434606"/>
                </a:cubicBezTo>
                <a:cubicBezTo>
                  <a:pt x="38274" y="438813"/>
                  <a:pt x="4639" y="411996"/>
                  <a:pt x="434" y="374711"/>
                </a:cubicBezTo>
                <a:cubicBezTo>
                  <a:pt x="-3771" y="337422"/>
                  <a:pt x="23046" y="303789"/>
                  <a:pt x="60332" y="299582"/>
                </a:cubicBezTo>
                <a:cubicBezTo>
                  <a:pt x="82387" y="297096"/>
                  <a:pt x="104267" y="305539"/>
                  <a:pt x="118935" y="322196"/>
                </a:cubicBezTo>
                <a:lnTo>
                  <a:pt x="166602" y="299694"/>
                </a:lnTo>
                <a:cubicBezTo>
                  <a:pt x="157705" y="265835"/>
                  <a:pt x="165633" y="229765"/>
                  <a:pt x="187908" y="202757"/>
                </a:cubicBezTo>
                <a:lnTo>
                  <a:pt x="160976" y="172048"/>
                </a:lnTo>
                <a:cubicBezTo>
                  <a:pt x="126110" y="185915"/>
                  <a:pt x="86605" y="168892"/>
                  <a:pt x="72738" y="134026"/>
                </a:cubicBezTo>
                <a:cubicBezTo>
                  <a:pt x="58872" y="99160"/>
                  <a:pt x="75895" y="59654"/>
                  <a:pt x="110761" y="45788"/>
                </a:cubicBezTo>
                <a:cubicBezTo>
                  <a:pt x="145627" y="31921"/>
                  <a:pt x="185132" y="48944"/>
                  <a:pt x="198999" y="83810"/>
                </a:cubicBezTo>
                <a:cubicBezTo>
                  <a:pt x="207199" y="104429"/>
                  <a:pt x="204814" y="127753"/>
                  <a:pt x="192609" y="146285"/>
                </a:cubicBezTo>
                <a:lnTo>
                  <a:pt x="219323" y="176722"/>
                </a:lnTo>
                <a:cubicBezTo>
                  <a:pt x="235376" y="167871"/>
                  <a:pt x="253416" y="163242"/>
                  <a:pt x="271746" y="163270"/>
                </a:cubicBezTo>
                <a:cubicBezTo>
                  <a:pt x="285470" y="163270"/>
                  <a:pt x="298650" y="165825"/>
                  <a:pt x="310716" y="170472"/>
                </a:cubicBezTo>
                <a:lnTo>
                  <a:pt x="344550" y="114489"/>
                </a:lnTo>
                <a:cubicBezTo>
                  <a:pt x="318842" y="87158"/>
                  <a:pt x="320157" y="44161"/>
                  <a:pt x="347488" y="18453"/>
                </a:cubicBezTo>
                <a:cubicBezTo>
                  <a:pt x="374819" y="-7256"/>
                  <a:pt x="417817" y="-5940"/>
                  <a:pt x="443525" y="21391"/>
                </a:cubicBezTo>
                <a:cubicBezTo>
                  <a:pt x="455377" y="33991"/>
                  <a:pt x="461978" y="50638"/>
                  <a:pt x="461978" y="67937"/>
                </a:cubicBezTo>
                <a:close/>
              </a:path>
            </a:pathLst>
          </a:cu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32449">
              <a:spcBef>
                <a:spcPts val="600"/>
              </a:spcBef>
            </a:pPr>
            <a:endParaRPr lang="en-US" sz="1600">
              <a:gradFill>
                <a:gsLst>
                  <a:gs pos="1399">
                    <a:srgbClr val="FFFFFF"/>
                  </a:gs>
                  <a:gs pos="17000">
                    <a:srgbClr val="FFFFFF"/>
                  </a:gs>
                </a:gsLst>
                <a:path path="circle">
                  <a:fillToRect l="100000" t="100000"/>
                </a:path>
              </a:gradFill>
              <a:latin typeface="+mj-lt"/>
              <a:cs typeface="Segoe UI" panose="020B0502040204020203" pitchFamily="34" charset="0"/>
            </a:endParaRPr>
          </a:p>
        </p:txBody>
      </p:sp>
      <p:sp>
        <p:nvSpPr>
          <p:cNvPr id="21" name="Graphic 27" descr="Robot icon">
            <a:extLst>
              <a:ext uri="{FF2B5EF4-FFF2-40B4-BE49-F238E27FC236}">
                <a16:creationId xmlns:a16="http://schemas.microsoft.com/office/drawing/2014/main" id="{0C8533B1-2AEF-C2C0-CD43-46E41AEFE1BD}"/>
              </a:ext>
            </a:extLst>
          </p:cNvPr>
          <p:cNvSpPr/>
          <p:nvPr/>
        </p:nvSpPr>
        <p:spPr>
          <a:xfrm>
            <a:off x="10192368" y="1413084"/>
            <a:ext cx="770305" cy="962880"/>
          </a:xfrm>
          <a:custGeom>
            <a:avLst/>
            <a:gdLst>
              <a:gd name="connsiteX0" fmla="*/ 373670 w 434816"/>
              <a:gd name="connsiteY0" fmla="*/ 326112 h 543520"/>
              <a:gd name="connsiteX1" fmla="*/ 434816 w 434816"/>
              <a:gd name="connsiteY1" fmla="*/ 387258 h 543520"/>
              <a:gd name="connsiteX2" fmla="*/ 434816 w 434816"/>
              <a:gd name="connsiteY2" fmla="*/ 411852 h 543520"/>
              <a:gd name="connsiteX3" fmla="*/ 399297 w 434816"/>
              <a:gd name="connsiteY3" fmla="*/ 489195 h 543520"/>
              <a:gd name="connsiteX4" fmla="*/ 217326 w 434816"/>
              <a:gd name="connsiteY4" fmla="*/ 543520 h 543520"/>
              <a:gd name="connsiteX5" fmla="*/ 35492 w 434816"/>
              <a:gd name="connsiteY5" fmla="*/ 489168 h 543520"/>
              <a:gd name="connsiteX6" fmla="*/ 0 w 434816"/>
              <a:gd name="connsiteY6" fmla="*/ 411907 h 543520"/>
              <a:gd name="connsiteX7" fmla="*/ 0 w 434816"/>
              <a:gd name="connsiteY7" fmla="*/ 387231 h 543520"/>
              <a:gd name="connsiteX8" fmla="*/ 61146 w 434816"/>
              <a:gd name="connsiteY8" fmla="*/ 326112 h 543520"/>
              <a:gd name="connsiteX9" fmla="*/ 373670 w 434816"/>
              <a:gd name="connsiteY9" fmla="*/ 326112 h 543520"/>
              <a:gd name="connsiteX10" fmla="*/ 214555 w 434816"/>
              <a:gd name="connsiteY10" fmla="*/ 217 h 543520"/>
              <a:gd name="connsiteX11" fmla="*/ 217326 w 434816"/>
              <a:gd name="connsiteY11" fmla="*/ 0 h 543520"/>
              <a:gd name="connsiteX12" fmla="*/ 237518 w 434816"/>
              <a:gd name="connsiteY12" fmla="*/ 17610 h 543520"/>
              <a:gd name="connsiteX13" fmla="*/ 237708 w 434816"/>
              <a:gd name="connsiteY13" fmla="*/ 20382 h 543520"/>
              <a:gd name="connsiteX14" fmla="*/ 237708 w 434816"/>
              <a:gd name="connsiteY14" fmla="*/ 40764 h 543520"/>
              <a:gd name="connsiteX15" fmla="*/ 332824 w 434816"/>
              <a:gd name="connsiteY15" fmla="*/ 40764 h 543520"/>
              <a:gd name="connsiteX16" fmla="*/ 393970 w 434816"/>
              <a:gd name="connsiteY16" fmla="*/ 101910 h 543520"/>
              <a:gd name="connsiteX17" fmla="*/ 393970 w 434816"/>
              <a:gd name="connsiteY17" fmla="*/ 224338 h 543520"/>
              <a:gd name="connsiteX18" fmla="*/ 332824 w 434816"/>
              <a:gd name="connsiteY18" fmla="*/ 285484 h 543520"/>
              <a:gd name="connsiteX19" fmla="*/ 101828 w 434816"/>
              <a:gd name="connsiteY19" fmla="*/ 285484 h 543520"/>
              <a:gd name="connsiteX20" fmla="*/ 40682 w 434816"/>
              <a:gd name="connsiteY20" fmla="*/ 224338 h 543520"/>
              <a:gd name="connsiteX21" fmla="*/ 40682 w 434816"/>
              <a:gd name="connsiteY21" fmla="*/ 101910 h 543520"/>
              <a:gd name="connsiteX22" fmla="*/ 101828 w 434816"/>
              <a:gd name="connsiteY22" fmla="*/ 40764 h 543520"/>
              <a:gd name="connsiteX23" fmla="*/ 196944 w 434816"/>
              <a:gd name="connsiteY23" fmla="*/ 40764 h 543520"/>
              <a:gd name="connsiteX24" fmla="*/ 196944 w 434816"/>
              <a:gd name="connsiteY24" fmla="*/ 20409 h 543520"/>
              <a:gd name="connsiteX25" fmla="*/ 214555 w 434816"/>
              <a:gd name="connsiteY25" fmla="*/ 217 h 543520"/>
              <a:gd name="connsiteX26" fmla="*/ 217326 w 434816"/>
              <a:gd name="connsiteY26" fmla="*/ 0 h 543520"/>
              <a:gd name="connsiteX27" fmla="*/ 214555 w 434816"/>
              <a:gd name="connsiteY27" fmla="*/ 190 h 543520"/>
              <a:gd name="connsiteX28" fmla="*/ 156180 w 434816"/>
              <a:gd name="connsiteY28" fmla="*/ 122292 h 543520"/>
              <a:gd name="connsiteX29" fmla="*/ 122210 w 434816"/>
              <a:gd name="connsiteY29" fmla="*/ 156262 h 543520"/>
              <a:gd name="connsiteX30" fmla="*/ 156180 w 434816"/>
              <a:gd name="connsiteY30" fmla="*/ 190232 h 543520"/>
              <a:gd name="connsiteX31" fmla="*/ 190150 w 434816"/>
              <a:gd name="connsiteY31" fmla="*/ 156262 h 543520"/>
              <a:gd name="connsiteX32" fmla="*/ 156180 w 434816"/>
              <a:gd name="connsiteY32" fmla="*/ 122292 h 543520"/>
              <a:gd name="connsiteX33" fmla="*/ 278282 w 434816"/>
              <a:gd name="connsiteY33" fmla="*/ 122292 h 543520"/>
              <a:gd name="connsiteX34" fmla="*/ 243364 w 434816"/>
              <a:gd name="connsiteY34" fmla="*/ 155288 h 543520"/>
              <a:gd name="connsiteX35" fmla="*/ 276361 w 434816"/>
              <a:gd name="connsiteY35" fmla="*/ 190205 h 543520"/>
              <a:gd name="connsiteX36" fmla="*/ 278282 w 434816"/>
              <a:gd name="connsiteY36" fmla="*/ 190205 h 543520"/>
              <a:gd name="connsiteX37" fmla="*/ 311277 w 434816"/>
              <a:gd name="connsiteY37" fmla="*/ 155288 h 543520"/>
              <a:gd name="connsiteX38" fmla="*/ 278282 w 434816"/>
              <a:gd name="connsiteY38" fmla="*/ 122292 h 543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34816" h="543520">
                <a:moveTo>
                  <a:pt x="373670" y="326112"/>
                </a:moveTo>
                <a:cubicBezTo>
                  <a:pt x="407439" y="326112"/>
                  <a:pt x="434816" y="353489"/>
                  <a:pt x="434816" y="387258"/>
                </a:cubicBezTo>
                <a:lnTo>
                  <a:pt x="434816" y="411852"/>
                </a:lnTo>
                <a:cubicBezTo>
                  <a:pt x="434824" y="441580"/>
                  <a:pt x="421850" y="469830"/>
                  <a:pt x="399297" y="489195"/>
                </a:cubicBezTo>
                <a:cubicBezTo>
                  <a:pt x="356739" y="525720"/>
                  <a:pt x="295865" y="543520"/>
                  <a:pt x="217326" y="543520"/>
                </a:cubicBezTo>
                <a:cubicBezTo>
                  <a:pt x="138788" y="543520"/>
                  <a:pt x="77968" y="525693"/>
                  <a:pt x="35492" y="489168"/>
                </a:cubicBezTo>
                <a:cubicBezTo>
                  <a:pt x="12970" y="469816"/>
                  <a:pt x="9" y="441602"/>
                  <a:pt x="0" y="411907"/>
                </a:cubicBezTo>
                <a:lnTo>
                  <a:pt x="0" y="387231"/>
                </a:lnTo>
                <a:cubicBezTo>
                  <a:pt x="15" y="353473"/>
                  <a:pt x="27387" y="326112"/>
                  <a:pt x="61146" y="326112"/>
                </a:cubicBezTo>
                <a:lnTo>
                  <a:pt x="373670" y="326112"/>
                </a:lnTo>
                <a:close/>
                <a:moveTo>
                  <a:pt x="214555" y="217"/>
                </a:moveTo>
                <a:lnTo>
                  <a:pt x="217326" y="0"/>
                </a:lnTo>
                <a:cubicBezTo>
                  <a:pt x="227512" y="1"/>
                  <a:pt x="236132" y="7520"/>
                  <a:pt x="237518" y="17610"/>
                </a:cubicBezTo>
                <a:lnTo>
                  <a:pt x="237708" y="20382"/>
                </a:lnTo>
                <a:lnTo>
                  <a:pt x="237708" y="40764"/>
                </a:lnTo>
                <a:lnTo>
                  <a:pt x="332824" y="40764"/>
                </a:lnTo>
                <a:cubicBezTo>
                  <a:pt x="366593" y="40764"/>
                  <a:pt x="393970" y="68140"/>
                  <a:pt x="393970" y="101910"/>
                </a:cubicBezTo>
                <a:lnTo>
                  <a:pt x="393970" y="224338"/>
                </a:lnTo>
                <a:cubicBezTo>
                  <a:pt x="393970" y="258107"/>
                  <a:pt x="366593" y="285484"/>
                  <a:pt x="332824" y="285484"/>
                </a:cubicBezTo>
                <a:lnTo>
                  <a:pt x="101828" y="285484"/>
                </a:lnTo>
                <a:cubicBezTo>
                  <a:pt x="68058" y="285484"/>
                  <a:pt x="40682" y="258107"/>
                  <a:pt x="40682" y="224338"/>
                </a:cubicBezTo>
                <a:lnTo>
                  <a:pt x="40682" y="101910"/>
                </a:lnTo>
                <a:cubicBezTo>
                  <a:pt x="40682" y="68140"/>
                  <a:pt x="68058" y="40764"/>
                  <a:pt x="101828" y="40764"/>
                </a:cubicBezTo>
                <a:lnTo>
                  <a:pt x="196944" y="40764"/>
                </a:lnTo>
                <a:lnTo>
                  <a:pt x="196944" y="20409"/>
                </a:lnTo>
                <a:cubicBezTo>
                  <a:pt x="196944" y="10224"/>
                  <a:pt x="204464" y="1603"/>
                  <a:pt x="214555" y="217"/>
                </a:cubicBezTo>
                <a:lnTo>
                  <a:pt x="217326" y="0"/>
                </a:lnTo>
                <a:lnTo>
                  <a:pt x="214555" y="190"/>
                </a:lnTo>
                <a:close/>
                <a:moveTo>
                  <a:pt x="156180" y="122292"/>
                </a:moveTo>
                <a:cubicBezTo>
                  <a:pt x="137419" y="122292"/>
                  <a:pt x="122210" y="137501"/>
                  <a:pt x="122210" y="156262"/>
                </a:cubicBezTo>
                <a:cubicBezTo>
                  <a:pt x="122210" y="175023"/>
                  <a:pt x="137419" y="190232"/>
                  <a:pt x="156180" y="190232"/>
                </a:cubicBezTo>
                <a:cubicBezTo>
                  <a:pt x="174943" y="190232"/>
                  <a:pt x="190150" y="175023"/>
                  <a:pt x="190150" y="156262"/>
                </a:cubicBezTo>
                <a:cubicBezTo>
                  <a:pt x="190150" y="137501"/>
                  <a:pt x="174943" y="122292"/>
                  <a:pt x="156180" y="122292"/>
                </a:cubicBezTo>
                <a:close/>
                <a:moveTo>
                  <a:pt x="278282" y="122292"/>
                </a:moveTo>
                <a:cubicBezTo>
                  <a:pt x="259528" y="121762"/>
                  <a:pt x="243896" y="136534"/>
                  <a:pt x="243364" y="155288"/>
                </a:cubicBezTo>
                <a:cubicBezTo>
                  <a:pt x="242834" y="174041"/>
                  <a:pt x="257607" y="189674"/>
                  <a:pt x="276361" y="190205"/>
                </a:cubicBezTo>
                <a:cubicBezTo>
                  <a:pt x="277002" y="190223"/>
                  <a:pt x="277641" y="190223"/>
                  <a:pt x="278282" y="190205"/>
                </a:cubicBezTo>
                <a:cubicBezTo>
                  <a:pt x="297036" y="189674"/>
                  <a:pt x="311809" y="174041"/>
                  <a:pt x="311277" y="155288"/>
                </a:cubicBezTo>
                <a:cubicBezTo>
                  <a:pt x="310768" y="137280"/>
                  <a:pt x="296289" y="122802"/>
                  <a:pt x="278282" y="122292"/>
                </a:cubicBezTo>
                <a:close/>
              </a:path>
            </a:pathLst>
          </a:cu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32449">
              <a:spcBef>
                <a:spcPts val="600"/>
              </a:spcBef>
            </a:pPr>
            <a:endParaRPr lang="en-US" sz="1600">
              <a:gradFill>
                <a:gsLst>
                  <a:gs pos="1399">
                    <a:srgbClr val="FFFFFF"/>
                  </a:gs>
                  <a:gs pos="17000">
                    <a:srgbClr val="FFFFFF"/>
                  </a:gs>
                </a:gsLst>
                <a:path path="circle">
                  <a:fillToRect l="100000" t="100000"/>
                </a:path>
              </a:gradFill>
              <a:latin typeface="+mj-lt"/>
              <a:cs typeface="Segoe UI" panose="020B0502040204020203" pitchFamily="34" charset="0"/>
            </a:endParaRPr>
          </a:p>
        </p:txBody>
      </p:sp>
      <p:sp>
        <p:nvSpPr>
          <p:cNvPr id="22" name="Graphic 31" descr="Person with chat icon">
            <a:extLst>
              <a:ext uri="{FF2B5EF4-FFF2-40B4-BE49-F238E27FC236}">
                <a16:creationId xmlns:a16="http://schemas.microsoft.com/office/drawing/2014/main" id="{9C81B8B0-8B03-DB02-8873-5BDF2F1561EF}"/>
              </a:ext>
            </a:extLst>
          </p:cNvPr>
          <p:cNvSpPr/>
          <p:nvPr/>
        </p:nvSpPr>
        <p:spPr>
          <a:xfrm>
            <a:off x="1290850" y="2605746"/>
            <a:ext cx="516344" cy="570744"/>
          </a:xfrm>
          <a:custGeom>
            <a:avLst/>
            <a:gdLst>
              <a:gd name="connsiteX0" fmla="*/ 190150 w 516344"/>
              <a:gd name="connsiteY0" fmla="*/ 421201 h 570744"/>
              <a:gd name="connsiteX1" fmla="*/ 217924 w 516344"/>
              <a:gd name="connsiteY1" fmla="*/ 326058 h 570744"/>
              <a:gd name="connsiteX2" fmla="*/ 61146 w 516344"/>
              <a:gd name="connsiteY2" fmla="*/ 326058 h 570744"/>
              <a:gd name="connsiteX3" fmla="*/ 0 w 516344"/>
              <a:gd name="connsiteY3" fmla="*/ 387204 h 570744"/>
              <a:gd name="connsiteX4" fmla="*/ 0 w 516344"/>
              <a:gd name="connsiteY4" fmla="*/ 412206 h 570744"/>
              <a:gd name="connsiteX5" fmla="*/ 13860 w 516344"/>
              <a:gd name="connsiteY5" fmla="*/ 455578 h 570744"/>
              <a:gd name="connsiteX6" fmla="*/ 192678 w 516344"/>
              <a:gd name="connsiteY6" fmla="*/ 542813 h 570744"/>
              <a:gd name="connsiteX7" fmla="*/ 206864 w 516344"/>
              <a:gd name="connsiteY7" fmla="*/ 496261 h 570744"/>
              <a:gd name="connsiteX8" fmla="*/ 190150 w 516344"/>
              <a:gd name="connsiteY8" fmla="*/ 421201 h 570744"/>
              <a:gd name="connsiteX9" fmla="*/ 217354 w 516344"/>
              <a:gd name="connsiteY9" fmla="*/ 0 h 570744"/>
              <a:gd name="connsiteX10" fmla="*/ 353261 w 516344"/>
              <a:gd name="connsiteY10" fmla="*/ 135907 h 570744"/>
              <a:gd name="connsiteX11" fmla="*/ 217354 w 516344"/>
              <a:gd name="connsiteY11" fmla="*/ 271814 h 570744"/>
              <a:gd name="connsiteX12" fmla="*/ 81446 w 516344"/>
              <a:gd name="connsiteY12" fmla="*/ 135907 h 570744"/>
              <a:gd name="connsiteX13" fmla="*/ 217354 w 516344"/>
              <a:gd name="connsiteY13" fmla="*/ 0 h 570744"/>
              <a:gd name="connsiteX14" fmla="*/ 516344 w 516344"/>
              <a:gd name="connsiteY14" fmla="*/ 421201 h 570744"/>
              <a:gd name="connsiteX15" fmla="*/ 366898 w 516344"/>
              <a:gd name="connsiteY15" fmla="*/ 570745 h 570744"/>
              <a:gd name="connsiteX16" fmla="*/ 294370 w 516344"/>
              <a:gd name="connsiteY16" fmla="*/ 551999 h 570744"/>
              <a:gd name="connsiteX17" fmla="*/ 234937 w 516344"/>
              <a:gd name="connsiteY17" fmla="*/ 570071 h 570744"/>
              <a:gd name="connsiteX18" fmla="*/ 217979 w 516344"/>
              <a:gd name="connsiteY18" fmla="*/ 561032 h 570744"/>
              <a:gd name="connsiteX19" fmla="*/ 217979 w 516344"/>
              <a:gd name="connsiteY19" fmla="*/ 553113 h 570744"/>
              <a:gd name="connsiteX20" fmla="*/ 236078 w 516344"/>
              <a:gd name="connsiteY20" fmla="*/ 493679 h 570744"/>
              <a:gd name="connsiteX21" fmla="*/ 294408 w 516344"/>
              <a:gd name="connsiteY21" fmla="*/ 290468 h 570744"/>
              <a:gd name="connsiteX22" fmla="*/ 497620 w 516344"/>
              <a:gd name="connsiteY22" fmla="*/ 348796 h 570744"/>
              <a:gd name="connsiteX23" fmla="*/ 516344 w 516344"/>
              <a:gd name="connsiteY23" fmla="*/ 421174 h 570744"/>
              <a:gd name="connsiteX24" fmla="*/ 312470 w 516344"/>
              <a:gd name="connsiteY24" fmla="*/ 380437 h 570744"/>
              <a:gd name="connsiteX25" fmla="*/ 298882 w 516344"/>
              <a:gd name="connsiteY25" fmla="*/ 394025 h 570744"/>
              <a:gd name="connsiteX26" fmla="*/ 312470 w 516344"/>
              <a:gd name="connsiteY26" fmla="*/ 407613 h 570744"/>
              <a:gd name="connsiteX27" fmla="*/ 421228 w 516344"/>
              <a:gd name="connsiteY27" fmla="*/ 407613 h 570744"/>
              <a:gd name="connsiteX28" fmla="*/ 434816 w 516344"/>
              <a:gd name="connsiteY28" fmla="*/ 394025 h 570744"/>
              <a:gd name="connsiteX29" fmla="*/ 421228 w 516344"/>
              <a:gd name="connsiteY29" fmla="*/ 380437 h 570744"/>
              <a:gd name="connsiteX30" fmla="*/ 312524 w 516344"/>
              <a:gd name="connsiteY30" fmla="*/ 380437 h 570744"/>
              <a:gd name="connsiteX31" fmla="*/ 298882 w 516344"/>
              <a:gd name="connsiteY31" fmla="*/ 448377 h 570744"/>
              <a:gd name="connsiteX32" fmla="*/ 312470 w 516344"/>
              <a:gd name="connsiteY32" fmla="*/ 461965 h 570744"/>
              <a:gd name="connsiteX33" fmla="*/ 366822 w 516344"/>
              <a:gd name="connsiteY33" fmla="*/ 461965 h 570744"/>
              <a:gd name="connsiteX34" fmla="*/ 380410 w 516344"/>
              <a:gd name="connsiteY34" fmla="*/ 448377 h 570744"/>
              <a:gd name="connsiteX35" fmla="*/ 366822 w 516344"/>
              <a:gd name="connsiteY35" fmla="*/ 434789 h 570744"/>
              <a:gd name="connsiteX36" fmla="*/ 312470 w 516344"/>
              <a:gd name="connsiteY36" fmla="*/ 434789 h 570744"/>
              <a:gd name="connsiteX37" fmla="*/ 298882 w 516344"/>
              <a:gd name="connsiteY37" fmla="*/ 448377 h 570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16344" h="570744">
                <a:moveTo>
                  <a:pt x="190150" y="421201"/>
                </a:moveTo>
                <a:cubicBezTo>
                  <a:pt x="190150" y="386144"/>
                  <a:pt x="200341" y="353533"/>
                  <a:pt x="217924" y="326058"/>
                </a:cubicBezTo>
                <a:lnTo>
                  <a:pt x="61146" y="326058"/>
                </a:lnTo>
                <a:cubicBezTo>
                  <a:pt x="27376" y="326058"/>
                  <a:pt x="0" y="353435"/>
                  <a:pt x="0" y="387204"/>
                </a:cubicBezTo>
                <a:lnTo>
                  <a:pt x="0" y="412206"/>
                </a:lnTo>
                <a:cubicBezTo>
                  <a:pt x="0" y="427750"/>
                  <a:pt x="4837" y="442914"/>
                  <a:pt x="13860" y="455578"/>
                </a:cubicBezTo>
                <a:cubicBezTo>
                  <a:pt x="51988" y="509061"/>
                  <a:pt x="112155" y="538030"/>
                  <a:pt x="192678" y="542813"/>
                </a:cubicBezTo>
                <a:lnTo>
                  <a:pt x="206864" y="496261"/>
                </a:lnTo>
                <a:cubicBezTo>
                  <a:pt x="195830" y="472778"/>
                  <a:pt x="190123" y="447146"/>
                  <a:pt x="190150" y="421201"/>
                </a:cubicBezTo>
                <a:close/>
                <a:moveTo>
                  <a:pt x="217354" y="0"/>
                </a:moveTo>
                <a:cubicBezTo>
                  <a:pt x="292414" y="0"/>
                  <a:pt x="353261" y="60848"/>
                  <a:pt x="353261" y="135907"/>
                </a:cubicBezTo>
                <a:cubicBezTo>
                  <a:pt x="353261" y="210967"/>
                  <a:pt x="292414" y="271814"/>
                  <a:pt x="217354" y="271814"/>
                </a:cubicBezTo>
                <a:cubicBezTo>
                  <a:pt x="142294" y="271814"/>
                  <a:pt x="81446" y="210967"/>
                  <a:pt x="81446" y="135907"/>
                </a:cubicBezTo>
                <a:cubicBezTo>
                  <a:pt x="81446" y="60848"/>
                  <a:pt x="142294" y="0"/>
                  <a:pt x="217354" y="0"/>
                </a:cubicBezTo>
                <a:close/>
                <a:moveTo>
                  <a:pt x="516344" y="421201"/>
                </a:moveTo>
                <a:cubicBezTo>
                  <a:pt x="516371" y="503764"/>
                  <a:pt x="449461" y="570718"/>
                  <a:pt x="366898" y="570745"/>
                </a:cubicBezTo>
                <a:cubicBezTo>
                  <a:pt x="341521" y="570753"/>
                  <a:pt x="316562" y="564302"/>
                  <a:pt x="294370" y="551999"/>
                </a:cubicBezTo>
                <a:lnTo>
                  <a:pt x="234937" y="570071"/>
                </a:lnTo>
                <a:cubicBezTo>
                  <a:pt x="227757" y="572259"/>
                  <a:pt x="220166" y="568212"/>
                  <a:pt x="217979" y="561032"/>
                </a:cubicBezTo>
                <a:cubicBezTo>
                  <a:pt x="217193" y="558451"/>
                  <a:pt x="217193" y="555695"/>
                  <a:pt x="217979" y="553113"/>
                </a:cubicBezTo>
                <a:lnTo>
                  <a:pt x="236078" y="493679"/>
                </a:lnTo>
                <a:cubicBezTo>
                  <a:pt x="196069" y="421456"/>
                  <a:pt x="222186" y="330476"/>
                  <a:pt x="294408" y="290468"/>
                </a:cubicBezTo>
                <a:cubicBezTo>
                  <a:pt x="366631" y="250459"/>
                  <a:pt x="457611" y="276573"/>
                  <a:pt x="497620" y="348796"/>
                </a:cubicBezTo>
                <a:cubicBezTo>
                  <a:pt x="509890" y="370947"/>
                  <a:pt x="516333" y="395851"/>
                  <a:pt x="516344" y="421174"/>
                </a:cubicBezTo>
                <a:close/>
                <a:moveTo>
                  <a:pt x="312470" y="380437"/>
                </a:moveTo>
                <a:cubicBezTo>
                  <a:pt x="304966" y="380437"/>
                  <a:pt x="298882" y="386522"/>
                  <a:pt x="298882" y="394025"/>
                </a:cubicBezTo>
                <a:cubicBezTo>
                  <a:pt x="298882" y="401528"/>
                  <a:pt x="304966" y="407613"/>
                  <a:pt x="312470" y="407613"/>
                </a:cubicBezTo>
                <a:lnTo>
                  <a:pt x="421228" y="407613"/>
                </a:lnTo>
                <a:cubicBezTo>
                  <a:pt x="428731" y="407613"/>
                  <a:pt x="434816" y="401528"/>
                  <a:pt x="434816" y="394025"/>
                </a:cubicBezTo>
                <a:cubicBezTo>
                  <a:pt x="434816" y="386522"/>
                  <a:pt x="428731" y="380437"/>
                  <a:pt x="421228" y="380437"/>
                </a:cubicBezTo>
                <a:lnTo>
                  <a:pt x="312524" y="380437"/>
                </a:lnTo>
                <a:close/>
                <a:moveTo>
                  <a:pt x="298882" y="448377"/>
                </a:moveTo>
                <a:cubicBezTo>
                  <a:pt x="298882" y="455880"/>
                  <a:pt x="304966" y="461965"/>
                  <a:pt x="312470" y="461965"/>
                </a:cubicBezTo>
                <a:lnTo>
                  <a:pt x="366822" y="461965"/>
                </a:lnTo>
                <a:cubicBezTo>
                  <a:pt x="374325" y="461965"/>
                  <a:pt x="380410" y="455880"/>
                  <a:pt x="380410" y="448377"/>
                </a:cubicBezTo>
                <a:cubicBezTo>
                  <a:pt x="380410" y="440874"/>
                  <a:pt x="374325" y="434789"/>
                  <a:pt x="366822" y="434789"/>
                </a:cubicBezTo>
                <a:lnTo>
                  <a:pt x="312470" y="434789"/>
                </a:lnTo>
                <a:cubicBezTo>
                  <a:pt x="304966" y="434789"/>
                  <a:pt x="298882" y="440874"/>
                  <a:pt x="298882" y="448377"/>
                </a:cubicBezTo>
                <a:close/>
              </a:path>
            </a:pathLst>
          </a:cu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32449">
              <a:spcBef>
                <a:spcPts val="600"/>
              </a:spcBef>
            </a:pPr>
            <a:endParaRPr lang="en-US" sz="1600">
              <a:gradFill>
                <a:gsLst>
                  <a:gs pos="1399">
                    <a:srgbClr val="FFFFFF"/>
                  </a:gs>
                  <a:gs pos="17000">
                    <a:srgbClr val="FFFFFF"/>
                  </a:gs>
                </a:gsLst>
                <a:path path="circle">
                  <a:fillToRect l="100000" t="100000"/>
                </a:path>
              </a:gradFill>
              <a:latin typeface="+mj-lt"/>
              <a:cs typeface="Segoe UI" panose="020B0502040204020203" pitchFamily="34" charset="0"/>
            </a:endParaRPr>
          </a:p>
        </p:txBody>
      </p:sp>
      <p:sp>
        <p:nvSpPr>
          <p:cNvPr id="23" name="Rounded Rectangle 5">
            <a:extLst>
              <a:ext uri="{FF2B5EF4-FFF2-40B4-BE49-F238E27FC236}">
                <a16:creationId xmlns:a16="http://schemas.microsoft.com/office/drawing/2014/main" id="{9361E2E6-FCA4-6910-2448-8C4186CB6AD8}"/>
              </a:ext>
              <a:ext uri="{C183D7F6-B498-43B3-948B-1728B52AA6E4}">
                <adec:decorative xmlns:adec="http://schemas.microsoft.com/office/drawing/2017/decorative" val="1"/>
              </a:ext>
            </a:extLst>
          </p:cNvPr>
          <p:cNvSpPr/>
          <p:nvPr/>
        </p:nvSpPr>
        <p:spPr bwMode="auto">
          <a:xfrm>
            <a:off x="3988821" y="2221730"/>
            <a:ext cx="1900800" cy="1897748"/>
          </a:xfrm>
          <a:prstGeom prst="roundRect">
            <a:avLst>
              <a:gd name="adj" fmla="val 5895"/>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algn="ctr" defTabSz="811670">
              <a:spcBef>
                <a:spcPts val="174"/>
              </a:spcBef>
            </a:pPr>
            <a:endParaRPr lang="en-US" sz="2400">
              <a:gradFill>
                <a:gsLst>
                  <a:gs pos="41958">
                    <a:srgbClr val="FFFFFF"/>
                  </a:gs>
                  <a:gs pos="63000">
                    <a:srgbClr val="FFFFFF"/>
                  </a:gs>
                </a:gsLst>
                <a:lin ang="0" scaled="0"/>
              </a:gradFill>
              <a:latin typeface="Segoe UI"/>
              <a:cs typeface="Segoe UI" panose="020B0502040204020203" pitchFamily="34" charset="0"/>
            </a:endParaRPr>
          </a:p>
        </p:txBody>
      </p:sp>
      <p:sp>
        <p:nvSpPr>
          <p:cNvPr id="24" name="Graphic 29" descr="Database with magnifying glass icon">
            <a:extLst>
              <a:ext uri="{FF2B5EF4-FFF2-40B4-BE49-F238E27FC236}">
                <a16:creationId xmlns:a16="http://schemas.microsoft.com/office/drawing/2014/main" id="{09E09276-70AC-2771-6371-3687B085E2EB}"/>
              </a:ext>
            </a:extLst>
          </p:cNvPr>
          <p:cNvSpPr/>
          <p:nvPr/>
        </p:nvSpPr>
        <p:spPr>
          <a:xfrm>
            <a:off x="4680795" y="2605516"/>
            <a:ext cx="516852" cy="571204"/>
          </a:xfrm>
          <a:custGeom>
            <a:avLst/>
            <a:gdLst>
              <a:gd name="connsiteX0" fmla="*/ 217408 w 516852"/>
              <a:gd name="connsiteY0" fmla="*/ 217408 h 571204"/>
              <a:gd name="connsiteX1" fmla="*/ 434816 w 516852"/>
              <a:gd name="connsiteY1" fmla="*/ 108704 h 571204"/>
              <a:gd name="connsiteX2" fmla="*/ 217408 w 516852"/>
              <a:gd name="connsiteY2" fmla="*/ 0 h 571204"/>
              <a:gd name="connsiteX3" fmla="*/ 0 w 516852"/>
              <a:gd name="connsiteY3" fmla="*/ 108704 h 571204"/>
              <a:gd name="connsiteX4" fmla="*/ 217408 w 516852"/>
              <a:gd name="connsiteY4" fmla="*/ 217408 h 571204"/>
              <a:gd name="connsiteX5" fmla="*/ 389378 w 516852"/>
              <a:gd name="connsiteY5" fmla="*/ 222028 h 571204"/>
              <a:gd name="connsiteX6" fmla="*/ 434816 w 516852"/>
              <a:gd name="connsiteY6" fmla="*/ 191672 h 571204"/>
              <a:gd name="connsiteX7" fmla="*/ 434816 w 516852"/>
              <a:gd name="connsiteY7" fmla="*/ 278744 h 571204"/>
              <a:gd name="connsiteX8" fmla="*/ 325568 w 516852"/>
              <a:gd name="connsiteY8" fmla="*/ 245236 h 571204"/>
              <a:gd name="connsiteX9" fmla="*/ 389378 w 516852"/>
              <a:gd name="connsiteY9" fmla="*/ 222028 h 571204"/>
              <a:gd name="connsiteX10" fmla="*/ 190232 w 516852"/>
              <a:gd name="connsiteY10" fmla="*/ 394052 h 571204"/>
              <a:gd name="connsiteX11" fmla="*/ 294343 w 516852"/>
              <a:gd name="connsiteY11" fmla="*/ 536509 h 571204"/>
              <a:gd name="connsiteX12" fmla="*/ 217408 w 516852"/>
              <a:gd name="connsiteY12" fmla="*/ 543520 h 571204"/>
              <a:gd name="connsiteX13" fmla="*/ 0 w 516852"/>
              <a:gd name="connsiteY13" fmla="*/ 434816 h 571204"/>
              <a:gd name="connsiteX14" fmla="*/ 0 w 516852"/>
              <a:gd name="connsiteY14" fmla="*/ 191672 h 571204"/>
              <a:gd name="connsiteX15" fmla="*/ 45438 w 516852"/>
              <a:gd name="connsiteY15" fmla="*/ 222028 h 571204"/>
              <a:gd name="connsiteX16" fmla="*/ 217408 w 516852"/>
              <a:gd name="connsiteY16" fmla="*/ 258172 h 571204"/>
              <a:gd name="connsiteX17" fmla="*/ 292876 w 516852"/>
              <a:gd name="connsiteY17" fmla="*/ 252057 h 571204"/>
              <a:gd name="connsiteX18" fmla="*/ 190232 w 516852"/>
              <a:gd name="connsiteY18" fmla="*/ 394052 h 571204"/>
              <a:gd name="connsiteX19" fmla="*/ 339700 w 516852"/>
              <a:gd name="connsiteY19" fmla="*/ 516344 h 571204"/>
              <a:gd name="connsiteX20" fmla="*/ 410548 w 516852"/>
              <a:gd name="connsiteY20" fmla="*/ 493734 h 571204"/>
              <a:gd name="connsiteX21" fmla="*/ 481559 w 516852"/>
              <a:gd name="connsiteY21" fmla="*/ 564717 h 571204"/>
              <a:gd name="connsiteX22" fmla="*/ 510365 w 516852"/>
              <a:gd name="connsiteY22" fmla="*/ 565734 h 571204"/>
              <a:gd name="connsiteX23" fmla="*/ 511382 w 516852"/>
              <a:gd name="connsiteY23" fmla="*/ 536927 h 571204"/>
              <a:gd name="connsiteX24" fmla="*/ 510365 w 516852"/>
              <a:gd name="connsiteY24" fmla="*/ 535911 h 571204"/>
              <a:gd name="connsiteX25" fmla="*/ 439382 w 516852"/>
              <a:gd name="connsiteY25" fmla="*/ 464900 h 571204"/>
              <a:gd name="connsiteX26" fmla="*/ 410551 w 516852"/>
              <a:gd name="connsiteY26" fmla="*/ 294373 h 571204"/>
              <a:gd name="connsiteX27" fmla="*/ 240024 w 516852"/>
              <a:gd name="connsiteY27" fmla="*/ 323204 h 571204"/>
              <a:gd name="connsiteX28" fmla="*/ 268855 w 516852"/>
              <a:gd name="connsiteY28" fmla="*/ 493731 h 571204"/>
              <a:gd name="connsiteX29" fmla="*/ 339700 w 516852"/>
              <a:gd name="connsiteY29" fmla="*/ 516344 h 571204"/>
              <a:gd name="connsiteX30" fmla="*/ 339700 w 516852"/>
              <a:gd name="connsiteY30" fmla="*/ 475580 h 571204"/>
              <a:gd name="connsiteX31" fmla="*/ 258172 w 516852"/>
              <a:gd name="connsiteY31" fmla="*/ 394052 h 571204"/>
              <a:gd name="connsiteX32" fmla="*/ 339700 w 516852"/>
              <a:gd name="connsiteY32" fmla="*/ 312524 h 571204"/>
              <a:gd name="connsiteX33" fmla="*/ 421228 w 516852"/>
              <a:gd name="connsiteY33" fmla="*/ 394052 h 571204"/>
              <a:gd name="connsiteX34" fmla="*/ 339700 w 516852"/>
              <a:gd name="connsiteY34" fmla="*/ 475580 h 571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16852" h="571204">
                <a:moveTo>
                  <a:pt x="217408" y="217408"/>
                </a:moveTo>
                <a:cubicBezTo>
                  <a:pt x="337472" y="217408"/>
                  <a:pt x="434816" y="168763"/>
                  <a:pt x="434816" y="108704"/>
                </a:cubicBezTo>
                <a:cubicBezTo>
                  <a:pt x="434816" y="48645"/>
                  <a:pt x="337472" y="0"/>
                  <a:pt x="217408" y="0"/>
                </a:cubicBezTo>
                <a:cubicBezTo>
                  <a:pt x="97344" y="0"/>
                  <a:pt x="0" y="48645"/>
                  <a:pt x="0" y="108704"/>
                </a:cubicBezTo>
                <a:cubicBezTo>
                  <a:pt x="0" y="168763"/>
                  <a:pt x="97344" y="217408"/>
                  <a:pt x="217408" y="217408"/>
                </a:cubicBezTo>
                <a:close/>
                <a:moveTo>
                  <a:pt x="389378" y="222028"/>
                </a:moveTo>
                <a:cubicBezTo>
                  <a:pt x="405800" y="213964"/>
                  <a:pt x="421079" y="203756"/>
                  <a:pt x="434816" y="191672"/>
                </a:cubicBezTo>
                <a:lnTo>
                  <a:pt x="434816" y="278744"/>
                </a:lnTo>
                <a:cubicBezTo>
                  <a:pt x="404308" y="253484"/>
                  <a:pt x="364993" y="241426"/>
                  <a:pt x="325568" y="245236"/>
                </a:cubicBezTo>
                <a:cubicBezTo>
                  <a:pt x="347605" y="239804"/>
                  <a:pt x="368998" y="232023"/>
                  <a:pt x="389378" y="222028"/>
                </a:cubicBezTo>
                <a:close/>
                <a:moveTo>
                  <a:pt x="190232" y="394052"/>
                </a:moveTo>
                <a:cubicBezTo>
                  <a:pt x="190232" y="459136"/>
                  <a:pt x="232333" y="516744"/>
                  <a:pt x="294343" y="536509"/>
                </a:cubicBezTo>
                <a:cubicBezTo>
                  <a:pt x="270428" y="541047"/>
                  <a:pt x="244502" y="543520"/>
                  <a:pt x="217408" y="543520"/>
                </a:cubicBezTo>
                <a:cubicBezTo>
                  <a:pt x="97344" y="543520"/>
                  <a:pt x="0" y="494875"/>
                  <a:pt x="0" y="434816"/>
                </a:cubicBezTo>
                <a:lnTo>
                  <a:pt x="0" y="191672"/>
                </a:lnTo>
                <a:cubicBezTo>
                  <a:pt x="13737" y="203756"/>
                  <a:pt x="29016" y="213964"/>
                  <a:pt x="45438" y="222028"/>
                </a:cubicBezTo>
                <a:cubicBezTo>
                  <a:pt x="91583" y="245073"/>
                  <a:pt x="152403" y="258172"/>
                  <a:pt x="217408" y="258172"/>
                </a:cubicBezTo>
                <a:cubicBezTo>
                  <a:pt x="243443" y="258172"/>
                  <a:pt x="268825" y="256079"/>
                  <a:pt x="292876" y="252057"/>
                </a:cubicBezTo>
                <a:cubicBezTo>
                  <a:pt x="231610" y="272285"/>
                  <a:pt x="190227" y="329531"/>
                  <a:pt x="190232" y="394052"/>
                </a:cubicBezTo>
                <a:close/>
                <a:moveTo>
                  <a:pt x="339700" y="516344"/>
                </a:moveTo>
                <a:cubicBezTo>
                  <a:pt x="365096" y="516382"/>
                  <a:pt x="389867" y="508474"/>
                  <a:pt x="410548" y="493734"/>
                </a:cubicBezTo>
                <a:lnTo>
                  <a:pt x="481559" y="564717"/>
                </a:lnTo>
                <a:cubicBezTo>
                  <a:pt x="489233" y="572952"/>
                  <a:pt x="502131" y="573408"/>
                  <a:pt x="510365" y="565734"/>
                </a:cubicBezTo>
                <a:cubicBezTo>
                  <a:pt x="518600" y="558059"/>
                  <a:pt x="519056" y="545164"/>
                  <a:pt x="511382" y="536927"/>
                </a:cubicBezTo>
                <a:cubicBezTo>
                  <a:pt x="511056" y="536577"/>
                  <a:pt x="510716" y="536237"/>
                  <a:pt x="510365" y="535911"/>
                </a:cubicBezTo>
                <a:lnTo>
                  <a:pt x="439382" y="464900"/>
                </a:lnTo>
                <a:cubicBezTo>
                  <a:pt x="478510" y="409849"/>
                  <a:pt x="465601" y="333501"/>
                  <a:pt x="410551" y="294373"/>
                </a:cubicBezTo>
                <a:cubicBezTo>
                  <a:pt x="355500" y="255245"/>
                  <a:pt x="279152" y="268154"/>
                  <a:pt x="240024" y="323204"/>
                </a:cubicBezTo>
                <a:cubicBezTo>
                  <a:pt x="200896" y="378255"/>
                  <a:pt x="213804" y="454603"/>
                  <a:pt x="268855" y="493731"/>
                </a:cubicBezTo>
                <a:cubicBezTo>
                  <a:pt x="289549" y="508441"/>
                  <a:pt x="314309" y="516344"/>
                  <a:pt x="339700" y="516344"/>
                </a:cubicBezTo>
                <a:close/>
                <a:moveTo>
                  <a:pt x="339700" y="475580"/>
                </a:moveTo>
                <a:cubicBezTo>
                  <a:pt x="294672" y="475580"/>
                  <a:pt x="258172" y="439080"/>
                  <a:pt x="258172" y="394052"/>
                </a:cubicBezTo>
                <a:cubicBezTo>
                  <a:pt x="258172" y="349024"/>
                  <a:pt x="294672" y="312524"/>
                  <a:pt x="339700" y="312524"/>
                </a:cubicBezTo>
                <a:cubicBezTo>
                  <a:pt x="384728" y="312524"/>
                  <a:pt x="421228" y="349024"/>
                  <a:pt x="421228" y="394052"/>
                </a:cubicBezTo>
                <a:cubicBezTo>
                  <a:pt x="421228" y="439080"/>
                  <a:pt x="384728" y="475580"/>
                  <a:pt x="339700" y="475580"/>
                </a:cubicBezTo>
                <a:close/>
              </a:path>
            </a:pathLst>
          </a:cu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32449">
              <a:spcBef>
                <a:spcPts val="600"/>
              </a:spcBef>
            </a:pPr>
            <a:endParaRPr lang="en-US" sz="1600">
              <a:gradFill>
                <a:gsLst>
                  <a:gs pos="1399">
                    <a:srgbClr val="FFFFFF"/>
                  </a:gs>
                  <a:gs pos="17000">
                    <a:srgbClr val="FFFFFF"/>
                  </a:gs>
                </a:gsLst>
                <a:path path="circle">
                  <a:fillToRect l="100000" t="100000"/>
                </a:path>
              </a:gradFill>
              <a:latin typeface="+mj-lt"/>
              <a:cs typeface="Segoe UI" panose="020B0502040204020203" pitchFamily="34" charset="0"/>
            </a:endParaRPr>
          </a:p>
        </p:txBody>
      </p:sp>
      <p:cxnSp>
        <p:nvCxnSpPr>
          <p:cNvPr id="25" name="Straight Connector 24">
            <a:extLst>
              <a:ext uri="{FF2B5EF4-FFF2-40B4-BE49-F238E27FC236}">
                <a16:creationId xmlns:a16="http://schemas.microsoft.com/office/drawing/2014/main" id="{27BB9944-7388-4C5C-7FD2-888E0ABF0A14}"/>
              </a:ext>
              <a:ext uri="{C183D7F6-B498-43B3-948B-1728B52AA6E4}">
                <adec:decorative xmlns:adec="http://schemas.microsoft.com/office/drawing/2017/decorative" val="1"/>
              </a:ext>
            </a:extLst>
          </p:cNvPr>
          <p:cNvCxnSpPr>
            <a:cxnSpLocks/>
          </p:cNvCxnSpPr>
          <p:nvPr/>
        </p:nvCxnSpPr>
        <p:spPr>
          <a:xfrm>
            <a:off x="2498230" y="2891118"/>
            <a:ext cx="1490591" cy="0"/>
          </a:xfrm>
          <a:prstGeom prst="line">
            <a:avLst/>
          </a:prstGeom>
          <a:noFill/>
          <a:ln w="15875">
            <a:gradFill>
              <a:gsLst>
                <a:gs pos="0">
                  <a:srgbClr val="F4364C"/>
                </a:gs>
                <a:gs pos="100000">
                  <a:srgbClr val="49C5B1"/>
                </a:gs>
                <a:gs pos="80000">
                  <a:srgbClr val="0078D4"/>
                </a:gs>
                <a:gs pos="26000">
                  <a:srgbClr val="C03BC4"/>
                </a:gs>
              </a:gsLst>
              <a:lin ang="10800000" scaled="0"/>
            </a:gradFill>
            <a:headEnd type="oval" w="med" len="med"/>
            <a:tailEnd type="oval" w="lg" len="lg"/>
          </a:ln>
          <a:effectLst/>
        </p:spPr>
        <p:style>
          <a:lnRef idx="1">
            <a:schemeClr val="accent2"/>
          </a:lnRef>
          <a:fillRef idx="3">
            <a:schemeClr val="accent2"/>
          </a:fillRef>
          <a:effectRef idx="2">
            <a:schemeClr val="accent2"/>
          </a:effectRef>
          <a:fontRef idx="minor">
            <a:schemeClr val="lt1"/>
          </a:fontRef>
        </p:style>
      </p:cxnSp>
      <p:grpSp>
        <p:nvGrpSpPr>
          <p:cNvPr id="26" name="Group 25">
            <a:extLst>
              <a:ext uri="{FF2B5EF4-FFF2-40B4-BE49-F238E27FC236}">
                <a16:creationId xmlns:a16="http://schemas.microsoft.com/office/drawing/2014/main" id="{94FAF612-8EDE-5E37-0473-765F5B85A827}"/>
              </a:ext>
              <a:ext uri="{C183D7F6-B498-43B3-948B-1728B52AA6E4}">
                <adec:decorative xmlns:adec="http://schemas.microsoft.com/office/drawing/2017/decorative" val="1"/>
              </a:ext>
            </a:extLst>
          </p:cNvPr>
          <p:cNvGrpSpPr/>
          <p:nvPr/>
        </p:nvGrpSpPr>
        <p:grpSpPr>
          <a:xfrm>
            <a:off x="3877493" y="2781201"/>
            <a:ext cx="219835" cy="219834"/>
            <a:chOff x="1613419" y="2537559"/>
            <a:chExt cx="339399" cy="339399"/>
          </a:xfrm>
        </p:grpSpPr>
        <p:sp>
          <p:nvSpPr>
            <p:cNvPr id="27" name="Oval 26">
              <a:extLst>
                <a:ext uri="{FF2B5EF4-FFF2-40B4-BE49-F238E27FC236}">
                  <a16:creationId xmlns:a16="http://schemas.microsoft.com/office/drawing/2014/main" id="{30D41EAE-FCD6-7BB2-E190-A2621B45B7F5}"/>
                </a:ext>
                <a:ext uri="{C183D7F6-B498-43B3-948B-1728B52AA6E4}">
                  <adec:decorative xmlns:adec="http://schemas.microsoft.com/office/drawing/2017/decorative" val="1"/>
                </a:ext>
              </a:extLst>
            </p:cNvPr>
            <p:cNvSpPr/>
            <p:nvPr/>
          </p:nvSpPr>
          <p:spPr bwMode="auto">
            <a:xfrm>
              <a:off x="1613419" y="2537559"/>
              <a:ext cx="339399" cy="339399"/>
            </a:xfrm>
            <a:prstGeom prst="ellipse">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algn="ctr" defTabSz="811670">
                <a:spcBef>
                  <a:spcPts val="174"/>
                </a:spcBef>
              </a:pPr>
              <a:endParaRPr lang="en-US" sz="2400">
                <a:gradFill>
                  <a:gsLst>
                    <a:gs pos="41958">
                      <a:srgbClr val="FFFFFF"/>
                    </a:gs>
                    <a:gs pos="63000">
                      <a:srgbClr val="FFFFFF"/>
                    </a:gs>
                  </a:gsLst>
                  <a:lin ang="0" scaled="0"/>
                </a:gradFill>
                <a:latin typeface="Segoe UI"/>
                <a:cs typeface="Segoe UI" panose="020B0502040204020203" pitchFamily="34" charset="0"/>
              </a:endParaRPr>
            </a:p>
          </p:txBody>
        </p:sp>
        <p:sp>
          <p:nvSpPr>
            <p:cNvPr id="28" name="Oval 27">
              <a:extLst>
                <a:ext uri="{FF2B5EF4-FFF2-40B4-BE49-F238E27FC236}">
                  <a16:creationId xmlns:a16="http://schemas.microsoft.com/office/drawing/2014/main" id="{AFF4587B-8AD0-5330-9B39-7BE85A16AA16}"/>
                </a:ext>
                <a:ext uri="{C183D7F6-B498-43B3-948B-1728B52AA6E4}">
                  <adec:decorative xmlns:adec="http://schemas.microsoft.com/office/drawing/2017/decorative" val="1"/>
                </a:ext>
              </a:extLst>
            </p:cNvPr>
            <p:cNvSpPr/>
            <p:nvPr/>
          </p:nvSpPr>
          <p:spPr bwMode="auto">
            <a:xfrm>
              <a:off x="1689620" y="2618739"/>
              <a:ext cx="186999" cy="186999"/>
            </a:xfrm>
            <a:prstGeom prst="ellipse">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32449">
                <a:spcBef>
                  <a:spcPts val="600"/>
                </a:spcBef>
              </a:pPr>
              <a:endParaRPr lang="en-US" sz="1600">
                <a:gradFill>
                  <a:gsLst>
                    <a:gs pos="1399">
                      <a:srgbClr val="FFFFFF"/>
                    </a:gs>
                    <a:gs pos="17000">
                      <a:srgbClr val="FFFFFF"/>
                    </a:gs>
                  </a:gsLst>
                  <a:path path="circle">
                    <a:fillToRect l="100000" t="100000"/>
                  </a:path>
                </a:gradFill>
                <a:latin typeface="+mj-lt"/>
                <a:cs typeface="Segoe UI" panose="020B0502040204020203" pitchFamily="34" charset="0"/>
              </a:endParaRPr>
            </a:p>
          </p:txBody>
        </p:sp>
      </p:grpSp>
      <p:sp>
        <p:nvSpPr>
          <p:cNvPr id="29" name="Text Placeholder 5">
            <a:extLst>
              <a:ext uri="{FF2B5EF4-FFF2-40B4-BE49-F238E27FC236}">
                <a16:creationId xmlns:a16="http://schemas.microsoft.com/office/drawing/2014/main" id="{954F6848-8CA3-3735-6B58-3F6D925D06B2}"/>
              </a:ext>
            </a:extLst>
          </p:cNvPr>
          <p:cNvSpPr txBox="1">
            <a:spLocks/>
          </p:cNvSpPr>
          <p:nvPr/>
        </p:nvSpPr>
        <p:spPr>
          <a:xfrm>
            <a:off x="4300010" y="3316741"/>
            <a:ext cx="1278422" cy="758335"/>
          </a:xfrm>
          <a:prstGeom prst="rect">
            <a:avLst/>
          </a:prstGeom>
        </p:spPr>
        <p:txBody>
          <a:bodyPr lIns="91440" tIns="45720" rIns="91440" bIns="45720" anchor="ctr"/>
          <a:lstStyle>
            <a:defPPr>
              <a:defRPr lang="en-US"/>
            </a:defPPr>
            <a:lvl1pPr marL="0" algn="l" defTabSz="3657965" rtl="0" eaLnBrk="1" latinLnBrk="0" hangingPunct="1">
              <a:defRPr sz="7200" kern="1200">
                <a:solidFill>
                  <a:schemeClr val="tx1"/>
                </a:solidFill>
                <a:latin typeface="+mn-lt"/>
                <a:ea typeface="+mn-ea"/>
                <a:cs typeface="+mn-cs"/>
              </a:defRPr>
            </a:lvl1pPr>
            <a:lvl2pPr marL="1828983" algn="l" defTabSz="3657965" rtl="0" eaLnBrk="1" latinLnBrk="0" hangingPunct="1">
              <a:defRPr sz="7200" kern="1200">
                <a:solidFill>
                  <a:schemeClr val="tx1"/>
                </a:solidFill>
                <a:latin typeface="+mn-lt"/>
                <a:ea typeface="+mn-ea"/>
                <a:cs typeface="+mn-cs"/>
              </a:defRPr>
            </a:lvl2pPr>
            <a:lvl3pPr marL="3657965" algn="l" defTabSz="3657965" rtl="0" eaLnBrk="1" latinLnBrk="0" hangingPunct="1">
              <a:defRPr sz="7200" kern="1200">
                <a:solidFill>
                  <a:schemeClr val="tx1"/>
                </a:solidFill>
                <a:latin typeface="+mn-lt"/>
                <a:ea typeface="+mn-ea"/>
                <a:cs typeface="+mn-cs"/>
              </a:defRPr>
            </a:lvl3pPr>
            <a:lvl4pPr marL="5486948" algn="l" defTabSz="3657965" rtl="0" eaLnBrk="1" latinLnBrk="0" hangingPunct="1">
              <a:defRPr sz="7200" kern="1200">
                <a:solidFill>
                  <a:schemeClr val="tx1"/>
                </a:solidFill>
                <a:latin typeface="+mn-lt"/>
                <a:ea typeface="+mn-ea"/>
                <a:cs typeface="+mn-cs"/>
              </a:defRPr>
            </a:lvl4pPr>
            <a:lvl5pPr marL="7315932" algn="l" defTabSz="3657965" rtl="0" eaLnBrk="1" latinLnBrk="0" hangingPunct="1">
              <a:defRPr sz="7200" kern="1200">
                <a:solidFill>
                  <a:schemeClr val="tx1"/>
                </a:solidFill>
                <a:latin typeface="+mn-lt"/>
                <a:ea typeface="+mn-ea"/>
                <a:cs typeface="+mn-cs"/>
              </a:defRPr>
            </a:lvl5pPr>
            <a:lvl6pPr marL="9144915" algn="l" defTabSz="3657965" rtl="0" eaLnBrk="1" latinLnBrk="0" hangingPunct="1">
              <a:defRPr sz="7200" kern="1200">
                <a:solidFill>
                  <a:schemeClr val="tx1"/>
                </a:solidFill>
                <a:latin typeface="+mn-lt"/>
                <a:ea typeface="+mn-ea"/>
                <a:cs typeface="+mn-cs"/>
              </a:defRPr>
            </a:lvl6pPr>
            <a:lvl7pPr marL="10973897" algn="l" defTabSz="3657965" rtl="0" eaLnBrk="1" latinLnBrk="0" hangingPunct="1">
              <a:defRPr sz="7200" kern="1200">
                <a:solidFill>
                  <a:schemeClr val="tx1"/>
                </a:solidFill>
                <a:latin typeface="+mn-lt"/>
                <a:ea typeface="+mn-ea"/>
                <a:cs typeface="+mn-cs"/>
              </a:defRPr>
            </a:lvl7pPr>
            <a:lvl8pPr marL="12802880" algn="l" defTabSz="3657965" rtl="0" eaLnBrk="1" latinLnBrk="0" hangingPunct="1">
              <a:defRPr sz="7200" kern="1200">
                <a:solidFill>
                  <a:schemeClr val="tx1"/>
                </a:solidFill>
                <a:latin typeface="+mn-lt"/>
                <a:ea typeface="+mn-ea"/>
                <a:cs typeface="+mn-cs"/>
              </a:defRPr>
            </a:lvl8pPr>
            <a:lvl9pPr marL="14631864" algn="l" defTabSz="3657965" rtl="0" eaLnBrk="1" latinLnBrk="0" hangingPunct="1">
              <a:defRPr sz="7200" kern="1200">
                <a:solidFill>
                  <a:schemeClr val="tx1"/>
                </a:solidFill>
                <a:latin typeface="+mn-lt"/>
                <a:ea typeface="+mn-ea"/>
                <a:cs typeface="+mn-cs"/>
              </a:defRPr>
            </a:lvl9pPr>
          </a:lstStyle>
          <a:p>
            <a:pPr algn="ctr" defTabSz="1865484">
              <a:defRPr/>
            </a:pPr>
            <a:r>
              <a:rPr lang="en-US" sz="1800">
                <a:latin typeface="+mj-lt"/>
                <a:cs typeface="Segoe UI Semilight"/>
              </a:rPr>
              <a:t>Search</a:t>
            </a:r>
            <a:endParaRPr lang="en-US" sz="1800">
              <a:cs typeface="Segoe UI Semilight"/>
            </a:endParaRPr>
          </a:p>
        </p:txBody>
      </p:sp>
      <p:cxnSp>
        <p:nvCxnSpPr>
          <p:cNvPr id="30" name="Straight Connector 29">
            <a:extLst>
              <a:ext uri="{FF2B5EF4-FFF2-40B4-BE49-F238E27FC236}">
                <a16:creationId xmlns:a16="http://schemas.microsoft.com/office/drawing/2014/main" id="{FBE44E4A-4D06-B4DE-7B1F-490A117E1D49}"/>
              </a:ext>
              <a:ext uri="{C183D7F6-B498-43B3-948B-1728B52AA6E4}">
                <adec:decorative xmlns:adec="http://schemas.microsoft.com/office/drawing/2017/decorative" val="1"/>
              </a:ext>
            </a:extLst>
          </p:cNvPr>
          <p:cNvCxnSpPr>
            <a:cxnSpLocks/>
          </p:cNvCxnSpPr>
          <p:nvPr/>
        </p:nvCxnSpPr>
        <p:spPr>
          <a:xfrm>
            <a:off x="5889621" y="2891118"/>
            <a:ext cx="1505315" cy="0"/>
          </a:xfrm>
          <a:prstGeom prst="line">
            <a:avLst/>
          </a:prstGeom>
          <a:noFill/>
          <a:ln w="15875">
            <a:gradFill>
              <a:gsLst>
                <a:gs pos="0">
                  <a:srgbClr val="F4364C"/>
                </a:gs>
                <a:gs pos="100000">
                  <a:srgbClr val="49C5B1"/>
                </a:gs>
                <a:gs pos="80000">
                  <a:srgbClr val="0078D4"/>
                </a:gs>
                <a:gs pos="26000">
                  <a:srgbClr val="C03BC4"/>
                </a:gs>
              </a:gsLst>
              <a:lin ang="10800000" scaled="0"/>
            </a:gradFill>
            <a:headEnd type="oval" w="med" len="med"/>
            <a:tailEnd type="oval" w="lg" len="lg"/>
          </a:ln>
          <a:effectLst/>
        </p:spPr>
        <p:style>
          <a:lnRef idx="1">
            <a:schemeClr val="accent2"/>
          </a:lnRef>
          <a:fillRef idx="3">
            <a:schemeClr val="accent2"/>
          </a:fillRef>
          <a:effectRef idx="2">
            <a:schemeClr val="accent2"/>
          </a:effectRef>
          <a:fontRef idx="minor">
            <a:schemeClr val="lt1"/>
          </a:fontRef>
        </p:style>
      </p:cxnSp>
      <p:grpSp>
        <p:nvGrpSpPr>
          <p:cNvPr id="31" name="Group 30">
            <a:extLst>
              <a:ext uri="{FF2B5EF4-FFF2-40B4-BE49-F238E27FC236}">
                <a16:creationId xmlns:a16="http://schemas.microsoft.com/office/drawing/2014/main" id="{E9518832-5819-B10B-0A3C-EB3C8B1F5B98}"/>
              </a:ext>
              <a:ext uri="{C183D7F6-B498-43B3-948B-1728B52AA6E4}">
                <adec:decorative xmlns:adec="http://schemas.microsoft.com/office/drawing/2017/decorative" val="1"/>
              </a:ext>
            </a:extLst>
          </p:cNvPr>
          <p:cNvGrpSpPr/>
          <p:nvPr/>
        </p:nvGrpSpPr>
        <p:grpSpPr>
          <a:xfrm>
            <a:off x="7278684" y="2781201"/>
            <a:ext cx="219835" cy="219834"/>
            <a:chOff x="1613419" y="2537559"/>
            <a:chExt cx="339399" cy="339399"/>
          </a:xfrm>
        </p:grpSpPr>
        <p:sp>
          <p:nvSpPr>
            <p:cNvPr id="32" name="Oval 31">
              <a:extLst>
                <a:ext uri="{FF2B5EF4-FFF2-40B4-BE49-F238E27FC236}">
                  <a16:creationId xmlns:a16="http://schemas.microsoft.com/office/drawing/2014/main" id="{0B10CE9B-7197-C499-1751-CC718160C051}"/>
                </a:ext>
                <a:ext uri="{C183D7F6-B498-43B3-948B-1728B52AA6E4}">
                  <adec:decorative xmlns:adec="http://schemas.microsoft.com/office/drawing/2017/decorative" val="1"/>
                </a:ext>
              </a:extLst>
            </p:cNvPr>
            <p:cNvSpPr/>
            <p:nvPr/>
          </p:nvSpPr>
          <p:spPr bwMode="auto">
            <a:xfrm>
              <a:off x="1613419" y="2537559"/>
              <a:ext cx="339399" cy="339399"/>
            </a:xfrm>
            <a:prstGeom prst="ellipse">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algn="ctr" defTabSz="811670">
                <a:spcBef>
                  <a:spcPts val="174"/>
                </a:spcBef>
              </a:pPr>
              <a:endParaRPr lang="en-US" sz="2400">
                <a:gradFill>
                  <a:gsLst>
                    <a:gs pos="41958">
                      <a:srgbClr val="FFFFFF"/>
                    </a:gs>
                    <a:gs pos="63000">
                      <a:srgbClr val="FFFFFF"/>
                    </a:gs>
                  </a:gsLst>
                  <a:lin ang="0" scaled="0"/>
                </a:gradFill>
                <a:latin typeface="Segoe UI"/>
                <a:cs typeface="Segoe UI" panose="020B0502040204020203" pitchFamily="34" charset="0"/>
              </a:endParaRPr>
            </a:p>
          </p:txBody>
        </p:sp>
        <p:sp>
          <p:nvSpPr>
            <p:cNvPr id="33" name="Oval 32">
              <a:extLst>
                <a:ext uri="{FF2B5EF4-FFF2-40B4-BE49-F238E27FC236}">
                  <a16:creationId xmlns:a16="http://schemas.microsoft.com/office/drawing/2014/main" id="{A57C7D91-4D22-9949-3504-367445FD5B81}"/>
                </a:ext>
                <a:ext uri="{C183D7F6-B498-43B3-948B-1728B52AA6E4}">
                  <adec:decorative xmlns:adec="http://schemas.microsoft.com/office/drawing/2017/decorative" val="1"/>
                </a:ext>
              </a:extLst>
            </p:cNvPr>
            <p:cNvSpPr/>
            <p:nvPr/>
          </p:nvSpPr>
          <p:spPr bwMode="auto">
            <a:xfrm>
              <a:off x="1689620" y="2618739"/>
              <a:ext cx="186999" cy="186999"/>
            </a:xfrm>
            <a:prstGeom prst="ellipse">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32449">
                <a:spcBef>
                  <a:spcPts val="600"/>
                </a:spcBef>
              </a:pPr>
              <a:endParaRPr lang="en-US" sz="1600">
                <a:gradFill>
                  <a:gsLst>
                    <a:gs pos="1399">
                      <a:srgbClr val="FFFFFF"/>
                    </a:gs>
                    <a:gs pos="17000">
                      <a:srgbClr val="FFFFFF"/>
                    </a:gs>
                  </a:gsLst>
                  <a:path path="circle">
                    <a:fillToRect l="100000" t="100000"/>
                  </a:path>
                </a:gradFill>
                <a:latin typeface="+mj-lt"/>
                <a:cs typeface="Segoe UI" panose="020B0502040204020203" pitchFamily="34" charset="0"/>
              </a:endParaRPr>
            </a:p>
          </p:txBody>
        </p:sp>
      </p:grpSp>
      <p:sp>
        <p:nvSpPr>
          <p:cNvPr id="35" name="Text Placeholder 5">
            <a:extLst>
              <a:ext uri="{FF2B5EF4-FFF2-40B4-BE49-F238E27FC236}">
                <a16:creationId xmlns:a16="http://schemas.microsoft.com/office/drawing/2014/main" id="{5CAF80CC-3456-3412-3EA7-4177BC89A533}"/>
              </a:ext>
            </a:extLst>
          </p:cNvPr>
          <p:cNvSpPr txBox="1">
            <a:spLocks/>
          </p:cNvSpPr>
          <p:nvPr/>
        </p:nvSpPr>
        <p:spPr>
          <a:xfrm>
            <a:off x="7690209" y="2511950"/>
            <a:ext cx="1278422" cy="758335"/>
          </a:xfrm>
          <a:prstGeom prst="rect">
            <a:avLst/>
          </a:prstGeom>
        </p:spPr>
        <p:txBody>
          <a:bodyPr lIns="91440" tIns="45720" rIns="91440" bIns="45720" anchor="ctr"/>
          <a:lstStyle>
            <a:defPPr>
              <a:defRPr lang="en-US"/>
            </a:defPPr>
            <a:lvl1pPr marL="0" algn="l" defTabSz="3657965" rtl="0" eaLnBrk="1" latinLnBrk="0" hangingPunct="1">
              <a:defRPr sz="7200" kern="1200">
                <a:solidFill>
                  <a:schemeClr val="tx1"/>
                </a:solidFill>
                <a:latin typeface="+mn-lt"/>
                <a:ea typeface="+mn-ea"/>
                <a:cs typeface="+mn-cs"/>
              </a:defRPr>
            </a:lvl1pPr>
            <a:lvl2pPr marL="1828983" algn="l" defTabSz="3657965" rtl="0" eaLnBrk="1" latinLnBrk="0" hangingPunct="1">
              <a:defRPr sz="7200" kern="1200">
                <a:solidFill>
                  <a:schemeClr val="tx1"/>
                </a:solidFill>
                <a:latin typeface="+mn-lt"/>
                <a:ea typeface="+mn-ea"/>
                <a:cs typeface="+mn-cs"/>
              </a:defRPr>
            </a:lvl2pPr>
            <a:lvl3pPr marL="3657965" algn="l" defTabSz="3657965" rtl="0" eaLnBrk="1" latinLnBrk="0" hangingPunct="1">
              <a:defRPr sz="7200" kern="1200">
                <a:solidFill>
                  <a:schemeClr val="tx1"/>
                </a:solidFill>
                <a:latin typeface="+mn-lt"/>
                <a:ea typeface="+mn-ea"/>
                <a:cs typeface="+mn-cs"/>
              </a:defRPr>
            </a:lvl3pPr>
            <a:lvl4pPr marL="5486948" algn="l" defTabSz="3657965" rtl="0" eaLnBrk="1" latinLnBrk="0" hangingPunct="1">
              <a:defRPr sz="7200" kern="1200">
                <a:solidFill>
                  <a:schemeClr val="tx1"/>
                </a:solidFill>
                <a:latin typeface="+mn-lt"/>
                <a:ea typeface="+mn-ea"/>
                <a:cs typeface="+mn-cs"/>
              </a:defRPr>
            </a:lvl4pPr>
            <a:lvl5pPr marL="7315932" algn="l" defTabSz="3657965" rtl="0" eaLnBrk="1" latinLnBrk="0" hangingPunct="1">
              <a:defRPr sz="7200" kern="1200">
                <a:solidFill>
                  <a:schemeClr val="tx1"/>
                </a:solidFill>
                <a:latin typeface="+mn-lt"/>
                <a:ea typeface="+mn-ea"/>
                <a:cs typeface="+mn-cs"/>
              </a:defRPr>
            </a:lvl5pPr>
            <a:lvl6pPr marL="9144915" algn="l" defTabSz="3657965" rtl="0" eaLnBrk="1" latinLnBrk="0" hangingPunct="1">
              <a:defRPr sz="7200" kern="1200">
                <a:solidFill>
                  <a:schemeClr val="tx1"/>
                </a:solidFill>
                <a:latin typeface="+mn-lt"/>
                <a:ea typeface="+mn-ea"/>
                <a:cs typeface="+mn-cs"/>
              </a:defRPr>
            </a:lvl6pPr>
            <a:lvl7pPr marL="10973897" algn="l" defTabSz="3657965" rtl="0" eaLnBrk="1" latinLnBrk="0" hangingPunct="1">
              <a:defRPr sz="7200" kern="1200">
                <a:solidFill>
                  <a:schemeClr val="tx1"/>
                </a:solidFill>
                <a:latin typeface="+mn-lt"/>
                <a:ea typeface="+mn-ea"/>
                <a:cs typeface="+mn-cs"/>
              </a:defRPr>
            </a:lvl7pPr>
            <a:lvl8pPr marL="12802880" algn="l" defTabSz="3657965" rtl="0" eaLnBrk="1" latinLnBrk="0" hangingPunct="1">
              <a:defRPr sz="7200" kern="1200">
                <a:solidFill>
                  <a:schemeClr val="tx1"/>
                </a:solidFill>
                <a:latin typeface="+mn-lt"/>
                <a:ea typeface="+mn-ea"/>
                <a:cs typeface="+mn-cs"/>
              </a:defRPr>
            </a:lvl8pPr>
            <a:lvl9pPr marL="14631864" algn="l" defTabSz="3657965" rtl="0" eaLnBrk="1" latinLnBrk="0" hangingPunct="1">
              <a:defRPr sz="7200" kern="1200">
                <a:solidFill>
                  <a:schemeClr val="tx1"/>
                </a:solidFill>
                <a:latin typeface="+mn-lt"/>
                <a:ea typeface="+mn-ea"/>
                <a:cs typeface="+mn-cs"/>
              </a:defRPr>
            </a:lvl9pPr>
          </a:lstStyle>
          <a:p>
            <a:pPr algn="ctr" defTabSz="1865484">
              <a:defRPr/>
            </a:pPr>
            <a:r>
              <a:rPr lang="en-US" sz="1800">
                <a:latin typeface="+mj-lt"/>
                <a:cs typeface="Segoe UI Semilight"/>
              </a:rPr>
              <a:t>Large Language Model</a:t>
            </a:r>
          </a:p>
        </p:txBody>
      </p:sp>
      <p:cxnSp>
        <p:nvCxnSpPr>
          <p:cNvPr id="36" name="Straight Connector 35">
            <a:extLst>
              <a:ext uri="{FF2B5EF4-FFF2-40B4-BE49-F238E27FC236}">
                <a16:creationId xmlns:a16="http://schemas.microsoft.com/office/drawing/2014/main" id="{B907E454-340B-E9F0-79A3-886E44B668A6}"/>
              </a:ext>
              <a:ext uri="{C183D7F6-B498-43B3-948B-1728B52AA6E4}">
                <adec:decorative xmlns:adec="http://schemas.microsoft.com/office/drawing/2017/decorative" val="1"/>
              </a:ext>
            </a:extLst>
          </p:cNvPr>
          <p:cNvCxnSpPr>
            <a:cxnSpLocks/>
          </p:cNvCxnSpPr>
          <p:nvPr/>
        </p:nvCxnSpPr>
        <p:spPr>
          <a:xfrm>
            <a:off x="9280038" y="1894524"/>
            <a:ext cx="570422" cy="0"/>
          </a:xfrm>
          <a:prstGeom prst="line">
            <a:avLst/>
          </a:prstGeom>
          <a:noFill/>
          <a:ln w="15875">
            <a:gradFill>
              <a:gsLst>
                <a:gs pos="0">
                  <a:srgbClr val="F4364C"/>
                </a:gs>
                <a:gs pos="100000">
                  <a:srgbClr val="49C5B1"/>
                </a:gs>
                <a:gs pos="80000">
                  <a:srgbClr val="0078D4"/>
                </a:gs>
                <a:gs pos="26000">
                  <a:srgbClr val="C03BC4"/>
                </a:gs>
              </a:gsLst>
              <a:lin ang="10800000" scaled="0"/>
            </a:gradFill>
            <a:headEnd type="oval" w="med" len="med"/>
            <a:tailEnd type="oval" w="lg" len="lg"/>
          </a:ln>
          <a:effectLst/>
        </p:spPr>
        <p:style>
          <a:lnRef idx="1">
            <a:schemeClr val="accent2"/>
          </a:lnRef>
          <a:fillRef idx="3">
            <a:schemeClr val="accent2"/>
          </a:fillRef>
          <a:effectRef idx="2">
            <a:schemeClr val="accent2"/>
          </a:effectRef>
          <a:fontRef idx="minor">
            <a:schemeClr val="lt1"/>
          </a:fontRef>
        </p:style>
      </p:cxnSp>
      <p:grpSp>
        <p:nvGrpSpPr>
          <p:cNvPr id="37" name="Group 36">
            <a:extLst>
              <a:ext uri="{FF2B5EF4-FFF2-40B4-BE49-F238E27FC236}">
                <a16:creationId xmlns:a16="http://schemas.microsoft.com/office/drawing/2014/main" id="{8C916EF7-AA50-D8F5-D1C5-81B26D0BE15F}"/>
              </a:ext>
              <a:ext uri="{C183D7F6-B498-43B3-948B-1728B52AA6E4}">
                <adec:decorative xmlns:adec="http://schemas.microsoft.com/office/drawing/2017/decorative" val="1"/>
              </a:ext>
            </a:extLst>
          </p:cNvPr>
          <p:cNvGrpSpPr/>
          <p:nvPr/>
        </p:nvGrpSpPr>
        <p:grpSpPr>
          <a:xfrm>
            <a:off x="9734208" y="1784607"/>
            <a:ext cx="219835" cy="219834"/>
            <a:chOff x="1613419" y="2537559"/>
            <a:chExt cx="339399" cy="339399"/>
          </a:xfrm>
        </p:grpSpPr>
        <p:sp>
          <p:nvSpPr>
            <p:cNvPr id="38" name="Oval 37">
              <a:extLst>
                <a:ext uri="{FF2B5EF4-FFF2-40B4-BE49-F238E27FC236}">
                  <a16:creationId xmlns:a16="http://schemas.microsoft.com/office/drawing/2014/main" id="{68BBAFDA-2A70-D386-DD9F-2B8E7F41C249}"/>
                </a:ext>
                <a:ext uri="{C183D7F6-B498-43B3-948B-1728B52AA6E4}">
                  <adec:decorative xmlns:adec="http://schemas.microsoft.com/office/drawing/2017/decorative" val="1"/>
                </a:ext>
              </a:extLst>
            </p:cNvPr>
            <p:cNvSpPr/>
            <p:nvPr/>
          </p:nvSpPr>
          <p:spPr bwMode="auto">
            <a:xfrm>
              <a:off x="1613419" y="2537559"/>
              <a:ext cx="339399" cy="339399"/>
            </a:xfrm>
            <a:prstGeom prst="ellipse">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algn="ctr" defTabSz="811670">
                <a:spcBef>
                  <a:spcPts val="174"/>
                </a:spcBef>
              </a:pPr>
              <a:endParaRPr lang="en-US" sz="2400">
                <a:gradFill>
                  <a:gsLst>
                    <a:gs pos="41958">
                      <a:srgbClr val="FFFFFF"/>
                    </a:gs>
                    <a:gs pos="63000">
                      <a:srgbClr val="FFFFFF"/>
                    </a:gs>
                  </a:gsLst>
                  <a:lin ang="0" scaled="0"/>
                </a:gradFill>
                <a:latin typeface="Segoe UI"/>
                <a:cs typeface="Segoe UI" panose="020B0502040204020203" pitchFamily="34" charset="0"/>
              </a:endParaRPr>
            </a:p>
          </p:txBody>
        </p:sp>
        <p:sp>
          <p:nvSpPr>
            <p:cNvPr id="39" name="Oval 38">
              <a:extLst>
                <a:ext uri="{FF2B5EF4-FFF2-40B4-BE49-F238E27FC236}">
                  <a16:creationId xmlns:a16="http://schemas.microsoft.com/office/drawing/2014/main" id="{07D386D3-13F1-5BE7-FBDA-08CAC816B907}"/>
                </a:ext>
                <a:ext uri="{C183D7F6-B498-43B3-948B-1728B52AA6E4}">
                  <adec:decorative xmlns:adec="http://schemas.microsoft.com/office/drawing/2017/decorative" val="1"/>
                </a:ext>
              </a:extLst>
            </p:cNvPr>
            <p:cNvSpPr/>
            <p:nvPr/>
          </p:nvSpPr>
          <p:spPr bwMode="auto">
            <a:xfrm>
              <a:off x="1689620" y="2618739"/>
              <a:ext cx="186999" cy="186999"/>
            </a:xfrm>
            <a:prstGeom prst="ellipse">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32449">
                <a:spcBef>
                  <a:spcPts val="600"/>
                </a:spcBef>
              </a:pPr>
              <a:endParaRPr lang="en-US" sz="1600">
                <a:gradFill>
                  <a:gsLst>
                    <a:gs pos="1399">
                      <a:srgbClr val="FFFFFF"/>
                    </a:gs>
                    <a:gs pos="17000">
                      <a:srgbClr val="FFFFFF"/>
                    </a:gs>
                  </a:gsLst>
                  <a:path path="circle">
                    <a:fillToRect l="100000" t="100000"/>
                  </a:path>
                </a:gradFill>
                <a:latin typeface="+mj-lt"/>
                <a:cs typeface="Segoe UI" panose="020B0502040204020203" pitchFamily="34" charset="0"/>
              </a:endParaRPr>
            </a:p>
          </p:txBody>
        </p:sp>
      </p:grpSp>
      <p:cxnSp>
        <p:nvCxnSpPr>
          <p:cNvPr id="40" name="Straight Connector 39">
            <a:extLst>
              <a:ext uri="{FF2B5EF4-FFF2-40B4-BE49-F238E27FC236}">
                <a16:creationId xmlns:a16="http://schemas.microsoft.com/office/drawing/2014/main" id="{4461AE5D-D50E-D5D2-BBBE-175C6DFF4D6F}"/>
              </a:ext>
              <a:ext uri="{C183D7F6-B498-43B3-948B-1728B52AA6E4}">
                <adec:decorative xmlns:adec="http://schemas.microsoft.com/office/drawing/2017/decorative" val="1"/>
              </a:ext>
            </a:extLst>
          </p:cNvPr>
          <p:cNvCxnSpPr>
            <a:cxnSpLocks/>
          </p:cNvCxnSpPr>
          <p:nvPr/>
        </p:nvCxnSpPr>
        <p:spPr>
          <a:xfrm>
            <a:off x="1543084" y="1743221"/>
            <a:ext cx="5845914" cy="0"/>
          </a:xfrm>
          <a:prstGeom prst="line">
            <a:avLst/>
          </a:prstGeom>
          <a:noFill/>
          <a:ln w="15875">
            <a:gradFill>
              <a:gsLst>
                <a:gs pos="0">
                  <a:srgbClr val="F4364C"/>
                </a:gs>
                <a:gs pos="100000">
                  <a:srgbClr val="49C5B1"/>
                </a:gs>
                <a:gs pos="80000">
                  <a:srgbClr val="0078D4"/>
                </a:gs>
                <a:gs pos="26000">
                  <a:srgbClr val="C03BC4"/>
                </a:gs>
              </a:gsLst>
              <a:lin ang="10800000" scaled="0"/>
            </a:gradFill>
            <a:headEnd type="none" w="med" len="med"/>
            <a:tailEnd type="none" w="lg" len="lg"/>
          </a:ln>
          <a:effectLst/>
        </p:spPr>
        <p:style>
          <a:lnRef idx="1">
            <a:schemeClr val="accent2"/>
          </a:lnRef>
          <a:fillRef idx="3">
            <a:schemeClr val="accent2"/>
          </a:fillRef>
          <a:effectRef idx="2">
            <a:schemeClr val="accent2"/>
          </a:effectRef>
          <a:fontRef idx="minor">
            <a:schemeClr val="lt1"/>
          </a:fontRef>
        </p:style>
      </p:cxnSp>
      <p:grpSp>
        <p:nvGrpSpPr>
          <p:cNvPr id="41" name="Group 40">
            <a:extLst>
              <a:ext uri="{FF2B5EF4-FFF2-40B4-BE49-F238E27FC236}">
                <a16:creationId xmlns:a16="http://schemas.microsoft.com/office/drawing/2014/main" id="{6942619C-EE25-DF0E-45A5-71E231B53771}"/>
              </a:ext>
              <a:ext uri="{C183D7F6-B498-43B3-948B-1728B52AA6E4}">
                <adec:decorative xmlns:adec="http://schemas.microsoft.com/office/drawing/2017/decorative" val="1"/>
              </a:ext>
            </a:extLst>
          </p:cNvPr>
          <p:cNvGrpSpPr/>
          <p:nvPr/>
        </p:nvGrpSpPr>
        <p:grpSpPr>
          <a:xfrm>
            <a:off x="7278684" y="1633304"/>
            <a:ext cx="219835" cy="219834"/>
            <a:chOff x="1613419" y="2537559"/>
            <a:chExt cx="339399" cy="339399"/>
          </a:xfrm>
        </p:grpSpPr>
        <p:sp>
          <p:nvSpPr>
            <p:cNvPr id="42" name="Oval 41">
              <a:extLst>
                <a:ext uri="{FF2B5EF4-FFF2-40B4-BE49-F238E27FC236}">
                  <a16:creationId xmlns:a16="http://schemas.microsoft.com/office/drawing/2014/main" id="{0DBFCB53-9457-DEC4-65E5-504C6C709E3F}"/>
                </a:ext>
                <a:ext uri="{C183D7F6-B498-43B3-948B-1728B52AA6E4}">
                  <adec:decorative xmlns:adec="http://schemas.microsoft.com/office/drawing/2017/decorative" val="1"/>
                </a:ext>
              </a:extLst>
            </p:cNvPr>
            <p:cNvSpPr/>
            <p:nvPr/>
          </p:nvSpPr>
          <p:spPr bwMode="auto">
            <a:xfrm>
              <a:off x="1613419" y="2537559"/>
              <a:ext cx="339399" cy="339399"/>
            </a:xfrm>
            <a:prstGeom prst="ellipse">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algn="ctr" defTabSz="811670">
                <a:spcBef>
                  <a:spcPts val="174"/>
                </a:spcBef>
              </a:pPr>
              <a:endParaRPr lang="en-US" sz="2400">
                <a:gradFill>
                  <a:gsLst>
                    <a:gs pos="41958">
                      <a:srgbClr val="FFFFFF"/>
                    </a:gs>
                    <a:gs pos="63000">
                      <a:srgbClr val="FFFFFF"/>
                    </a:gs>
                  </a:gsLst>
                  <a:lin ang="0" scaled="0"/>
                </a:gradFill>
                <a:latin typeface="Segoe UI"/>
                <a:cs typeface="Segoe UI" panose="020B0502040204020203" pitchFamily="34" charset="0"/>
              </a:endParaRPr>
            </a:p>
          </p:txBody>
        </p:sp>
        <p:sp>
          <p:nvSpPr>
            <p:cNvPr id="43" name="Oval 42">
              <a:extLst>
                <a:ext uri="{FF2B5EF4-FFF2-40B4-BE49-F238E27FC236}">
                  <a16:creationId xmlns:a16="http://schemas.microsoft.com/office/drawing/2014/main" id="{200E7ADD-2F39-E4A8-0AAF-A3E50E637F58}"/>
                </a:ext>
                <a:ext uri="{C183D7F6-B498-43B3-948B-1728B52AA6E4}">
                  <adec:decorative xmlns:adec="http://schemas.microsoft.com/office/drawing/2017/decorative" val="1"/>
                </a:ext>
              </a:extLst>
            </p:cNvPr>
            <p:cNvSpPr/>
            <p:nvPr/>
          </p:nvSpPr>
          <p:spPr bwMode="auto">
            <a:xfrm>
              <a:off x="1689620" y="2618739"/>
              <a:ext cx="186999" cy="186999"/>
            </a:xfrm>
            <a:prstGeom prst="ellipse">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32449">
                <a:spcBef>
                  <a:spcPts val="600"/>
                </a:spcBef>
              </a:pPr>
              <a:endParaRPr lang="en-US" sz="1600">
                <a:gradFill>
                  <a:gsLst>
                    <a:gs pos="1399">
                      <a:srgbClr val="FFFFFF"/>
                    </a:gs>
                    <a:gs pos="17000">
                      <a:srgbClr val="FFFFFF"/>
                    </a:gs>
                  </a:gsLst>
                  <a:path path="circle">
                    <a:fillToRect l="100000" t="100000"/>
                  </a:path>
                </a:gradFill>
                <a:latin typeface="+mj-lt"/>
                <a:cs typeface="Segoe UI" panose="020B0502040204020203" pitchFamily="34" charset="0"/>
              </a:endParaRPr>
            </a:p>
          </p:txBody>
        </p:sp>
      </p:grpSp>
      <p:cxnSp>
        <p:nvCxnSpPr>
          <p:cNvPr id="44" name="Straight Connector 43">
            <a:extLst>
              <a:ext uri="{FF2B5EF4-FFF2-40B4-BE49-F238E27FC236}">
                <a16:creationId xmlns:a16="http://schemas.microsoft.com/office/drawing/2014/main" id="{649A0BAC-FE4A-A33F-9926-5F8AA4D1A762}"/>
              </a:ext>
              <a:ext uri="{C183D7F6-B498-43B3-948B-1728B52AA6E4}">
                <adec:decorative xmlns:adec="http://schemas.microsoft.com/office/drawing/2017/decorative" val="1"/>
              </a:ext>
            </a:extLst>
          </p:cNvPr>
          <p:cNvCxnSpPr>
            <a:cxnSpLocks/>
          </p:cNvCxnSpPr>
          <p:nvPr/>
        </p:nvCxnSpPr>
        <p:spPr>
          <a:xfrm flipV="1">
            <a:off x="1549022" y="1743221"/>
            <a:ext cx="0" cy="478508"/>
          </a:xfrm>
          <a:prstGeom prst="line">
            <a:avLst/>
          </a:prstGeom>
          <a:noFill/>
          <a:ln w="15875">
            <a:solidFill>
              <a:srgbClr val="399A91"/>
            </a:solidFill>
            <a:headEnd type="oval" w="med" len="med"/>
            <a:tailEnd type="none" w="lg" len="lg"/>
          </a:ln>
          <a:effectLst/>
        </p:spPr>
        <p:style>
          <a:lnRef idx="1">
            <a:schemeClr val="accent2"/>
          </a:lnRef>
          <a:fillRef idx="3">
            <a:schemeClr val="accent2"/>
          </a:fillRef>
          <a:effectRef idx="2">
            <a:schemeClr val="accent2"/>
          </a:effectRef>
          <a:fontRef idx="minor">
            <a:schemeClr val="lt1"/>
          </a:fontRef>
        </p:style>
      </p:cxnSp>
      <p:sp>
        <p:nvSpPr>
          <p:cNvPr id="45" name="Text Placeholder 5">
            <a:extLst>
              <a:ext uri="{FF2B5EF4-FFF2-40B4-BE49-F238E27FC236}">
                <a16:creationId xmlns:a16="http://schemas.microsoft.com/office/drawing/2014/main" id="{97EF9337-544E-3669-4700-03C6683985DA}"/>
              </a:ext>
            </a:extLst>
          </p:cNvPr>
          <p:cNvSpPr txBox="1">
            <a:spLocks/>
          </p:cNvSpPr>
          <p:nvPr/>
        </p:nvSpPr>
        <p:spPr>
          <a:xfrm>
            <a:off x="909811" y="3273254"/>
            <a:ext cx="1278422" cy="758335"/>
          </a:xfrm>
          <a:prstGeom prst="rect">
            <a:avLst/>
          </a:prstGeom>
        </p:spPr>
        <p:txBody>
          <a:bodyPr lIns="91440" tIns="45720" rIns="91440" bIns="45720" anchor="ctr"/>
          <a:lstStyle>
            <a:defPPr>
              <a:defRPr lang="en-US"/>
            </a:defPPr>
            <a:lvl1pPr marL="0" algn="l" defTabSz="3657965" rtl="0" eaLnBrk="1" latinLnBrk="0" hangingPunct="1">
              <a:defRPr sz="7200" kern="1200">
                <a:solidFill>
                  <a:schemeClr val="tx1"/>
                </a:solidFill>
                <a:latin typeface="+mn-lt"/>
                <a:ea typeface="+mn-ea"/>
                <a:cs typeface="+mn-cs"/>
              </a:defRPr>
            </a:lvl1pPr>
            <a:lvl2pPr marL="1828983" algn="l" defTabSz="3657965" rtl="0" eaLnBrk="1" latinLnBrk="0" hangingPunct="1">
              <a:defRPr sz="7200" kern="1200">
                <a:solidFill>
                  <a:schemeClr val="tx1"/>
                </a:solidFill>
                <a:latin typeface="+mn-lt"/>
                <a:ea typeface="+mn-ea"/>
                <a:cs typeface="+mn-cs"/>
              </a:defRPr>
            </a:lvl2pPr>
            <a:lvl3pPr marL="3657965" algn="l" defTabSz="3657965" rtl="0" eaLnBrk="1" latinLnBrk="0" hangingPunct="1">
              <a:defRPr sz="7200" kern="1200">
                <a:solidFill>
                  <a:schemeClr val="tx1"/>
                </a:solidFill>
                <a:latin typeface="+mn-lt"/>
                <a:ea typeface="+mn-ea"/>
                <a:cs typeface="+mn-cs"/>
              </a:defRPr>
            </a:lvl3pPr>
            <a:lvl4pPr marL="5486948" algn="l" defTabSz="3657965" rtl="0" eaLnBrk="1" latinLnBrk="0" hangingPunct="1">
              <a:defRPr sz="7200" kern="1200">
                <a:solidFill>
                  <a:schemeClr val="tx1"/>
                </a:solidFill>
                <a:latin typeface="+mn-lt"/>
                <a:ea typeface="+mn-ea"/>
                <a:cs typeface="+mn-cs"/>
              </a:defRPr>
            </a:lvl4pPr>
            <a:lvl5pPr marL="7315932" algn="l" defTabSz="3657965" rtl="0" eaLnBrk="1" latinLnBrk="0" hangingPunct="1">
              <a:defRPr sz="7200" kern="1200">
                <a:solidFill>
                  <a:schemeClr val="tx1"/>
                </a:solidFill>
                <a:latin typeface="+mn-lt"/>
                <a:ea typeface="+mn-ea"/>
                <a:cs typeface="+mn-cs"/>
              </a:defRPr>
            </a:lvl5pPr>
            <a:lvl6pPr marL="9144915" algn="l" defTabSz="3657965" rtl="0" eaLnBrk="1" latinLnBrk="0" hangingPunct="1">
              <a:defRPr sz="7200" kern="1200">
                <a:solidFill>
                  <a:schemeClr val="tx1"/>
                </a:solidFill>
                <a:latin typeface="+mn-lt"/>
                <a:ea typeface="+mn-ea"/>
                <a:cs typeface="+mn-cs"/>
              </a:defRPr>
            </a:lvl6pPr>
            <a:lvl7pPr marL="10973897" algn="l" defTabSz="3657965" rtl="0" eaLnBrk="1" latinLnBrk="0" hangingPunct="1">
              <a:defRPr sz="7200" kern="1200">
                <a:solidFill>
                  <a:schemeClr val="tx1"/>
                </a:solidFill>
                <a:latin typeface="+mn-lt"/>
                <a:ea typeface="+mn-ea"/>
                <a:cs typeface="+mn-cs"/>
              </a:defRPr>
            </a:lvl7pPr>
            <a:lvl8pPr marL="12802880" algn="l" defTabSz="3657965" rtl="0" eaLnBrk="1" latinLnBrk="0" hangingPunct="1">
              <a:defRPr sz="7200" kern="1200">
                <a:solidFill>
                  <a:schemeClr val="tx1"/>
                </a:solidFill>
                <a:latin typeface="+mn-lt"/>
                <a:ea typeface="+mn-ea"/>
                <a:cs typeface="+mn-cs"/>
              </a:defRPr>
            </a:lvl8pPr>
            <a:lvl9pPr marL="14631864" algn="l" defTabSz="3657965" rtl="0" eaLnBrk="1" latinLnBrk="0" hangingPunct="1">
              <a:defRPr sz="7200" kern="1200">
                <a:solidFill>
                  <a:schemeClr val="tx1"/>
                </a:solidFill>
                <a:latin typeface="+mn-lt"/>
                <a:ea typeface="+mn-ea"/>
                <a:cs typeface="+mn-cs"/>
              </a:defRPr>
            </a:lvl9pPr>
          </a:lstStyle>
          <a:p>
            <a:pPr marL="0" indent="0" algn="ctr" defTabSz="1865484">
              <a:buNone/>
              <a:defRPr/>
            </a:pPr>
            <a:r>
              <a:rPr lang="en-US" sz="1800">
                <a:latin typeface="+mj-lt"/>
                <a:cs typeface="Segoe UI Semilight"/>
              </a:rPr>
              <a:t>Question</a:t>
            </a:r>
            <a:endParaRPr lang="en-US" sz="1800">
              <a:cs typeface="Segoe UI Semilight"/>
            </a:endParaRPr>
          </a:p>
        </p:txBody>
      </p:sp>
      <p:sp>
        <p:nvSpPr>
          <p:cNvPr id="48" name="Content Placeholder 2">
            <a:extLst>
              <a:ext uri="{FF2B5EF4-FFF2-40B4-BE49-F238E27FC236}">
                <a16:creationId xmlns:a16="http://schemas.microsoft.com/office/drawing/2014/main" id="{C2D31929-71EE-0B29-8E76-75C5B7B16F27}"/>
              </a:ext>
            </a:extLst>
          </p:cNvPr>
          <p:cNvSpPr txBox="1">
            <a:spLocks/>
          </p:cNvSpPr>
          <p:nvPr/>
        </p:nvSpPr>
        <p:spPr>
          <a:xfrm>
            <a:off x="1240728" y="4482037"/>
            <a:ext cx="5496185" cy="1938992"/>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98450" lvl="1" indent="-285750" defTabSz="914367">
              <a:buFont typeface="System Font Regular"/>
              <a:buChar char="・"/>
              <a:defRPr/>
            </a:pPr>
            <a:r>
              <a:rPr lang="en-US" sz="1800">
                <a:sym typeface="Wingdings" panose="05000000000000000000" pitchFamily="2" charset="2"/>
              </a:rPr>
              <a:t>Search engine (</a:t>
            </a:r>
            <a:r>
              <a:rPr lang="en-US" sz="1800" err="1">
                <a:sym typeface="Wingdings" panose="05000000000000000000" pitchFamily="2" charset="2"/>
              </a:rPr>
              <a:t>ie</a:t>
            </a:r>
            <a:r>
              <a:rPr lang="en-US" sz="1800">
                <a:sym typeface="Wingdings" panose="05000000000000000000" pitchFamily="2" charset="2"/>
              </a:rPr>
              <a:t>. Azure AI Search)</a:t>
            </a:r>
          </a:p>
          <a:p>
            <a:pPr marL="298450" lvl="1" indent="-285750" defTabSz="914367">
              <a:buFont typeface="System Font Regular"/>
              <a:buChar char="・"/>
              <a:defRPr/>
            </a:pPr>
            <a:r>
              <a:rPr lang="en-US" sz="1800">
                <a:sym typeface="Wingdings" panose="05000000000000000000" pitchFamily="2" charset="2"/>
              </a:rPr>
              <a:t>Search query cleaning</a:t>
            </a:r>
          </a:p>
          <a:p>
            <a:pPr marL="298450" lvl="1" indent="-285750" defTabSz="914367">
              <a:buFont typeface="System Font Regular"/>
              <a:buChar char="・"/>
              <a:defRPr/>
            </a:pPr>
            <a:r>
              <a:rPr lang="en-US" sz="1800">
                <a:sym typeface="Wingdings" panose="05000000000000000000" pitchFamily="2" charset="2"/>
              </a:rPr>
              <a:t>Search options (hybrid, vector, </a:t>
            </a:r>
            <a:r>
              <a:rPr lang="en-US" sz="1800" err="1">
                <a:sym typeface="Wingdings" panose="05000000000000000000" pitchFamily="2" charset="2"/>
              </a:rPr>
              <a:t>reranker</a:t>
            </a:r>
            <a:r>
              <a:rPr lang="en-US" sz="1800">
                <a:sym typeface="Wingdings" panose="05000000000000000000" pitchFamily="2" charset="2"/>
              </a:rPr>
              <a:t>)</a:t>
            </a:r>
          </a:p>
          <a:p>
            <a:pPr marL="298450" lvl="1" indent="-285750" defTabSz="914367">
              <a:buFont typeface="System Font Regular"/>
              <a:buChar char="・"/>
              <a:defRPr/>
            </a:pPr>
            <a:r>
              <a:rPr lang="en-US" sz="1800">
                <a:sym typeface="Wingdings" panose="05000000000000000000" pitchFamily="2" charset="2"/>
              </a:rPr>
              <a:t>Additional search options</a:t>
            </a:r>
          </a:p>
          <a:p>
            <a:pPr marL="298450" lvl="1" indent="-285750" defTabSz="914367">
              <a:buFont typeface="System Font Regular"/>
              <a:buChar char="・"/>
              <a:defRPr/>
            </a:pPr>
            <a:r>
              <a:rPr lang="en-US" sz="1800">
                <a:sym typeface="Wingdings" panose="05000000000000000000" pitchFamily="2" charset="2"/>
              </a:rPr>
              <a:t>Data chunk size and overlap</a:t>
            </a:r>
          </a:p>
          <a:p>
            <a:pPr marL="298450" lvl="1" indent="-285750" defTabSz="914367">
              <a:buFont typeface="System Font Regular"/>
              <a:buChar char="・"/>
              <a:defRPr/>
            </a:pPr>
            <a:r>
              <a:rPr lang="en-US" sz="1800">
                <a:sym typeface="Wingdings" panose="05000000000000000000" pitchFamily="2" charset="2"/>
              </a:rPr>
              <a:t>Number of results returned</a:t>
            </a:r>
          </a:p>
        </p:txBody>
      </p:sp>
      <p:sp>
        <p:nvSpPr>
          <p:cNvPr id="49" name="TextBox 48">
            <a:extLst>
              <a:ext uri="{FF2B5EF4-FFF2-40B4-BE49-F238E27FC236}">
                <a16:creationId xmlns:a16="http://schemas.microsoft.com/office/drawing/2014/main" id="{C83A3444-5641-F4DC-760C-A0B391DF6290}"/>
              </a:ext>
            </a:extLst>
          </p:cNvPr>
          <p:cNvSpPr txBox="1"/>
          <p:nvPr/>
        </p:nvSpPr>
        <p:spPr>
          <a:xfrm>
            <a:off x="7388601" y="4482037"/>
            <a:ext cx="3256628" cy="2031325"/>
          </a:xfrm>
          <a:prstGeom prst="rect">
            <a:avLst/>
          </a:prstGeom>
          <a:noFill/>
        </p:spPr>
        <p:txBody>
          <a:bodyPr vert="horz" wrap="square" tIns="0">
            <a:spAutoFit/>
          </a:bodyPr>
          <a:lstStyle/>
          <a:p>
            <a:pPr marL="298450" lvl="1" indent="-285750">
              <a:spcBef>
                <a:spcPct val="20000"/>
              </a:spcBef>
              <a:buSzPct val="90000"/>
              <a:buFont typeface="System Font Regular"/>
              <a:buChar char="・"/>
              <a:defRPr/>
            </a:pPr>
            <a:r>
              <a:rPr lang="en-US" sz="1800">
                <a:sym typeface="Wingdings" panose="05000000000000000000" pitchFamily="2" charset="2"/>
              </a:rPr>
              <a:t>System prompt</a:t>
            </a:r>
          </a:p>
          <a:p>
            <a:pPr marL="298450" lvl="1" indent="-285750">
              <a:spcBef>
                <a:spcPct val="20000"/>
              </a:spcBef>
              <a:buSzPct val="90000"/>
              <a:buFont typeface="System Font Regular"/>
              <a:buChar char="・"/>
              <a:defRPr/>
            </a:pPr>
            <a:r>
              <a:rPr lang="en-US" sz="1800">
                <a:sym typeface="Wingdings" panose="05000000000000000000" pitchFamily="2" charset="2"/>
              </a:rPr>
              <a:t>Language</a:t>
            </a:r>
          </a:p>
          <a:p>
            <a:pPr marL="298450" lvl="1" indent="-285750">
              <a:spcBef>
                <a:spcPct val="20000"/>
              </a:spcBef>
              <a:buSzPct val="90000"/>
              <a:buFont typeface="System Font Regular"/>
              <a:buChar char="・"/>
              <a:defRPr/>
            </a:pPr>
            <a:r>
              <a:rPr lang="en-US" sz="1800">
                <a:sym typeface="Wingdings" panose="05000000000000000000" pitchFamily="2" charset="2"/>
              </a:rPr>
              <a:t>Message history</a:t>
            </a:r>
          </a:p>
          <a:p>
            <a:pPr marL="298450" lvl="1" indent="-285750">
              <a:spcBef>
                <a:spcPct val="20000"/>
              </a:spcBef>
              <a:buSzPct val="90000"/>
              <a:buFont typeface="System Font Regular"/>
              <a:buChar char="・"/>
              <a:defRPr/>
            </a:pPr>
            <a:r>
              <a:rPr lang="en-US" sz="1800">
                <a:sym typeface="Wingdings" panose="05000000000000000000" pitchFamily="2" charset="2"/>
              </a:rPr>
              <a:t>Model (</a:t>
            </a:r>
            <a:r>
              <a:rPr lang="en-US" sz="1800" err="1">
                <a:sym typeface="Wingdings" panose="05000000000000000000" pitchFamily="2" charset="2"/>
              </a:rPr>
              <a:t>ie</a:t>
            </a:r>
            <a:r>
              <a:rPr lang="en-US" sz="1800">
                <a:sym typeface="Wingdings" panose="05000000000000000000" pitchFamily="2" charset="2"/>
              </a:rPr>
              <a:t>. GPT 3.5)</a:t>
            </a:r>
          </a:p>
          <a:p>
            <a:pPr marL="298450" lvl="1" indent="-285750">
              <a:spcBef>
                <a:spcPct val="20000"/>
              </a:spcBef>
              <a:buSzPct val="90000"/>
              <a:buFont typeface="System Font Regular"/>
              <a:buChar char="・"/>
              <a:defRPr/>
            </a:pPr>
            <a:r>
              <a:rPr lang="en-US" sz="1800">
                <a:sym typeface="Wingdings" panose="05000000000000000000" pitchFamily="2" charset="2"/>
              </a:rPr>
              <a:t>Temperature (0-1)</a:t>
            </a:r>
          </a:p>
          <a:p>
            <a:pPr marL="298450" lvl="1" indent="-285750">
              <a:spcBef>
                <a:spcPct val="20000"/>
              </a:spcBef>
              <a:buSzPct val="90000"/>
              <a:buFont typeface="System Font Regular"/>
              <a:buChar char="・"/>
              <a:defRPr/>
            </a:pPr>
            <a:r>
              <a:rPr lang="en-US" sz="1800">
                <a:sym typeface="Wingdings" panose="05000000000000000000" pitchFamily="2" charset="2"/>
              </a:rPr>
              <a:t>Max tokens</a:t>
            </a:r>
          </a:p>
        </p:txBody>
      </p:sp>
    </p:spTree>
    <p:extLst>
      <p:ext uri="{BB962C8B-B14F-4D97-AF65-F5344CB8AC3E}">
        <p14:creationId xmlns:p14="http://schemas.microsoft.com/office/powerpoint/2010/main" val="2794806717"/>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DBD7F-73AD-BD5D-F4B8-6080837EA917}"/>
              </a:ext>
            </a:extLst>
          </p:cNvPr>
          <p:cNvSpPr>
            <a:spLocks noGrp="1"/>
          </p:cNvSpPr>
          <p:nvPr>
            <p:ph type="title"/>
          </p:nvPr>
        </p:nvSpPr>
        <p:spPr>
          <a:xfrm>
            <a:off x="588263" y="457200"/>
            <a:ext cx="11018520" cy="553998"/>
          </a:xfrm>
        </p:spPr>
        <p:txBody>
          <a:bodyPr/>
          <a:lstStyle/>
          <a:p>
            <a:r>
              <a:rPr lang="en-US"/>
              <a:t>Evaluation approaches</a:t>
            </a:r>
          </a:p>
        </p:txBody>
      </p:sp>
      <p:sp>
        <p:nvSpPr>
          <p:cNvPr id="6" name="Rectangle 5">
            <a:extLst>
              <a:ext uri="{FF2B5EF4-FFF2-40B4-BE49-F238E27FC236}">
                <a16:creationId xmlns:a16="http://schemas.microsoft.com/office/drawing/2014/main" id="{F9988901-0D52-060B-F553-E8081A5F7E4A}"/>
              </a:ext>
            </a:extLst>
          </p:cNvPr>
          <p:cNvSpPr/>
          <p:nvPr/>
        </p:nvSpPr>
        <p:spPr>
          <a:xfrm>
            <a:off x="588262" y="1314681"/>
            <a:ext cx="7548979" cy="509370"/>
          </a:xfrm>
          <a:prstGeom prst="rect">
            <a:avLst/>
          </a:prstGeom>
          <a:noFill/>
          <a:ln>
            <a:noFill/>
          </a:ln>
        </p:spPr>
        <p:txBody>
          <a:bodyPr wrap="square" lIns="0" tIns="0" rIns="0" bIns="0" anchor="ctr" anchorCtr="0">
            <a:spAutoFit/>
          </a:bodyPr>
          <a:lstStyle/>
          <a:p>
            <a:pPr marL="0" lvl="2" defTabSz="914102" fontAlgn="base">
              <a:lnSpc>
                <a:spcPct val="90000"/>
              </a:lnSpc>
              <a:spcBef>
                <a:spcPts val="300"/>
              </a:spcBef>
              <a:defRPr/>
            </a:pPr>
            <a:r>
              <a:rPr lang="en-US" sz="2000" b="1">
                <a:ln w="3175">
                  <a:noFill/>
                </a:ln>
                <a:latin typeface="Segoe UI Semibold" panose="020B0502040204020203" pitchFamily="34" charset="0"/>
                <a:cs typeface="Segoe UI" pitchFamily="34" charset="0"/>
              </a:rPr>
              <a:t>Evaluate the retrieval system</a:t>
            </a:r>
          </a:p>
          <a:p>
            <a:pPr marL="0" lvl="2" defTabSz="914102" fontAlgn="base">
              <a:lnSpc>
                <a:spcPct val="90000"/>
              </a:lnSpc>
              <a:spcBef>
                <a:spcPts val="300"/>
              </a:spcBef>
              <a:defRPr/>
            </a:pPr>
            <a:r>
              <a:rPr lang="en-US" sz="1400" kern="0">
                <a:cs typeface="Segoe UI" panose="020B0502040204020203" pitchFamily="34" charset="0"/>
              </a:rPr>
              <a:t>Recall, precision, NDCG/MAP</a:t>
            </a:r>
          </a:p>
        </p:txBody>
      </p:sp>
      <p:sp>
        <p:nvSpPr>
          <p:cNvPr id="13" name="TextBox 12">
            <a:extLst>
              <a:ext uri="{FF2B5EF4-FFF2-40B4-BE49-F238E27FC236}">
                <a16:creationId xmlns:a16="http://schemas.microsoft.com/office/drawing/2014/main" id="{701C6E02-AFC2-3D15-0889-D5F627972EA5}"/>
              </a:ext>
            </a:extLst>
          </p:cNvPr>
          <p:cNvSpPr txBox="1"/>
          <p:nvPr/>
        </p:nvSpPr>
        <p:spPr>
          <a:xfrm>
            <a:off x="9042859" y="1322675"/>
            <a:ext cx="2573067" cy="493383"/>
          </a:xfrm>
          <a:prstGeom prst="roundRect">
            <a:avLst>
              <a:gd name="adj" fmla="val 50000"/>
            </a:avLst>
          </a:prstGeom>
          <a:gradFill flip="none" rotWithShape="1">
            <a:gsLst>
              <a:gs pos="32000">
                <a:srgbClr val="C03BC4"/>
              </a:gs>
              <a:gs pos="100000">
                <a:srgbClr val="399A91"/>
              </a:gs>
              <a:gs pos="68000">
                <a:srgbClr val="0078D4"/>
              </a:gs>
              <a:gs pos="0">
                <a:srgbClr val="FF5C39"/>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none" lIns="137160" tIns="18288" rIns="137160" bIns="54864" numCol="1" spcCol="0" rtlCol="0" fromWordArt="0" anchor="ctr" anchorCtr="0" forceAA="0" compatLnSpc="1">
            <a:prstTxWarp prst="textNoShape">
              <a:avLst/>
            </a:prstTxWarp>
            <a:spAutoFit/>
          </a:bodyPr>
          <a:lstStyle>
            <a:defPPr>
              <a:defRPr lang="en-US"/>
            </a:defPPr>
            <a:lvl1pPr algn="ctr" defTabSz="914400" fontAlgn="base">
              <a:spcBef>
                <a:spcPct val="0"/>
              </a:spcBef>
              <a:spcAft>
                <a:spcPct val="0"/>
              </a:spcAft>
              <a:defRPr sz="1800" b="1">
                <a:ln w="3175">
                  <a:noFill/>
                </a:ln>
                <a:gradFill>
                  <a:gsLst>
                    <a:gs pos="53147">
                      <a:srgbClr val="FFFFFF"/>
                    </a:gs>
                    <a:gs pos="28000">
                      <a:srgbClr val="FFFFFF"/>
                    </a:gs>
                  </a:gsLst>
                  <a:path path="circle">
                    <a:fillToRect l="100000" b="100000"/>
                  </a:path>
                </a:gradFill>
                <a:latin typeface="Segoe UI Semibold" panose="020F0502020204030204" pitchFamily="34" charset="0"/>
                <a:cs typeface="Segoe UI" pitchFamily="34" charset="0"/>
              </a:defRPr>
            </a:lvl1pPr>
          </a:lstStyle>
          <a:p>
            <a:r>
              <a:rPr lang="en-US">
                <a:solidFill>
                  <a:schemeClr val="bg1"/>
                </a:solidFill>
                <a:hlinkClick r:id="rId3">
                  <a:extLst>
                    <a:ext uri="{A12FA001-AC4F-418D-AE19-62706E023703}">
                      <ahyp:hlinkClr xmlns:ahyp="http://schemas.microsoft.com/office/drawing/2018/hyperlinkcolor" val="tx"/>
                    </a:ext>
                  </a:extLst>
                </a:hlinkClick>
              </a:rPr>
              <a:t>aka.ms/ragrelevance</a:t>
            </a:r>
            <a:endParaRPr lang="en-US">
              <a:solidFill>
                <a:schemeClr val="bg1"/>
              </a:solidFill>
            </a:endParaRPr>
          </a:p>
        </p:txBody>
      </p:sp>
      <p:cxnSp>
        <p:nvCxnSpPr>
          <p:cNvPr id="16" name="!!line2">
            <a:extLst>
              <a:ext uri="{FF2B5EF4-FFF2-40B4-BE49-F238E27FC236}">
                <a16:creationId xmlns:a16="http://schemas.microsoft.com/office/drawing/2014/main" id="{08DF5A7C-0898-008C-5B3F-789AC149AD8C}"/>
              </a:ext>
              <a:ext uri="{C183D7F6-B498-43B3-948B-1728B52AA6E4}">
                <adec:decorative xmlns:adec="http://schemas.microsoft.com/office/drawing/2017/decorative" val="1"/>
              </a:ext>
            </a:extLst>
          </p:cNvPr>
          <p:cNvCxnSpPr>
            <a:cxnSpLocks/>
          </p:cNvCxnSpPr>
          <p:nvPr/>
        </p:nvCxnSpPr>
        <p:spPr>
          <a:xfrm>
            <a:off x="588263" y="2013219"/>
            <a:ext cx="11027663" cy="0"/>
          </a:xfrm>
          <a:prstGeom prst="line">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8" name="Rectangle 7">
            <a:extLst>
              <a:ext uri="{FF2B5EF4-FFF2-40B4-BE49-F238E27FC236}">
                <a16:creationId xmlns:a16="http://schemas.microsoft.com/office/drawing/2014/main" id="{D8AE0084-6F36-4E26-2762-1FCE9DAB08C9}"/>
              </a:ext>
            </a:extLst>
          </p:cNvPr>
          <p:cNvSpPr/>
          <p:nvPr/>
        </p:nvSpPr>
        <p:spPr>
          <a:xfrm>
            <a:off x="588261" y="2202387"/>
            <a:ext cx="4409867" cy="509370"/>
          </a:xfrm>
          <a:prstGeom prst="rect">
            <a:avLst/>
          </a:prstGeom>
          <a:noFill/>
          <a:ln>
            <a:noFill/>
          </a:ln>
        </p:spPr>
        <p:txBody>
          <a:bodyPr wrap="square" lIns="0" tIns="0" rIns="0" bIns="0" anchor="ctr" anchorCtr="0">
            <a:spAutoFit/>
          </a:bodyPr>
          <a:lstStyle/>
          <a:p>
            <a:pPr marL="0" lvl="2" defTabSz="914102" fontAlgn="base">
              <a:lnSpc>
                <a:spcPct val="90000"/>
              </a:lnSpc>
              <a:spcBef>
                <a:spcPts val="600"/>
              </a:spcBef>
              <a:defRPr/>
            </a:pPr>
            <a:r>
              <a:rPr lang="en-US" sz="2000" b="1">
                <a:ln w="3175">
                  <a:noFill/>
                </a:ln>
                <a:latin typeface="Segoe UI Semibold" panose="020B0502040204020203" pitchFamily="34" charset="0"/>
                <a:cs typeface="Segoe UI" pitchFamily="34" charset="0"/>
              </a:rPr>
              <a:t>Evaluate language models</a:t>
            </a:r>
          </a:p>
          <a:p>
            <a:pPr marL="0" lvl="2" defTabSz="914102" fontAlgn="base">
              <a:lnSpc>
                <a:spcPct val="90000"/>
              </a:lnSpc>
              <a:spcBef>
                <a:spcPts val="300"/>
              </a:spcBef>
              <a:defRPr/>
            </a:pPr>
            <a:r>
              <a:rPr lang="en-US" sz="1400" kern="0">
                <a:cs typeface="Segoe UI" panose="020B0502040204020203" pitchFamily="34" charset="0"/>
              </a:rPr>
              <a:t>Shifting space, many metrics, consider your task. </a:t>
            </a:r>
            <a:endParaRPr lang="en-US" sz="1100" b="1">
              <a:ln w="3175">
                <a:noFill/>
              </a:ln>
              <a:latin typeface="Segoe UI Semibold" panose="020B0502040204020203" pitchFamily="34" charset="0"/>
              <a:cs typeface="Segoe UI" pitchFamily="34" charset="0"/>
            </a:endParaRPr>
          </a:p>
        </p:txBody>
      </p:sp>
      <p:sp>
        <p:nvSpPr>
          <p:cNvPr id="11" name="TextBox 10">
            <a:extLst>
              <a:ext uri="{FF2B5EF4-FFF2-40B4-BE49-F238E27FC236}">
                <a16:creationId xmlns:a16="http://schemas.microsoft.com/office/drawing/2014/main" id="{277EE23C-51FC-1ED4-33BC-E0BC217F7958}"/>
              </a:ext>
            </a:extLst>
          </p:cNvPr>
          <p:cNvSpPr txBox="1"/>
          <p:nvPr/>
        </p:nvSpPr>
        <p:spPr>
          <a:xfrm>
            <a:off x="8164551" y="2210380"/>
            <a:ext cx="3439188" cy="493383"/>
          </a:xfrm>
          <a:prstGeom prst="roundRect">
            <a:avLst>
              <a:gd name="adj" fmla="val 50000"/>
            </a:avLst>
          </a:prstGeom>
          <a:gradFill flip="none" rotWithShape="1">
            <a:gsLst>
              <a:gs pos="32000">
                <a:srgbClr val="C03BC4"/>
              </a:gs>
              <a:gs pos="100000">
                <a:srgbClr val="399A91"/>
              </a:gs>
              <a:gs pos="68000">
                <a:srgbClr val="0078D4"/>
              </a:gs>
              <a:gs pos="0">
                <a:srgbClr val="FF5C39"/>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none" lIns="137160" tIns="18288" rIns="137160" bIns="54864" numCol="1" spcCol="0" rtlCol="0" fromWordArt="0" anchor="ctr" anchorCtr="0" forceAA="0" compatLnSpc="1">
            <a:prstTxWarp prst="textNoShape">
              <a:avLst/>
            </a:prstTxWarp>
            <a:spAutoFit/>
          </a:bodyPr>
          <a:lstStyle>
            <a:defPPr>
              <a:defRPr lang="en-US"/>
            </a:defPPr>
            <a:lvl1pPr algn="ctr" defTabSz="914400" fontAlgn="base">
              <a:spcBef>
                <a:spcPct val="0"/>
              </a:spcBef>
              <a:spcAft>
                <a:spcPct val="0"/>
              </a:spcAft>
              <a:defRPr sz="1800" b="1">
                <a:ln w="3175">
                  <a:noFill/>
                </a:ln>
                <a:solidFill>
                  <a:schemeClr val="bg1"/>
                </a:solidFill>
                <a:latin typeface="Segoe UI Semibold" panose="020F0502020204030204" pitchFamily="34" charset="0"/>
                <a:cs typeface="Segoe UI" pitchFamily="34" charset="0"/>
              </a:defRPr>
            </a:lvl1pPr>
          </a:lstStyle>
          <a:p>
            <a:r>
              <a:rPr lang="en-US">
                <a:hlinkClick r:id="rId4">
                  <a:extLst>
                    <a:ext uri="{A12FA001-AC4F-418D-AE19-62706E023703}">
                      <ahyp:hlinkClr xmlns:ahyp="http://schemas.microsoft.com/office/drawing/2018/hyperlinkcolor" val="tx"/>
                    </a:ext>
                  </a:extLst>
                </a:hlinkClick>
              </a:rPr>
              <a:t>chat.lmsys.org/?leaderboard </a:t>
            </a:r>
            <a:endParaRPr lang="en-US"/>
          </a:p>
        </p:txBody>
      </p:sp>
      <p:cxnSp>
        <p:nvCxnSpPr>
          <p:cNvPr id="26" name="!!line2">
            <a:extLst>
              <a:ext uri="{FF2B5EF4-FFF2-40B4-BE49-F238E27FC236}">
                <a16:creationId xmlns:a16="http://schemas.microsoft.com/office/drawing/2014/main" id="{E8A225E4-39CC-363D-010D-D87A1A8B3EA0}"/>
              </a:ext>
              <a:ext uri="{C183D7F6-B498-43B3-948B-1728B52AA6E4}">
                <adec:decorative xmlns:adec="http://schemas.microsoft.com/office/drawing/2017/decorative" val="1"/>
              </a:ext>
            </a:extLst>
          </p:cNvPr>
          <p:cNvCxnSpPr>
            <a:cxnSpLocks/>
          </p:cNvCxnSpPr>
          <p:nvPr/>
        </p:nvCxnSpPr>
        <p:spPr>
          <a:xfrm>
            <a:off x="588263" y="2900925"/>
            <a:ext cx="11027663" cy="0"/>
          </a:xfrm>
          <a:prstGeom prst="line">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10" name="Rectangle 9">
            <a:extLst>
              <a:ext uri="{FF2B5EF4-FFF2-40B4-BE49-F238E27FC236}">
                <a16:creationId xmlns:a16="http://schemas.microsoft.com/office/drawing/2014/main" id="{CBB1012E-0552-D5EF-7FCA-F431AEE1823C}"/>
              </a:ext>
            </a:extLst>
          </p:cNvPr>
          <p:cNvSpPr/>
          <p:nvPr/>
        </p:nvSpPr>
        <p:spPr>
          <a:xfrm>
            <a:off x="588261" y="3090093"/>
            <a:ext cx="7153068" cy="509370"/>
          </a:xfrm>
          <a:prstGeom prst="rect">
            <a:avLst/>
          </a:prstGeom>
          <a:noFill/>
          <a:ln>
            <a:noFill/>
          </a:ln>
        </p:spPr>
        <p:txBody>
          <a:bodyPr wrap="square" lIns="0" tIns="0" rIns="0" bIns="0" anchor="ctr" anchorCtr="0">
            <a:spAutoFit/>
          </a:bodyPr>
          <a:lstStyle/>
          <a:p>
            <a:pPr marL="0" lvl="2" defTabSz="914102" fontAlgn="base">
              <a:lnSpc>
                <a:spcPct val="90000"/>
              </a:lnSpc>
              <a:spcBef>
                <a:spcPts val="600"/>
              </a:spcBef>
              <a:defRPr/>
            </a:pPr>
            <a:r>
              <a:rPr lang="en-US" sz="2000" b="1">
                <a:ln w="3175">
                  <a:noFill/>
                </a:ln>
                <a:latin typeface="Segoe UI Semibold" panose="020B0502040204020203" pitchFamily="34" charset="0"/>
                <a:cs typeface="Segoe UI" pitchFamily="34" charset="0"/>
              </a:rPr>
              <a:t>Evaluate the full RAG stack for quality and safety</a:t>
            </a:r>
          </a:p>
          <a:p>
            <a:pPr marL="0" lvl="2" defTabSz="914102" fontAlgn="base">
              <a:lnSpc>
                <a:spcPct val="90000"/>
              </a:lnSpc>
              <a:spcBef>
                <a:spcPts val="300"/>
              </a:spcBef>
              <a:defRPr/>
            </a:pPr>
            <a:r>
              <a:rPr lang="en-US" sz="1400" kern="0">
                <a:cs typeface="Segoe UI" panose="020B0502040204020203" pitchFamily="34" charset="0"/>
              </a:rPr>
              <a:t>AI Studio or </a:t>
            </a:r>
            <a:r>
              <a:rPr lang="en-US" sz="1400" kern="0" err="1">
                <a:cs typeface="Segoe UI" panose="020B0502040204020203" pitchFamily="34" charset="0"/>
              </a:rPr>
              <a:t>promptflow</a:t>
            </a:r>
            <a:r>
              <a:rPr lang="en-US" sz="1400" kern="0">
                <a:cs typeface="Segoe UI" panose="020B0502040204020203" pitchFamily="34" charset="0"/>
              </a:rPr>
              <a:t>-evals for GPT-based evaluations and metrics</a:t>
            </a:r>
            <a:r>
              <a:rPr lang="en-US" sz="1400" kern="0">
                <a:gradFill>
                  <a:gsLst>
                    <a:gs pos="60241">
                      <a:srgbClr val="FFFFFF"/>
                    </a:gs>
                    <a:gs pos="40000">
                      <a:srgbClr val="FFFFFF"/>
                    </a:gs>
                  </a:gsLst>
                  <a:lin ang="5400000" scaled="1"/>
                </a:gradFill>
                <a:cs typeface="Segoe UI" panose="020B0502040204020203" pitchFamily="34" charset="0"/>
                <a:sym typeface="Wingdings" panose="05000000000000000000" pitchFamily="2" charset="2"/>
              </a:rPr>
              <a:t> At Build: BRK107:</a:t>
            </a:r>
            <a:endParaRPr lang="en-US" sz="1400" kern="0">
              <a:gradFill>
                <a:gsLst>
                  <a:gs pos="60241">
                    <a:srgbClr val="FFFFFF"/>
                  </a:gs>
                  <a:gs pos="40000">
                    <a:srgbClr val="FFFFFF"/>
                  </a:gs>
                </a:gsLst>
                <a:lin ang="5400000" scaled="1"/>
              </a:gradFill>
              <a:cs typeface="Segoe UI" panose="020B0502040204020203" pitchFamily="34" charset="0"/>
            </a:endParaRPr>
          </a:p>
        </p:txBody>
      </p:sp>
      <p:sp>
        <p:nvSpPr>
          <p:cNvPr id="7" name="TextBox 6">
            <a:extLst>
              <a:ext uri="{FF2B5EF4-FFF2-40B4-BE49-F238E27FC236}">
                <a16:creationId xmlns:a16="http://schemas.microsoft.com/office/drawing/2014/main" id="{800F782D-8D8A-BAD9-1A37-B1AC5B79706C}"/>
              </a:ext>
            </a:extLst>
          </p:cNvPr>
          <p:cNvSpPr txBox="1"/>
          <p:nvPr/>
        </p:nvSpPr>
        <p:spPr>
          <a:xfrm>
            <a:off x="9006768" y="3098087"/>
            <a:ext cx="2609158" cy="493383"/>
          </a:xfrm>
          <a:prstGeom prst="roundRect">
            <a:avLst>
              <a:gd name="adj" fmla="val 50000"/>
            </a:avLst>
          </a:prstGeom>
          <a:gradFill flip="none" rotWithShape="1">
            <a:gsLst>
              <a:gs pos="32000">
                <a:srgbClr val="C03BC4"/>
              </a:gs>
              <a:gs pos="100000">
                <a:srgbClr val="399A91"/>
              </a:gs>
              <a:gs pos="68000">
                <a:srgbClr val="0078D4"/>
              </a:gs>
              <a:gs pos="0">
                <a:srgbClr val="FF5C39"/>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none" lIns="137160" tIns="18288" rIns="137160" bIns="54864" numCol="1" spcCol="0" rtlCol="0" fromWordArt="0" anchor="ctr" anchorCtr="0" forceAA="0" compatLnSpc="1">
            <a:prstTxWarp prst="textNoShape">
              <a:avLst/>
            </a:prstTxWarp>
            <a:spAutoFit/>
          </a:bodyPr>
          <a:lstStyle>
            <a:defPPr>
              <a:defRPr lang="en-US"/>
            </a:defPPr>
            <a:lvl1pPr algn="ctr" defTabSz="914400" fontAlgn="base">
              <a:spcBef>
                <a:spcPct val="0"/>
              </a:spcBef>
              <a:spcAft>
                <a:spcPct val="0"/>
              </a:spcAft>
              <a:defRPr sz="1800" b="1">
                <a:ln w="3175">
                  <a:noFill/>
                </a:ln>
                <a:solidFill>
                  <a:schemeClr val="bg1"/>
                </a:solidFill>
                <a:latin typeface="Segoe UI Semibold" panose="020F0502020204030204" pitchFamily="34" charset="0"/>
                <a:cs typeface="Segoe UI" pitchFamily="34" charset="0"/>
              </a:defRPr>
            </a:lvl1pPr>
          </a:lstStyle>
          <a:p>
            <a:r>
              <a:rPr lang="en-US">
                <a:hlinkClick r:id="rId5">
                  <a:extLst>
                    <a:ext uri="{A12FA001-AC4F-418D-AE19-62706E023703}">
                      <ahyp:hlinkClr xmlns:ahyp="http://schemas.microsoft.com/office/drawing/2018/hyperlinkcolor" val="tx"/>
                    </a:ext>
                  </a:extLst>
                </a:hlinkClick>
              </a:rPr>
              <a:t>aka.ms/ragchat/eval</a:t>
            </a:r>
            <a:endParaRPr lang="en-US"/>
          </a:p>
        </p:txBody>
      </p:sp>
      <p:sp>
        <p:nvSpPr>
          <p:cNvPr id="5" name="Rounded Rectangle 5">
            <a:extLst>
              <a:ext uri="{FF2B5EF4-FFF2-40B4-BE49-F238E27FC236}">
                <a16:creationId xmlns:a16="http://schemas.microsoft.com/office/drawing/2014/main" id="{90E4E364-A349-AA36-9925-5D2D21F842FA}"/>
              </a:ext>
              <a:ext uri="{C183D7F6-B498-43B3-948B-1728B52AA6E4}">
                <adec:decorative xmlns:adec="http://schemas.microsoft.com/office/drawing/2017/decorative" val="1"/>
              </a:ext>
            </a:extLst>
          </p:cNvPr>
          <p:cNvSpPr/>
          <p:nvPr/>
        </p:nvSpPr>
        <p:spPr bwMode="auto">
          <a:xfrm>
            <a:off x="1456705" y="3964710"/>
            <a:ext cx="9278590" cy="2436081"/>
          </a:xfrm>
          <a:prstGeom prst="roundRect">
            <a:avLst>
              <a:gd name="adj" fmla="val 5895"/>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algn="ctr" defTabSz="811670">
              <a:spcBef>
                <a:spcPts val="174"/>
              </a:spcBef>
            </a:pPr>
            <a:endParaRPr lang="en-US" sz="2400">
              <a:gradFill>
                <a:gsLst>
                  <a:gs pos="41958">
                    <a:srgbClr val="FFFFFF"/>
                  </a:gs>
                  <a:gs pos="63000">
                    <a:srgbClr val="FFFFFF"/>
                  </a:gs>
                </a:gsLst>
                <a:lin ang="0" scaled="0"/>
              </a:gradFill>
              <a:latin typeface="Segoe UI"/>
              <a:cs typeface="Segoe UI" panose="020B0502040204020203" pitchFamily="34" charset="0"/>
            </a:endParaRPr>
          </a:p>
        </p:txBody>
      </p:sp>
      <p:pic>
        <p:nvPicPr>
          <p:cNvPr id="3" name="Picture 2" descr="Screenshot of evaluator repository">
            <a:extLst>
              <a:ext uri="{FF2B5EF4-FFF2-40B4-BE49-F238E27FC236}">
                <a16:creationId xmlns:a16="http://schemas.microsoft.com/office/drawing/2014/main" id="{4B9A924D-E012-1D2E-CD75-EA064B1B2C1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31700" y="4095379"/>
            <a:ext cx="8928600" cy="2174742"/>
          </a:xfrm>
          <a:prstGeom prst="rect">
            <a:avLst/>
          </a:prstGeom>
        </p:spPr>
      </p:pic>
      <p:sp>
        <p:nvSpPr>
          <p:cNvPr id="23" name="TextBox 22">
            <a:extLst>
              <a:ext uri="{FF2B5EF4-FFF2-40B4-BE49-F238E27FC236}">
                <a16:creationId xmlns:a16="http://schemas.microsoft.com/office/drawing/2014/main" id="{0BE76D6A-556C-0092-8805-9A05AC8C7797}"/>
              </a:ext>
            </a:extLst>
          </p:cNvPr>
          <p:cNvSpPr txBox="1"/>
          <p:nvPr/>
        </p:nvSpPr>
        <p:spPr>
          <a:xfrm>
            <a:off x="-111262" y="11095297"/>
            <a:ext cx="3592650" cy="338554"/>
          </a:xfrm>
          <a:prstGeom prst="rect">
            <a:avLst/>
          </a:prstGeom>
          <a:noFill/>
        </p:spPr>
        <p:txBody>
          <a:bodyPr wrap="none" rtlCol="0">
            <a:spAutoFit/>
          </a:bodyPr>
          <a:lstStyle/>
          <a:p>
            <a:pPr marL="182563" indent="-182563">
              <a:buFont typeface="Wingdings" panose="05000000000000000000" pitchFamily="2" charset="2"/>
              <a:buChar char="à"/>
            </a:pPr>
            <a:r>
              <a:rPr lang="en-US" sz="800">
                <a:solidFill>
                  <a:srgbClr val="3A4953"/>
                </a:solidFill>
              </a:rPr>
              <a:t>Basic SKU now supports up to 3 partitions, up from a single partition</a:t>
            </a:r>
          </a:p>
          <a:p>
            <a:pPr marL="182563" indent="-182563">
              <a:buFont typeface="Wingdings" panose="05000000000000000000" pitchFamily="2" charset="2"/>
              <a:buChar char="à"/>
            </a:pPr>
            <a:r>
              <a:rPr lang="en-US" sz="800">
                <a:solidFill>
                  <a:srgbClr val="3A4953"/>
                </a:solidFill>
              </a:rPr>
              <a:t>Limits are GB/partition</a:t>
            </a:r>
          </a:p>
        </p:txBody>
      </p:sp>
    </p:spTree>
    <p:extLst>
      <p:ext uri="{BB962C8B-B14F-4D97-AF65-F5344CB8AC3E}">
        <p14:creationId xmlns:p14="http://schemas.microsoft.com/office/powerpoint/2010/main" val="27434249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42" presetClass="path" presetSubtype="0" decel="100000" fill="hold" nodeType="withEffect">
                                  <p:stCondLst>
                                    <p:cond delay="100"/>
                                  </p:stCondLst>
                                  <p:childTnLst>
                                    <p:animMotion origin="layout" path="M 4.79167E-6 -2.96296E-6 L 4.79167E-6 0.03542 " pathEditMode="relative" rAng="0" ptsTypes="AA">
                                      <p:cBhvr>
                                        <p:cTn id="9" dur="700" spd="-100000" fill="hold"/>
                                        <p:tgtEl>
                                          <p:spTgt spid="16"/>
                                        </p:tgtEl>
                                        <p:attrNameLst>
                                          <p:attrName>ppt_x</p:attrName>
                                          <p:attrName>ppt_y</p:attrName>
                                        </p:attrNameLst>
                                      </p:cBhvr>
                                      <p:rCtr x="0" y="1759"/>
                                    </p:animMotion>
                                  </p:childTnLst>
                                </p:cTn>
                              </p:par>
                              <p:par>
                                <p:cTn id="10" presetID="10" presetClass="entr" presetSubtype="0" fill="hold" nodeType="withEffect">
                                  <p:stCondLst>
                                    <p:cond delay="200"/>
                                  </p:stCondLst>
                                  <p:childTnLst>
                                    <p:set>
                                      <p:cBhvr>
                                        <p:cTn id="11" dur="1" fill="hold">
                                          <p:stCondLst>
                                            <p:cond delay="0"/>
                                          </p:stCondLst>
                                        </p:cTn>
                                        <p:tgtEl>
                                          <p:spTgt spid="26"/>
                                        </p:tgtEl>
                                        <p:attrNameLst>
                                          <p:attrName>style.visibility</p:attrName>
                                        </p:attrNameLst>
                                      </p:cBhvr>
                                      <p:to>
                                        <p:strVal val="visible"/>
                                      </p:to>
                                    </p:set>
                                    <p:animEffect transition="in" filter="fade">
                                      <p:cBhvr>
                                        <p:cTn id="12" dur="500"/>
                                        <p:tgtEl>
                                          <p:spTgt spid="26"/>
                                        </p:tgtEl>
                                      </p:cBhvr>
                                    </p:animEffect>
                                  </p:childTnLst>
                                </p:cTn>
                              </p:par>
                              <p:par>
                                <p:cTn id="13" presetID="42" presetClass="path" presetSubtype="0" decel="100000" fill="hold" nodeType="withEffect">
                                  <p:stCondLst>
                                    <p:cond delay="200"/>
                                  </p:stCondLst>
                                  <p:childTnLst>
                                    <p:animMotion origin="layout" path="M 4.79167E-6 -2.96296E-6 L 4.79167E-6 0.03542 " pathEditMode="relative" rAng="0" ptsTypes="AA">
                                      <p:cBhvr>
                                        <p:cTn id="14" dur="700" spd="-100000" fill="hold"/>
                                        <p:tgtEl>
                                          <p:spTgt spid="26"/>
                                        </p:tgtEl>
                                        <p:attrNameLst>
                                          <p:attrName>ppt_x</p:attrName>
                                          <p:attrName>ppt_y</p:attrName>
                                        </p:attrNameLst>
                                      </p:cBhvr>
                                      <p:rCtr x="0" y="1759"/>
                                    </p:animMotion>
                                  </p:childTnLst>
                                </p:cTn>
                              </p:par>
                              <p:par>
                                <p:cTn id="15" presetID="10" presetClass="entr" presetSubtype="0" fill="hold" nodeType="withEffect">
                                  <p:stCondLst>
                                    <p:cond delay="30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par>
                                <p:cTn id="18" presetID="42" presetClass="path" presetSubtype="0" decel="100000" fill="hold" nodeType="withEffect">
                                  <p:stCondLst>
                                    <p:cond delay="300"/>
                                  </p:stCondLst>
                                  <p:childTnLst>
                                    <p:animMotion origin="layout" path="M 4.79167E-6 -2.96296E-6 L 4.79167E-6 0.03542 " pathEditMode="relative" rAng="0" ptsTypes="AA">
                                      <p:cBhvr>
                                        <p:cTn id="19" dur="700" spd="-100000" fill="hold"/>
                                        <p:tgtEl>
                                          <p:spTgt spid="3"/>
                                        </p:tgtEl>
                                        <p:attrNameLst>
                                          <p:attrName>ppt_x</p:attrName>
                                          <p:attrName>ppt_y</p:attrName>
                                        </p:attrNameLst>
                                      </p:cBhvr>
                                      <p:rCtr x="0" y="1759"/>
                                    </p:animMotion>
                                  </p:childTnLst>
                                </p:cTn>
                              </p:par>
                              <p:par>
                                <p:cTn id="20" presetID="10" presetClass="entr" presetSubtype="0" fill="hold" grpId="0" nodeType="withEffect">
                                  <p:stCondLst>
                                    <p:cond delay="3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par>
                                <p:cTn id="23" presetID="42" presetClass="path" presetSubtype="0" decel="100000" fill="hold" grpId="1" nodeType="withEffect">
                                  <p:stCondLst>
                                    <p:cond delay="300"/>
                                  </p:stCondLst>
                                  <p:childTnLst>
                                    <p:animMotion origin="layout" path="M 4.79167E-6 -2.96296E-6 L 4.79167E-6 0.03542 " pathEditMode="relative" rAng="0" ptsTypes="AA">
                                      <p:cBhvr>
                                        <p:cTn id="24" dur="700" spd="-100000" fill="hold"/>
                                        <p:tgtEl>
                                          <p:spTgt spid="5"/>
                                        </p:tgtEl>
                                        <p:attrNameLst>
                                          <p:attrName>ppt_x</p:attrName>
                                          <p:attrName>ppt_y</p:attrName>
                                        </p:attrNameLst>
                                      </p:cBhvr>
                                      <p:rCtr x="0" y="1759"/>
                                    </p:animMotion>
                                  </p:childTnLst>
                                </p:cTn>
                              </p:par>
                              <p:par>
                                <p:cTn id="25" presetID="10" presetClass="entr" presetSubtype="0" fill="hold" grpId="0" nodeType="with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par>
                                <p:cTn id="28" presetID="42" presetClass="path" presetSubtype="0" decel="100000" fill="hold" grpId="1" nodeType="withEffect">
                                  <p:stCondLst>
                                    <p:cond delay="0"/>
                                  </p:stCondLst>
                                  <p:childTnLst>
                                    <p:animMotion origin="layout" path="M 4.79167E-6 -2.96296E-6 L 4.79167E-6 0.03542 " pathEditMode="relative" rAng="0" ptsTypes="AA">
                                      <p:cBhvr>
                                        <p:cTn id="29" dur="700" spd="-100000" fill="hold"/>
                                        <p:tgtEl>
                                          <p:spTgt spid="6"/>
                                        </p:tgtEl>
                                        <p:attrNameLst>
                                          <p:attrName>ppt_x</p:attrName>
                                          <p:attrName>ppt_y</p:attrName>
                                        </p:attrNameLst>
                                      </p:cBhvr>
                                      <p:rCtr x="0" y="1759"/>
                                    </p:animMotion>
                                  </p:childTnLst>
                                </p:cTn>
                              </p:par>
                              <p:par>
                                <p:cTn id="30" presetID="10" presetClass="entr" presetSubtype="0" fill="hold" grpId="0" nodeType="with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par>
                                <p:cTn id="33" presetID="42" presetClass="path" presetSubtype="0" decel="100000" fill="hold" grpId="1" nodeType="withEffect">
                                  <p:stCondLst>
                                    <p:cond delay="0"/>
                                  </p:stCondLst>
                                  <p:childTnLst>
                                    <p:animMotion origin="layout" path="M 4.79167E-6 -2.96296E-6 L 4.79167E-6 0.03542 " pathEditMode="relative" rAng="0" ptsTypes="AA">
                                      <p:cBhvr>
                                        <p:cTn id="34" dur="700" spd="-100000" fill="hold"/>
                                        <p:tgtEl>
                                          <p:spTgt spid="13"/>
                                        </p:tgtEl>
                                        <p:attrNameLst>
                                          <p:attrName>ppt_x</p:attrName>
                                          <p:attrName>ppt_y</p:attrName>
                                        </p:attrNameLst>
                                      </p:cBhvr>
                                      <p:rCtr x="0" y="1759"/>
                                    </p:animMotion>
                                  </p:childTnLst>
                                </p:cTn>
                              </p:par>
                              <p:par>
                                <p:cTn id="35" presetID="10" presetClass="entr" presetSubtype="0" fill="hold" grpId="0" nodeType="withEffect">
                                  <p:stCondLst>
                                    <p:cond delay="100"/>
                                  </p:stCondLst>
                                  <p:childTnLst>
                                    <p:set>
                                      <p:cBhvr>
                                        <p:cTn id="36" dur="1" fill="hold">
                                          <p:stCondLst>
                                            <p:cond delay="0"/>
                                          </p:stCondLst>
                                        </p:cTn>
                                        <p:tgtEl>
                                          <p:spTgt spid="8"/>
                                        </p:tgtEl>
                                        <p:attrNameLst>
                                          <p:attrName>style.visibility</p:attrName>
                                        </p:attrNameLst>
                                      </p:cBhvr>
                                      <p:to>
                                        <p:strVal val="visible"/>
                                      </p:to>
                                    </p:set>
                                    <p:animEffect transition="in" filter="fade">
                                      <p:cBhvr>
                                        <p:cTn id="37" dur="500"/>
                                        <p:tgtEl>
                                          <p:spTgt spid="8"/>
                                        </p:tgtEl>
                                      </p:cBhvr>
                                    </p:animEffect>
                                  </p:childTnLst>
                                </p:cTn>
                              </p:par>
                              <p:par>
                                <p:cTn id="38" presetID="42" presetClass="path" presetSubtype="0" decel="100000" fill="hold" grpId="1" nodeType="withEffect">
                                  <p:stCondLst>
                                    <p:cond delay="100"/>
                                  </p:stCondLst>
                                  <p:childTnLst>
                                    <p:animMotion origin="layout" path="M 0 -4.44444E-6 L 0 0.03542 " pathEditMode="relative" rAng="0" ptsTypes="AA">
                                      <p:cBhvr>
                                        <p:cTn id="39" dur="700" spd="-100000" fill="hold"/>
                                        <p:tgtEl>
                                          <p:spTgt spid="8"/>
                                        </p:tgtEl>
                                        <p:attrNameLst>
                                          <p:attrName>ppt_x</p:attrName>
                                          <p:attrName>ppt_y</p:attrName>
                                        </p:attrNameLst>
                                      </p:cBhvr>
                                      <p:rCtr x="0" y="1782"/>
                                    </p:animMotion>
                                  </p:childTnLst>
                                </p:cTn>
                              </p:par>
                              <p:par>
                                <p:cTn id="40" presetID="10" presetClass="entr" presetSubtype="0" fill="hold" grpId="0" nodeType="withEffect">
                                  <p:stCondLst>
                                    <p:cond delay="100"/>
                                  </p:stCondLst>
                                  <p:childTnLst>
                                    <p:set>
                                      <p:cBhvr>
                                        <p:cTn id="41" dur="1" fill="hold">
                                          <p:stCondLst>
                                            <p:cond delay="0"/>
                                          </p:stCondLst>
                                        </p:cTn>
                                        <p:tgtEl>
                                          <p:spTgt spid="11"/>
                                        </p:tgtEl>
                                        <p:attrNameLst>
                                          <p:attrName>style.visibility</p:attrName>
                                        </p:attrNameLst>
                                      </p:cBhvr>
                                      <p:to>
                                        <p:strVal val="visible"/>
                                      </p:to>
                                    </p:set>
                                    <p:animEffect transition="in" filter="fade">
                                      <p:cBhvr>
                                        <p:cTn id="42" dur="500"/>
                                        <p:tgtEl>
                                          <p:spTgt spid="11"/>
                                        </p:tgtEl>
                                      </p:cBhvr>
                                    </p:animEffect>
                                  </p:childTnLst>
                                </p:cTn>
                              </p:par>
                              <p:par>
                                <p:cTn id="43" presetID="42" presetClass="path" presetSubtype="0" decel="100000" fill="hold" grpId="1" nodeType="withEffect">
                                  <p:stCondLst>
                                    <p:cond delay="100"/>
                                  </p:stCondLst>
                                  <p:childTnLst>
                                    <p:animMotion origin="layout" path="M 0 -4.44444E-6 L 0 0.03542 " pathEditMode="relative" rAng="0" ptsTypes="AA">
                                      <p:cBhvr>
                                        <p:cTn id="44" dur="700" spd="-100000" fill="hold"/>
                                        <p:tgtEl>
                                          <p:spTgt spid="11"/>
                                        </p:tgtEl>
                                        <p:attrNameLst>
                                          <p:attrName>ppt_x</p:attrName>
                                          <p:attrName>ppt_y</p:attrName>
                                        </p:attrNameLst>
                                      </p:cBhvr>
                                      <p:rCtr x="0" y="1782"/>
                                    </p:animMotion>
                                  </p:childTnLst>
                                </p:cTn>
                              </p:par>
                              <p:par>
                                <p:cTn id="45" presetID="10" presetClass="entr" presetSubtype="0" fill="hold" grpId="0" nodeType="withEffect">
                                  <p:stCondLst>
                                    <p:cond delay="200"/>
                                  </p:stCondLst>
                                  <p:childTnLst>
                                    <p:set>
                                      <p:cBhvr>
                                        <p:cTn id="46" dur="1" fill="hold">
                                          <p:stCondLst>
                                            <p:cond delay="0"/>
                                          </p:stCondLst>
                                        </p:cTn>
                                        <p:tgtEl>
                                          <p:spTgt spid="10"/>
                                        </p:tgtEl>
                                        <p:attrNameLst>
                                          <p:attrName>style.visibility</p:attrName>
                                        </p:attrNameLst>
                                      </p:cBhvr>
                                      <p:to>
                                        <p:strVal val="visible"/>
                                      </p:to>
                                    </p:set>
                                    <p:animEffect transition="in" filter="fade">
                                      <p:cBhvr>
                                        <p:cTn id="47" dur="500"/>
                                        <p:tgtEl>
                                          <p:spTgt spid="10"/>
                                        </p:tgtEl>
                                      </p:cBhvr>
                                    </p:animEffect>
                                  </p:childTnLst>
                                </p:cTn>
                              </p:par>
                              <p:par>
                                <p:cTn id="48" presetID="42" presetClass="path" presetSubtype="0" decel="100000" fill="hold" grpId="1" nodeType="withEffect">
                                  <p:stCondLst>
                                    <p:cond delay="200"/>
                                  </p:stCondLst>
                                  <p:childTnLst>
                                    <p:animMotion origin="layout" path="M 4.79167E-6 -2.96296E-6 L 4.79167E-6 0.03542 " pathEditMode="relative" rAng="0" ptsTypes="AA">
                                      <p:cBhvr>
                                        <p:cTn id="49" dur="700" spd="-100000" fill="hold"/>
                                        <p:tgtEl>
                                          <p:spTgt spid="10"/>
                                        </p:tgtEl>
                                        <p:attrNameLst>
                                          <p:attrName>ppt_x</p:attrName>
                                          <p:attrName>ppt_y</p:attrName>
                                        </p:attrNameLst>
                                      </p:cBhvr>
                                      <p:rCtr x="0" y="1759"/>
                                    </p:animMotion>
                                  </p:childTnLst>
                                </p:cTn>
                              </p:par>
                              <p:par>
                                <p:cTn id="50" presetID="10" presetClass="entr" presetSubtype="0" fill="hold" grpId="0" nodeType="withEffect">
                                  <p:stCondLst>
                                    <p:cond delay="200"/>
                                  </p:stCondLst>
                                  <p:childTnLst>
                                    <p:set>
                                      <p:cBhvr>
                                        <p:cTn id="51" dur="1" fill="hold">
                                          <p:stCondLst>
                                            <p:cond delay="0"/>
                                          </p:stCondLst>
                                        </p:cTn>
                                        <p:tgtEl>
                                          <p:spTgt spid="7"/>
                                        </p:tgtEl>
                                        <p:attrNameLst>
                                          <p:attrName>style.visibility</p:attrName>
                                        </p:attrNameLst>
                                      </p:cBhvr>
                                      <p:to>
                                        <p:strVal val="visible"/>
                                      </p:to>
                                    </p:set>
                                    <p:animEffect transition="in" filter="fade">
                                      <p:cBhvr>
                                        <p:cTn id="52" dur="500"/>
                                        <p:tgtEl>
                                          <p:spTgt spid="7"/>
                                        </p:tgtEl>
                                      </p:cBhvr>
                                    </p:animEffect>
                                  </p:childTnLst>
                                </p:cTn>
                              </p:par>
                              <p:par>
                                <p:cTn id="53" presetID="42" presetClass="path" presetSubtype="0" decel="100000" fill="hold" grpId="1" nodeType="withEffect">
                                  <p:stCondLst>
                                    <p:cond delay="200"/>
                                  </p:stCondLst>
                                  <p:childTnLst>
                                    <p:animMotion origin="layout" path="M 4.79167E-6 -2.96296E-6 L 4.79167E-6 0.03542 " pathEditMode="relative" rAng="0" ptsTypes="AA">
                                      <p:cBhvr>
                                        <p:cTn id="54" dur="700" spd="-100000" fill="hold"/>
                                        <p:tgtEl>
                                          <p:spTgt spid="7"/>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13" grpId="0" animBg="1"/>
      <p:bldP spid="13" grpId="1" animBg="1"/>
      <p:bldP spid="8" grpId="0"/>
      <p:bldP spid="8" grpId="1"/>
      <p:bldP spid="11" grpId="0" animBg="1"/>
      <p:bldP spid="11" grpId="1" animBg="1"/>
      <p:bldP spid="10" grpId="0"/>
      <p:bldP spid="10" grpId="1"/>
      <p:bldP spid="7" grpId="0" animBg="1"/>
      <p:bldP spid="7" grpId="1" animBg="1"/>
      <p:bldP spid="5" grpId="0" animBg="1"/>
      <p:bldP spid="5" grpId="1"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F7C9F1-8673-3A2D-992E-5AAD3D1A817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2D2CC70-2B45-AC82-0F7E-206F96FE41D0}"/>
              </a:ext>
            </a:extLst>
          </p:cNvPr>
          <p:cNvSpPr>
            <a:spLocks noGrp="1"/>
          </p:cNvSpPr>
          <p:nvPr>
            <p:ph type="title"/>
          </p:nvPr>
        </p:nvSpPr>
        <p:spPr/>
        <p:txBody>
          <a:bodyPr/>
          <a:lstStyle/>
          <a:p>
            <a:r>
              <a:rPr lang="en-US">
                <a:solidFill>
                  <a:srgbClr val="2454C3"/>
                </a:solidFill>
                <a:effectLst>
                  <a:glow rad="63500">
                    <a:schemeClr val="bg1">
                      <a:alpha val="40000"/>
                    </a:schemeClr>
                  </a:glow>
                </a:effectLst>
                <a:latin typeface="Segoe UI Semibold" panose="020B0702040204020203" pitchFamily="34" charset="0"/>
                <a:cs typeface="Segoe UI Semibold" panose="020B0702040204020203" pitchFamily="34" charset="0"/>
              </a:rPr>
              <a:t>LLM Ops for LLM Apps</a:t>
            </a:r>
          </a:p>
        </p:txBody>
      </p:sp>
      <p:grpSp>
        <p:nvGrpSpPr>
          <p:cNvPr id="25" name="Group 24">
            <a:extLst>
              <a:ext uri="{FF2B5EF4-FFF2-40B4-BE49-F238E27FC236}">
                <a16:creationId xmlns:a16="http://schemas.microsoft.com/office/drawing/2014/main" id="{770610F7-A311-8A1A-7F63-CD753C24C58E}"/>
              </a:ext>
              <a:ext uri="{C183D7F6-B498-43B3-948B-1728B52AA6E4}">
                <adec:decorative xmlns:adec="http://schemas.microsoft.com/office/drawing/2017/decorative" val="1"/>
              </a:ext>
            </a:extLst>
          </p:cNvPr>
          <p:cNvGrpSpPr/>
          <p:nvPr/>
        </p:nvGrpSpPr>
        <p:grpSpPr>
          <a:xfrm>
            <a:off x="745448" y="1808536"/>
            <a:ext cx="2449608" cy="4583765"/>
            <a:chOff x="588263" y="1544661"/>
            <a:chExt cx="3835456" cy="4583765"/>
          </a:xfrm>
          <a:solidFill>
            <a:schemeClr val="accent3">
              <a:lumMod val="40000"/>
              <a:lumOff val="60000"/>
            </a:schemeClr>
          </a:solidFill>
        </p:grpSpPr>
        <p:sp>
          <p:nvSpPr>
            <p:cNvPr id="26" name="Rectangle: Rounded Corners 4" descr="Dark: small container">
              <a:extLst>
                <a:ext uri="{FF2B5EF4-FFF2-40B4-BE49-F238E27FC236}">
                  <a16:creationId xmlns:a16="http://schemas.microsoft.com/office/drawing/2014/main" id="{62C1D394-9FFF-D7B2-50A0-1BF86B924884}"/>
                </a:ext>
              </a:extLst>
            </p:cNvPr>
            <p:cNvSpPr/>
            <p:nvPr/>
          </p:nvSpPr>
          <p:spPr bwMode="auto">
            <a:xfrm>
              <a:off x="588263" y="1544661"/>
              <a:ext cx="3835456" cy="4583765"/>
            </a:xfrm>
            <a:prstGeom prst="roundRect">
              <a:avLst>
                <a:gd name="adj" fmla="val 2114"/>
              </a:avLst>
            </a:prstGeom>
            <a:solidFill>
              <a:srgbClr val="8DC8E8"/>
            </a:solidFill>
            <a:ln w="12700">
              <a:noFill/>
              <a:headEnd type="none" w="med" len="med"/>
              <a:tailEnd type="none" w="med" len="med"/>
            </a:ln>
            <a:effectLst>
              <a:outerShdw blurRad="127000" dist="127000" dir="2700000" algn="tl" rotWithShape="0">
                <a:srgbClr val="000000">
                  <a:alpha val="25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28" name="Rectangle: Top Corners Rounded 14" descr="Dark - small container front layer">
              <a:extLst>
                <a:ext uri="{FF2B5EF4-FFF2-40B4-BE49-F238E27FC236}">
                  <a16:creationId xmlns:a16="http://schemas.microsoft.com/office/drawing/2014/main" id="{993118C4-6BC8-E17E-2CBE-D957A24A9EF7}"/>
                </a:ext>
              </a:extLst>
            </p:cNvPr>
            <p:cNvSpPr/>
            <p:nvPr/>
          </p:nvSpPr>
          <p:spPr bwMode="auto">
            <a:xfrm>
              <a:off x="588263" y="1924965"/>
              <a:ext cx="3835456" cy="4203460"/>
            </a:xfrm>
            <a:prstGeom prst="round2SameRect">
              <a:avLst>
                <a:gd name="adj1" fmla="val 0"/>
                <a:gd name="adj2" fmla="val 0"/>
              </a:avLst>
            </a:prstGeom>
            <a:solidFill>
              <a:schemeClr val="bg1">
                <a:lumMod val="25000"/>
                <a:lumOff val="75000"/>
              </a:schemeClr>
            </a:solidFill>
            <a:ln w="12700" cap="flat" cmpd="sng" algn="ctr">
              <a:noFill/>
              <a:prstDash val="solid"/>
              <a:headEnd type="none" w="med" len="med"/>
              <a:tailEnd type="none" w="med" len="med"/>
            </a:ln>
            <a:effectLst>
              <a:outerShdw blurRad="76200" dist="63500" dir="16200000" sx="99000" sy="99000" rotWithShape="0">
                <a:srgbClr val="000000">
                  <a:alpha val="50000"/>
                </a:srgbClr>
              </a:outerShdw>
            </a:effectLst>
            <a:scene3d>
              <a:camera prst="perspectiveRight" fov="2700000">
                <a:rot lat="0" lon="21594000" rev="0"/>
              </a:camera>
              <a:lightRig rig="flat" dir="t"/>
            </a:scene3d>
            <a:sp3d>
              <a:bevelT w="0" h="38100"/>
              <a:bevelB w="0" h="0"/>
              <a:contourClr>
                <a:srgbClr val="000000"/>
              </a:contourClr>
            </a:sp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grpSp>
      <p:sp>
        <p:nvSpPr>
          <p:cNvPr id="29" name="Rectangle: Rounded Corners 10">
            <a:extLst>
              <a:ext uri="{FF2B5EF4-FFF2-40B4-BE49-F238E27FC236}">
                <a16:creationId xmlns:a16="http://schemas.microsoft.com/office/drawing/2014/main" id="{6426EA21-FE11-F8B8-1F6E-6AD77F49491C}"/>
              </a:ext>
              <a:ext uri="{C183D7F6-B498-43B3-948B-1728B52AA6E4}">
                <adec:decorative xmlns:adec="http://schemas.microsoft.com/office/drawing/2017/decorative" val="1"/>
              </a:ext>
            </a:extLst>
          </p:cNvPr>
          <p:cNvSpPr/>
          <p:nvPr/>
        </p:nvSpPr>
        <p:spPr bwMode="auto">
          <a:xfrm>
            <a:off x="909548" y="2340829"/>
            <a:ext cx="2121408" cy="547448"/>
          </a:xfrm>
          <a:prstGeom prst="round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30" name="TextBox 29">
            <a:extLst>
              <a:ext uri="{FF2B5EF4-FFF2-40B4-BE49-F238E27FC236}">
                <a16:creationId xmlns:a16="http://schemas.microsoft.com/office/drawing/2014/main" id="{2BF5BDA4-6BA6-B498-C559-7D2B87C678DA}"/>
              </a:ext>
            </a:extLst>
          </p:cNvPr>
          <p:cNvSpPr txBox="1"/>
          <p:nvPr/>
        </p:nvSpPr>
        <p:spPr>
          <a:xfrm>
            <a:off x="909548" y="2399110"/>
            <a:ext cx="2121408" cy="430887"/>
          </a:xfrm>
          <a:prstGeom prst="rect">
            <a:avLst/>
          </a:prstGeom>
          <a:noFill/>
          <a:effectLst/>
        </p:spPr>
        <p:txBody>
          <a:bodyPr wrap="square" lIns="0" tIns="0" rIns="0" bIns="0" rtlCol="0" anchor="ctr" anchorCtr="0">
            <a:spAutoFit/>
          </a:bodyPr>
          <a:lstStyle/>
          <a:p>
            <a:pPr marL="9525" marR="0" lvl="1"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2874">
                      <a:srgbClr val="FFFFFF"/>
                    </a:gs>
                    <a:gs pos="17978">
                      <a:srgbClr val="FFFFFF"/>
                    </a:gs>
                  </a:gsLst>
                  <a:lin ang="2700000" scaled="0"/>
                </a:gradFill>
                <a:effectLst/>
                <a:uLnTx/>
                <a:uFillTx/>
                <a:latin typeface="Segoe UI Semibold"/>
                <a:ea typeface="+mn-ea"/>
                <a:cs typeface="+mn-cs"/>
              </a:rPr>
              <a:t>Identify business</a:t>
            </a:r>
            <a:br>
              <a:rPr kumimoji="0" lang="en-US" sz="1400" b="0" i="0" u="none" strike="noStrike" kern="0" cap="none" spc="0" normalizeH="0" baseline="0" noProof="0">
                <a:ln>
                  <a:noFill/>
                </a:ln>
                <a:gradFill>
                  <a:gsLst>
                    <a:gs pos="2874">
                      <a:srgbClr val="FFFFFF"/>
                    </a:gs>
                    <a:gs pos="17978">
                      <a:srgbClr val="FFFFFF"/>
                    </a:gs>
                  </a:gsLst>
                  <a:lin ang="2700000" scaled="0"/>
                </a:gradFill>
                <a:effectLst/>
                <a:uLnTx/>
                <a:uFillTx/>
                <a:latin typeface="Segoe UI Semibold"/>
                <a:ea typeface="+mn-ea"/>
                <a:cs typeface="+mn-cs"/>
              </a:rPr>
            </a:br>
            <a:r>
              <a:rPr kumimoji="0" lang="en-US" sz="1400" b="0" i="0" u="none" strike="noStrike" kern="0" cap="none" spc="0" normalizeH="0" baseline="0" noProof="0">
                <a:ln>
                  <a:noFill/>
                </a:ln>
                <a:gradFill>
                  <a:gsLst>
                    <a:gs pos="2874">
                      <a:srgbClr val="FFFFFF"/>
                    </a:gs>
                    <a:gs pos="17978">
                      <a:srgbClr val="FFFFFF"/>
                    </a:gs>
                  </a:gsLst>
                  <a:lin ang="2700000" scaled="0"/>
                </a:gradFill>
                <a:effectLst/>
                <a:uLnTx/>
                <a:uFillTx/>
                <a:latin typeface="Segoe UI Semibold"/>
                <a:ea typeface="+mn-ea"/>
                <a:cs typeface="+mn-cs"/>
              </a:rPr>
              <a:t>use case</a:t>
            </a:r>
          </a:p>
        </p:txBody>
      </p:sp>
      <p:grpSp>
        <p:nvGrpSpPr>
          <p:cNvPr id="31" name="Group 30">
            <a:extLst>
              <a:ext uri="{FF2B5EF4-FFF2-40B4-BE49-F238E27FC236}">
                <a16:creationId xmlns:a16="http://schemas.microsoft.com/office/drawing/2014/main" id="{EFD8C1FE-947F-4774-6141-95376E93DDEF}"/>
              </a:ext>
              <a:ext uri="{C183D7F6-B498-43B3-948B-1728B52AA6E4}">
                <adec:decorative xmlns:adec="http://schemas.microsoft.com/office/drawing/2017/decorative" val="1"/>
              </a:ext>
            </a:extLst>
          </p:cNvPr>
          <p:cNvGrpSpPr/>
          <p:nvPr/>
        </p:nvGrpSpPr>
        <p:grpSpPr>
          <a:xfrm>
            <a:off x="3694353" y="1832310"/>
            <a:ext cx="4891913" cy="4583765"/>
            <a:chOff x="588263" y="1544661"/>
            <a:chExt cx="3835456" cy="4583765"/>
          </a:xfrm>
          <a:solidFill>
            <a:schemeClr val="accent5">
              <a:lumMod val="60000"/>
              <a:lumOff val="40000"/>
            </a:schemeClr>
          </a:solidFill>
        </p:grpSpPr>
        <p:sp>
          <p:nvSpPr>
            <p:cNvPr id="32" name="Rectangle: Rounded Corners 22" descr="Dark: small container">
              <a:extLst>
                <a:ext uri="{FF2B5EF4-FFF2-40B4-BE49-F238E27FC236}">
                  <a16:creationId xmlns:a16="http://schemas.microsoft.com/office/drawing/2014/main" id="{24BCE532-0B09-E309-9774-071B5D4CCC2B}"/>
                </a:ext>
              </a:extLst>
            </p:cNvPr>
            <p:cNvSpPr/>
            <p:nvPr/>
          </p:nvSpPr>
          <p:spPr bwMode="auto">
            <a:xfrm>
              <a:off x="588263" y="1544661"/>
              <a:ext cx="3835456" cy="4583765"/>
            </a:xfrm>
            <a:prstGeom prst="roundRect">
              <a:avLst>
                <a:gd name="adj" fmla="val 2114"/>
              </a:avLst>
            </a:prstGeom>
            <a:grpFill/>
            <a:ln w="12700">
              <a:noFill/>
              <a:headEnd type="none" w="med" len="med"/>
              <a:tailEnd type="none" w="med" len="med"/>
            </a:ln>
            <a:effectLst>
              <a:outerShdw blurRad="127000" dist="127000" dir="2700000" algn="tl" rotWithShape="0">
                <a:srgbClr val="000000">
                  <a:alpha val="25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33" name="Rounded Rectangle 4" descr="Dark Pattern: Sprinkles">
              <a:extLst>
                <a:ext uri="{FF2B5EF4-FFF2-40B4-BE49-F238E27FC236}">
                  <a16:creationId xmlns:a16="http://schemas.microsoft.com/office/drawing/2014/main" id="{BCF85F57-6A3A-CC50-9EC7-2D48029BD4B9}"/>
                </a:ext>
              </a:extLst>
            </p:cNvPr>
            <p:cNvSpPr/>
            <p:nvPr/>
          </p:nvSpPr>
          <p:spPr bwMode="auto">
            <a:xfrm>
              <a:off x="589377" y="1544661"/>
              <a:ext cx="3834342" cy="4583765"/>
            </a:xfrm>
            <a:prstGeom prst="roundRect">
              <a:avLst>
                <a:gd name="adj" fmla="val 1580"/>
              </a:avLst>
            </a:prstGeom>
            <a:solidFill>
              <a:srgbClr val="D59E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rm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4" name="Rectangle: Top Corners Rounded 14" descr="Dark - small container front layer">
              <a:extLst>
                <a:ext uri="{FF2B5EF4-FFF2-40B4-BE49-F238E27FC236}">
                  <a16:creationId xmlns:a16="http://schemas.microsoft.com/office/drawing/2014/main" id="{2C25DA4F-9528-C6B3-91EB-5A3D4EF80388}"/>
                </a:ext>
              </a:extLst>
            </p:cNvPr>
            <p:cNvSpPr/>
            <p:nvPr/>
          </p:nvSpPr>
          <p:spPr bwMode="auto">
            <a:xfrm>
              <a:off x="588263" y="1924965"/>
              <a:ext cx="3835456" cy="4203460"/>
            </a:xfrm>
            <a:prstGeom prst="round2SameRect">
              <a:avLst>
                <a:gd name="adj1" fmla="val 0"/>
                <a:gd name="adj2" fmla="val 0"/>
              </a:avLst>
            </a:prstGeom>
            <a:solidFill>
              <a:srgbClr val="E6C5E7"/>
            </a:solidFill>
            <a:ln w="12700" cap="flat" cmpd="sng" algn="ctr">
              <a:noFill/>
              <a:prstDash val="solid"/>
              <a:headEnd type="none" w="med" len="med"/>
              <a:tailEnd type="none" w="med" len="med"/>
            </a:ln>
            <a:effectLst>
              <a:outerShdw blurRad="76200" dist="63500" dir="16200000" sx="99000" sy="99000" rotWithShape="0">
                <a:srgbClr val="000000">
                  <a:alpha val="50000"/>
                </a:srgbClr>
              </a:outerShdw>
            </a:effectLst>
            <a:scene3d>
              <a:camera prst="perspectiveRight" fov="2700000">
                <a:rot lat="0" lon="21594000" rev="0"/>
              </a:camera>
              <a:lightRig rig="flat" dir="t"/>
            </a:scene3d>
            <a:sp3d>
              <a:bevelT w="0" h="38100"/>
              <a:bevelB w="0" h="0"/>
              <a:contourClr>
                <a:srgbClr val="000000"/>
              </a:contourClr>
            </a:sp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grpSp>
      <p:cxnSp>
        <p:nvCxnSpPr>
          <p:cNvPr id="35" name="Straight Arrow Connector 34">
            <a:extLst>
              <a:ext uri="{FF2B5EF4-FFF2-40B4-BE49-F238E27FC236}">
                <a16:creationId xmlns:a16="http://schemas.microsoft.com/office/drawing/2014/main" id="{044FDB9B-9481-1D68-03EF-8C1A5339F65E}"/>
              </a:ext>
              <a:ext uri="{C183D7F6-B498-43B3-948B-1728B52AA6E4}">
                <adec:decorative xmlns:adec="http://schemas.microsoft.com/office/drawing/2017/decorative" val="1"/>
              </a:ext>
            </a:extLst>
          </p:cNvPr>
          <p:cNvCxnSpPr>
            <a:cxnSpLocks/>
          </p:cNvCxnSpPr>
          <p:nvPr/>
        </p:nvCxnSpPr>
        <p:spPr>
          <a:xfrm>
            <a:off x="4868851" y="2886227"/>
            <a:ext cx="0" cy="370119"/>
          </a:xfrm>
          <a:prstGeom prst="straightConnector1">
            <a:avLst/>
          </a:prstGeom>
          <a:ln w="19050">
            <a:solidFill>
              <a:schemeClr val="tx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61B1CB42-9EDB-F726-EC4A-C95CB3BD8F62}"/>
              </a:ext>
              <a:ext uri="{C183D7F6-B498-43B3-948B-1728B52AA6E4}">
                <adec:decorative xmlns:adec="http://schemas.microsoft.com/office/drawing/2017/decorative" val="1"/>
              </a:ext>
            </a:extLst>
          </p:cNvPr>
          <p:cNvCxnSpPr>
            <a:cxnSpLocks/>
          </p:cNvCxnSpPr>
          <p:nvPr/>
        </p:nvCxnSpPr>
        <p:spPr>
          <a:xfrm>
            <a:off x="4868851" y="3827540"/>
            <a:ext cx="0" cy="405335"/>
          </a:xfrm>
          <a:prstGeom prst="straightConnector1">
            <a:avLst/>
          </a:prstGeom>
          <a:ln w="19050">
            <a:solidFill>
              <a:schemeClr val="tx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829106F2-42B3-A1DC-CAE9-80B2B39584D7}"/>
              </a:ext>
              <a:ext uri="{C183D7F6-B498-43B3-948B-1728B52AA6E4}">
                <adec:decorative xmlns:adec="http://schemas.microsoft.com/office/drawing/2017/decorative" val="1"/>
              </a:ext>
            </a:extLst>
          </p:cNvPr>
          <p:cNvCxnSpPr>
            <a:cxnSpLocks/>
          </p:cNvCxnSpPr>
          <p:nvPr/>
        </p:nvCxnSpPr>
        <p:spPr>
          <a:xfrm>
            <a:off x="4547348" y="4786192"/>
            <a:ext cx="0" cy="421321"/>
          </a:xfrm>
          <a:prstGeom prst="straightConnector1">
            <a:avLst/>
          </a:prstGeom>
          <a:ln w="19050">
            <a:solidFill>
              <a:schemeClr val="tx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sp>
        <p:nvSpPr>
          <p:cNvPr id="38" name="Rectangle: Rounded Corners 33">
            <a:extLst>
              <a:ext uri="{FF2B5EF4-FFF2-40B4-BE49-F238E27FC236}">
                <a16:creationId xmlns:a16="http://schemas.microsoft.com/office/drawing/2014/main" id="{5120DDD7-7EC4-8022-9827-1861BD37756D}"/>
              </a:ext>
              <a:ext uri="{C183D7F6-B498-43B3-948B-1728B52AA6E4}">
                <adec:decorative xmlns:adec="http://schemas.microsoft.com/office/drawing/2017/decorative" val="1"/>
              </a:ext>
            </a:extLst>
          </p:cNvPr>
          <p:cNvSpPr/>
          <p:nvPr/>
        </p:nvSpPr>
        <p:spPr bwMode="auto">
          <a:xfrm>
            <a:off x="3800295" y="2340829"/>
            <a:ext cx="2121408" cy="547448"/>
          </a:xfrm>
          <a:prstGeom prst="roundRect">
            <a:avLst/>
          </a:prstGeom>
          <a:solidFill>
            <a:srgbClr val="C03BC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39" name="TextBox 38">
            <a:extLst>
              <a:ext uri="{FF2B5EF4-FFF2-40B4-BE49-F238E27FC236}">
                <a16:creationId xmlns:a16="http://schemas.microsoft.com/office/drawing/2014/main" id="{F03AD8B3-DEA7-DA08-9CC6-10E19D9D0C20}"/>
              </a:ext>
            </a:extLst>
          </p:cNvPr>
          <p:cNvSpPr txBox="1"/>
          <p:nvPr/>
        </p:nvSpPr>
        <p:spPr>
          <a:xfrm>
            <a:off x="3805463" y="2399110"/>
            <a:ext cx="2121408" cy="430887"/>
          </a:xfrm>
          <a:prstGeom prst="rect">
            <a:avLst/>
          </a:prstGeom>
          <a:noFill/>
          <a:effectLst/>
        </p:spPr>
        <p:txBody>
          <a:bodyPr wrap="square" lIns="0" tIns="0" rIns="0" bIns="0" rtlCol="0" anchor="ctr" anchorCtr="0">
            <a:spAutoFit/>
          </a:bodyPr>
          <a:lstStyle/>
          <a:p>
            <a:pPr marL="9525" marR="0" lvl="1"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2874">
                      <a:srgbClr val="FFFFFF"/>
                    </a:gs>
                    <a:gs pos="17978">
                      <a:srgbClr val="FFFFFF"/>
                    </a:gs>
                  </a:gsLst>
                  <a:lin ang="2700000" scaled="0"/>
                </a:gradFill>
                <a:effectLst/>
                <a:uLnTx/>
                <a:uFillTx/>
                <a:latin typeface="Segoe UI Semibold"/>
                <a:ea typeface="+mn-ea"/>
                <a:cs typeface="+mn-cs"/>
              </a:rPr>
              <a:t>Run app against</a:t>
            </a:r>
            <a:br>
              <a:rPr kumimoji="0" lang="en-US" sz="1400" b="0" i="0" u="none" strike="noStrike" kern="0" cap="none" spc="0" normalizeH="0" baseline="0" noProof="0">
                <a:ln>
                  <a:noFill/>
                </a:ln>
                <a:gradFill>
                  <a:gsLst>
                    <a:gs pos="2874">
                      <a:srgbClr val="FFFFFF"/>
                    </a:gs>
                    <a:gs pos="17978">
                      <a:srgbClr val="FFFFFF"/>
                    </a:gs>
                  </a:gsLst>
                  <a:lin ang="2700000" scaled="0"/>
                </a:gradFill>
                <a:effectLst/>
                <a:uLnTx/>
                <a:uFillTx/>
                <a:latin typeface="Segoe UI Semibold"/>
                <a:ea typeface="+mn-ea"/>
                <a:cs typeface="+mn-cs"/>
              </a:rPr>
            </a:br>
            <a:r>
              <a:rPr kumimoji="0" lang="en-US" sz="1400" b="0" i="0" u="none" strike="noStrike" kern="0" cap="none" spc="0" normalizeH="0" baseline="0" noProof="0">
                <a:ln>
                  <a:noFill/>
                </a:ln>
                <a:gradFill>
                  <a:gsLst>
                    <a:gs pos="2874">
                      <a:srgbClr val="FFFFFF"/>
                    </a:gs>
                    <a:gs pos="17978">
                      <a:srgbClr val="FFFFFF"/>
                    </a:gs>
                  </a:gsLst>
                  <a:lin ang="2700000" scaled="0"/>
                </a:gradFill>
                <a:effectLst/>
                <a:uLnTx/>
                <a:uFillTx/>
                <a:latin typeface="Segoe UI Semibold"/>
                <a:ea typeface="+mn-ea"/>
                <a:cs typeface="+mn-cs"/>
              </a:rPr>
              <a:t>sample questions</a:t>
            </a:r>
          </a:p>
        </p:txBody>
      </p:sp>
      <p:sp>
        <p:nvSpPr>
          <p:cNvPr id="40" name="Rectangle: Rounded Corners 35">
            <a:extLst>
              <a:ext uri="{FF2B5EF4-FFF2-40B4-BE49-F238E27FC236}">
                <a16:creationId xmlns:a16="http://schemas.microsoft.com/office/drawing/2014/main" id="{FE0D0DD2-E02C-FF1E-A202-78C3FC30B386}"/>
              </a:ext>
              <a:ext uri="{C183D7F6-B498-43B3-948B-1728B52AA6E4}">
                <adec:decorative xmlns:adec="http://schemas.microsoft.com/office/drawing/2017/decorative" val="1"/>
              </a:ext>
            </a:extLst>
          </p:cNvPr>
          <p:cNvSpPr/>
          <p:nvPr/>
        </p:nvSpPr>
        <p:spPr bwMode="auto">
          <a:xfrm>
            <a:off x="3808147" y="3314116"/>
            <a:ext cx="2121408" cy="548640"/>
          </a:xfrm>
          <a:prstGeom prst="roundRect">
            <a:avLst/>
          </a:prstGeom>
          <a:solidFill>
            <a:srgbClr val="C03BC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41" name="Freeform: Shape 1040">
            <a:extLst>
              <a:ext uri="{FF2B5EF4-FFF2-40B4-BE49-F238E27FC236}">
                <a16:creationId xmlns:a16="http://schemas.microsoft.com/office/drawing/2014/main" id="{4AD36113-F048-4927-518B-0D84AABA7C5B}"/>
              </a:ext>
              <a:ext uri="{C183D7F6-B498-43B3-948B-1728B52AA6E4}">
                <adec:decorative xmlns:adec="http://schemas.microsoft.com/office/drawing/2017/decorative" val="1"/>
              </a:ext>
            </a:extLst>
          </p:cNvPr>
          <p:cNvSpPr/>
          <p:nvPr/>
        </p:nvSpPr>
        <p:spPr bwMode="auto">
          <a:xfrm>
            <a:off x="3440609" y="4943840"/>
            <a:ext cx="1096848" cy="1714960"/>
          </a:xfrm>
          <a:custGeom>
            <a:avLst/>
            <a:gdLst>
              <a:gd name="connsiteX0" fmla="*/ 1439693 w 1439693"/>
              <a:gd name="connsiteY0" fmla="*/ 583660 h 1128409"/>
              <a:gd name="connsiteX1" fmla="*/ 1439693 w 1439693"/>
              <a:gd name="connsiteY1" fmla="*/ 1128409 h 1128409"/>
              <a:gd name="connsiteX2" fmla="*/ 0 w 1439693"/>
              <a:gd name="connsiteY2" fmla="*/ 1128409 h 1128409"/>
              <a:gd name="connsiteX3" fmla="*/ 0 w 1439693"/>
              <a:gd name="connsiteY3" fmla="*/ 0 h 1128409"/>
            </a:gdLst>
            <a:ahLst/>
            <a:cxnLst>
              <a:cxn ang="0">
                <a:pos x="connsiteX0" y="connsiteY0"/>
              </a:cxn>
              <a:cxn ang="0">
                <a:pos x="connsiteX1" y="connsiteY1"/>
              </a:cxn>
              <a:cxn ang="0">
                <a:pos x="connsiteX2" y="connsiteY2"/>
              </a:cxn>
              <a:cxn ang="0">
                <a:pos x="connsiteX3" y="connsiteY3"/>
              </a:cxn>
            </a:cxnLst>
            <a:rect l="l" t="t" r="r" b="b"/>
            <a:pathLst>
              <a:path w="1439693" h="1128409">
                <a:moveTo>
                  <a:pt x="1439693" y="583660"/>
                </a:moveTo>
                <a:lnTo>
                  <a:pt x="1439693" y="1128409"/>
                </a:lnTo>
                <a:lnTo>
                  <a:pt x="0" y="1128409"/>
                </a:lnTo>
                <a:lnTo>
                  <a:pt x="0" y="0"/>
                </a:lnTo>
              </a:path>
            </a:pathLst>
          </a:custGeom>
          <a:ln w="19050">
            <a:solidFill>
              <a:schemeClr val="tx1"/>
            </a:solidFill>
            <a:headEnd type="none" w="lg" len="med"/>
            <a:tailEnd type="arrow"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cxnSp>
        <p:nvCxnSpPr>
          <p:cNvPr id="42" name="Straight Connector 41">
            <a:extLst>
              <a:ext uri="{FF2B5EF4-FFF2-40B4-BE49-F238E27FC236}">
                <a16:creationId xmlns:a16="http://schemas.microsoft.com/office/drawing/2014/main" id="{F18594F5-CB69-A292-B41B-33A8A2867A08}"/>
              </a:ext>
              <a:ext uri="{C183D7F6-B498-43B3-948B-1728B52AA6E4}">
                <adec:decorative xmlns:adec="http://schemas.microsoft.com/office/drawing/2017/decorative" val="1"/>
              </a:ext>
            </a:extLst>
          </p:cNvPr>
          <p:cNvCxnSpPr>
            <a:cxnSpLocks/>
          </p:cNvCxnSpPr>
          <p:nvPr/>
        </p:nvCxnSpPr>
        <p:spPr>
          <a:xfrm flipH="1">
            <a:off x="5076185" y="5696280"/>
            <a:ext cx="427866" cy="0"/>
          </a:xfrm>
          <a:prstGeom prst="line">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6E56AFAD-1F94-DB9D-9E12-8F0A592AB63D}"/>
              </a:ext>
            </a:extLst>
          </p:cNvPr>
          <p:cNvSpPr txBox="1"/>
          <p:nvPr/>
        </p:nvSpPr>
        <p:spPr>
          <a:xfrm>
            <a:off x="3808147" y="3476691"/>
            <a:ext cx="2121408" cy="215444"/>
          </a:xfrm>
          <a:prstGeom prst="rect">
            <a:avLst/>
          </a:prstGeom>
          <a:noFill/>
          <a:effectLst/>
        </p:spPr>
        <p:txBody>
          <a:bodyPr wrap="square" lIns="0" tIns="0" rIns="0" bIns="0" rtlCol="0" anchor="ctr" anchorCtr="0">
            <a:spAutoFit/>
          </a:bodyPr>
          <a:lstStyle/>
          <a:p>
            <a:pPr marL="9525" marR="0" lvl="1"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2874">
                      <a:srgbClr val="FFFFFF"/>
                    </a:gs>
                    <a:gs pos="17978">
                      <a:srgbClr val="FFFFFF"/>
                    </a:gs>
                  </a:gsLst>
                  <a:lin ang="2700000" scaled="0"/>
                </a:gradFill>
                <a:effectLst/>
                <a:uLnTx/>
                <a:uFillTx/>
                <a:latin typeface="Segoe UI Semibold"/>
                <a:ea typeface="+mn-ea"/>
                <a:cs typeface="+mn-cs"/>
              </a:rPr>
              <a:t>Try different parameters</a:t>
            </a:r>
          </a:p>
        </p:txBody>
      </p:sp>
      <p:sp>
        <p:nvSpPr>
          <p:cNvPr id="44" name="Rectangle: Rounded Corners 26">
            <a:extLst>
              <a:ext uri="{FF2B5EF4-FFF2-40B4-BE49-F238E27FC236}">
                <a16:creationId xmlns:a16="http://schemas.microsoft.com/office/drawing/2014/main" id="{DE399839-6C67-8EF2-8A6B-C4963A8DB732}"/>
              </a:ext>
              <a:ext uri="{C183D7F6-B498-43B3-948B-1728B52AA6E4}">
                <adec:decorative xmlns:adec="http://schemas.microsoft.com/office/drawing/2017/decorative" val="1"/>
              </a:ext>
            </a:extLst>
          </p:cNvPr>
          <p:cNvSpPr/>
          <p:nvPr/>
        </p:nvSpPr>
        <p:spPr bwMode="auto">
          <a:xfrm>
            <a:off x="3849728" y="5276147"/>
            <a:ext cx="1395240" cy="888826"/>
          </a:xfrm>
          <a:prstGeom prst="roundRect">
            <a:avLst>
              <a:gd name="adj" fmla="val 13887"/>
            </a:avLst>
          </a:prstGeom>
          <a:solidFill>
            <a:srgbClr val="3A48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45" name="TextBox 44">
            <a:extLst>
              <a:ext uri="{FF2B5EF4-FFF2-40B4-BE49-F238E27FC236}">
                <a16:creationId xmlns:a16="http://schemas.microsoft.com/office/drawing/2014/main" id="{51562DA0-A4C7-BDE9-1696-6ED56AC7C345}"/>
              </a:ext>
            </a:extLst>
          </p:cNvPr>
          <p:cNvSpPr txBox="1"/>
          <p:nvPr/>
        </p:nvSpPr>
        <p:spPr>
          <a:xfrm>
            <a:off x="3916542" y="5582061"/>
            <a:ext cx="1261612" cy="276999"/>
          </a:xfrm>
          <a:prstGeom prst="rect">
            <a:avLst/>
          </a:prstGeom>
          <a:noFill/>
          <a:effectLst/>
        </p:spPr>
        <p:txBody>
          <a:bodyPr wrap="square" lIns="0" tIns="0" rIns="0" bIns="0" rtlCol="0" anchor="ctr" anchorCtr="0">
            <a:spAutoFit/>
          </a:bodyPr>
          <a:lstStyle/>
          <a:p>
            <a:pPr marL="9525" marR="0" lvl="1"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gradFill>
                  <a:gsLst>
                    <a:gs pos="2874">
                      <a:srgbClr val="FFFFFF"/>
                    </a:gs>
                    <a:gs pos="17978">
                      <a:srgbClr val="FFFFFF"/>
                    </a:gs>
                  </a:gsLst>
                  <a:lin ang="2700000" scaled="0"/>
                </a:gradFill>
                <a:effectLst/>
                <a:uLnTx/>
                <a:uFillTx/>
                <a:latin typeface="Segoe UI Semibold"/>
                <a:ea typeface="+mn-ea"/>
                <a:cs typeface="+mn-cs"/>
              </a:rPr>
              <a:t>Satisfied?</a:t>
            </a:r>
          </a:p>
        </p:txBody>
      </p:sp>
      <p:cxnSp>
        <p:nvCxnSpPr>
          <p:cNvPr id="46" name="Straight Arrow Connector 45">
            <a:extLst>
              <a:ext uri="{FF2B5EF4-FFF2-40B4-BE49-F238E27FC236}">
                <a16:creationId xmlns:a16="http://schemas.microsoft.com/office/drawing/2014/main" id="{1208F432-C065-C03D-7074-700A0E6FD0FE}"/>
              </a:ext>
              <a:ext uri="{C183D7F6-B498-43B3-948B-1728B52AA6E4}">
                <adec:decorative xmlns:adec="http://schemas.microsoft.com/office/drawing/2017/decorative" val="1"/>
              </a:ext>
            </a:extLst>
          </p:cNvPr>
          <p:cNvCxnSpPr>
            <a:cxnSpLocks/>
          </p:cNvCxnSpPr>
          <p:nvPr/>
        </p:nvCxnSpPr>
        <p:spPr>
          <a:xfrm>
            <a:off x="6953995" y="3858733"/>
            <a:ext cx="0" cy="1348780"/>
          </a:xfrm>
          <a:prstGeom prst="straightConnector1">
            <a:avLst/>
          </a:prstGeom>
          <a:ln w="19050">
            <a:solidFill>
              <a:schemeClr val="tx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sp>
        <p:nvSpPr>
          <p:cNvPr id="47" name="Rectangle: Rounded Corners 47">
            <a:extLst>
              <a:ext uri="{FF2B5EF4-FFF2-40B4-BE49-F238E27FC236}">
                <a16:creationId xmlns:a16="http://schemas.microsoft.com/office/drawing/2014/main" id="{2BBE46BE-9A18-B9ED-049C-C2C758568382}"/>
              </a:ext>
              <a:ext uri="{C183D7F6-B498-43B3-948B-1728B52AA6E4}">
                <adec:decorative xmlns:adec="http://schemas.microsoft.com/office/drawing/2017/decorative" val="1"/>
              </a:ext>
            </a:extLst>
          </p:cNvPr>
          <p:cNvSpPr/>
          <p:nvPr/>
        </p:nvSpPr>
        <p:spPr bwMode="auto">
          <a:xfrm>
            <a:off x="6262714" y="2340829"/>
            <a:ext cx="2121408" cy="547448"/>
          </a:xfrm>
          <a:prstGeom prst="roundRect">
            <a:avLst/>
          </a:prstGeom>
          <a:solidFill>
            <a:srgbClr val="C03BC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48" name="TextBox 47">
            <a:extLst>
              <a:ext uri="{FF2B5EF4-FFF2-40B4-BE49-F238E27FC236}">
                <a16:creationId xmlns:a16="http://schemas.microsoft.com/office/drawing/2014/main" id="{85E72D51-8079-B39D-7ED7-EF7A455050DE}"/>
              </a:ext>
            </a:extLst>
          </p:cNvPr>
          <p:cNvSpPr txBox="1"/>
          <p:nvPr/>
        </p:nvSpPr>
        <p:spPr>
          <a:xfrm>
            <a:off x="6262714" y="2399110"/>
            <a:ext cx="2121408" cy="430887"/>
          </a:xfrm>
          <a:prstGeom prst="rect">
            <a:avLst/>
          </a:prstGeom>
          <a:noFill/>
          <a:effectLst/>
        </p:spPr>
        <p:txBody>
          <a:bodyPr wrap="square" lIns="0" tIns="0" rIns="0" bIns="0" rtlCol="0" anchor="ctr" anchorCtr="0">
            <a:spAutoFit/>
          </a:bodyPr>
          <a:lstStyle/>
          <a:p>
            <a:pPr marL="9525" marR="0" lvl="1"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2874">
                      <a:srgbClr val="FFFFFF"/>
                    </a:gs>
                    <a:gs pos="17978">
                      <a:srgbClr val="FFFFFF"/>
                    </a:gs>
                  </a:gsLst>
                  <a:lin ang="2700000" scaled="0"/>
                </a:gradFill>
                <a:effectLst/>
                <a:uLnTx/>
                <a:uFillTx/>
                <a:latin typeface="Segoe UI Semibold"/>
                <a:ea typeface="+mn-ea"/>
                <a:cs typeface="+mn-cs"/>
              </a:rPr>
              <a:t>Run flow against</a:t>
            </a:r>
            <a:br>
              <a:rPr kumimoji="0" lang="en-US" sz="1400" b="0" i="0" u="none" strike="noStrike" kern="0" cap="none" spc="0" normalizeH="0" baseline="0" noProof="0">
                <a:ln>
                  <a:noFill/>
                </a:ln>
                <a:gradFill>
                  <a:gsLst>
                    <a:gs pos="2874">
                      <a:srgbClr val="FFFFFF"/>
                    </a:gs>
                    <a:gs pos="17978">
                      <a:srgbClr val="FFFFFF"/>
                    </a:gs>
                  </a:gsLst>
                  <a:lin ang="2700000" scaled="0"/>
                </a:gradFill>
                <a:effectLst/>
                <a:uLnTx/>
                <a:uFillTx/>
                <a:latin typeface="Segoe UI Semibold"/>
                <a:ea typeface="+mn-ea"/>
                <a:cs typeface="+mn-cs"/>
              </a:rPr>
            </a:br>
            <a:r>
              <a:rPr kumimoji="0" lang="en-US" sz="1400" b="0" i="0" u="none" strike="noStrike" kern="0" cap="none" spc="0" normalizeH="0" baseline="0" noProof="0">
                <a:ln>
                  <a:noFill/>
                </a:ln>
                <a:gradFill>
                  <a:gsLst>
                    <a:gs pos="2874">
                      <a:srgbClr val="FFFFFF"/>
                    </a:gs>
                    <a:gs pos="17978">
                      <a:srgbClr val="FFFFFF"/>
                    </a:gs>
                  </a:gsLst>
                  <a:lin ang="2700000" scaled="0"/>
                </a:gradFill>
                <a:effectLst/>
                <a:uLnTx/>
                <a:uFillTx/>
                <a:latin typeface="Segoe UI Semibold"/>
                <a:ea typeface="+mn-ea"/>
                <a:cs typeface="+mn-cs"/>
              </a:rPr>
              <a:t>larger dataset</a:t>
            </a:r>
          </a:p>
        </p:txBody>
      </p:sp>
      <p:sp>
        <p:nvSpPr>
          <p:cNvPr id="49" name="Rectangle: Rounded Corners 51">
            <a:extLst>
              <a:ext uri="{FF2B5EF4-FFF2-40B4-BE49-F238E27FC236}">
                <a16:creationId xmlns:a16="http://schemas.microsoft.com/office/drawing/2014/main" id="{AE6EA42C-EAF5-13AC-CD7E-DC758F66E39B}"/>
              </a:ext>
              <a:ext uri="{C183D7F6-B498-43B3-948B-1728B52AA6E4}">
                <adec:decorative xmlns:adec="http://schemas.microsoft.com/office/drawing/2017/decorative" val="1"/>
              </a:ext>
            </a:extLst>
          </p:cNvPr>
          <p:cNvSpPr/>
          <p:nvPr/>
        </p:nvSpPr>
        <p:spPr bwMode="auto">
          <a:xfrm>
            <a:off x="6262714" y="3314116"/>
            <a:ext cx="2121408" cy="548640"/>
          </a:xfrm>
          <a:prstGeom prst="roundRect">
            <a:avLst/>
          </a:prstGeom>
          <a:solidFill>
            <a:srgbClr val="C03BC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50" name="TextBox 49">
            <a:extLst>
              <a:ext uri="{FF2B5EF4-FFF2-40B4-BE49-F238E27FC236}">
                <a16:creationId xmlns:a16="http://schemas.microsoft.com/office/drawing/2014/main" id="{CF1639B8-9B28-64ED-5556-33A333F4B276}"/>
              </a:ext>
            </a:extLst>
          </p:cNvPr>
          <p:cNvSpPr txBox="1"/>
          <p:nvPr/>
        </p:nvSpPr>
        <p:spPr>
          <a:xfrm>
            <a:off x="6262714" y="3486316"/>
            <a:ext cx="2121408" cy="215444"/>
          </a:xfrm>
          <a:prstGeom prst="rect">
            <a:avLst/>
          </a:prstGeom>
          <a:noFill/>
          <a:effectLst/>
        </p:spPr>
        <p:txBody>
          <a:bodyPr wrap="square" lIns="0" tIns="0" rIns="0" bIns="0" rtlCol="0" anchor="ctr" anchorCtr="0">
            <a:spAutoFit/>
          </a:bodyPr>
          <a:lstStyle/>
          <a:p>
            <a:pPr marL="9525" marR="0" lvl="1"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2874">
                      <a:srgbClr val="FFFFFF"/>
                    </a:gs>
                    <a:gs pos="17978">
                      <a:srgbClr val="FFFFFF"/>
                    </a:gs>
                  </a:gsLst>
                  <a:lin ang="2700000" scaled="0"/>
                </a:gradFill>
                <a:effectLst/>
                <a:uLnTx/>
                <a:uFillTx/>
                <a:latin typeface="Segoe UI Semibold"/>
                <a:ea typeface="+mn-ea"/>
                <a:cs typeface="+mn-cs"/>
              </a:rPr>
              <a:t>Evaluate answers</a:t>
            </a:r>
          </a:p>
        </p:txBody>
      </p:sp>
      <p:grpSp>
        <p:nvGrpSpPr>
          <p:cNvPr id="51" name="Group 50">
            <a:extLst>
              <a:ext uri="{FF2B5EF4-FFF2-40B4-BE49-F238E27FC236}">
                <a16:creationId xmlns:a16="http://schemas.microsoft.com/office/drawing/2014/main" id="{D220990D-11B9-DEFB-DA9D-068902297FC0}"/>
              </a:ext>
              <a:ext uri="{C183D7F6-B498-43B3-948B-1728B52AA6E4}">
                <adec:decorative xmlns:adec="http://schemas.microsoft.com/office/drawing/2017/decorative" val="1"/>
              </a:ext>
            </a:extLst>
          </p:cNvPr>
          <p:cNvGrpSpPr/>
          <p:nvPr/>
        </p:nvGrpSpPr>
        <p:grpSpPr>
          <a:xfrm>
            <a:off x="8997437" y="1808536"/>
            <a:ext cx="2451385" cy="4583765"/>
            <a:chOff x="588263" y="1544661"/>
            <a:chExt cx="3445470" cy="4583765"/>
          </a:xfrm>
          <a:solidFill>
            <a:schemeClr val="accent2">
              <a:lumMod val="60000"/>
              <a:lumOff val="40000"/>
            </a:schemeClr>
          </a:solidFill>
        </p:grpSpPr>
        <p:sp>
          <p:nvSpPr>
            <p:cNvPr id="52" name="Rectangle: Rounded Corners 1031" descr="Dark: small container">
              <a:extLst>
                <a:ext uri="{FF2B5EF4-FFF2-40B4-BE49-F238E27FC236}">
                  <a16:creationId xmlns:a16="http://schemas.microsoft.com/office/drawing/2014/main" id="{31360203-D5DE-6D70-7DC2-0936B1D1B22C}"/>
                </a:ext>
              </a:extLst>
            </p:cNvPr>
            <p:cNvSpPr/>
            <p:nvPr/>
          </p:nvSpPr>
          <p:spPr bwMode="auto">
            <a:xfrm>
              <a:off x="588263" y="1544661"/>
              <a:ext cx="3444355" cy="4583765"/>
            </a:xfrm>
            <a:prstGeom prst="roundRect">
              <a:avLst>
                <a:gd name="adj" fmla="val 2114"/>
              </a:avLst>
            </a:prstGeom>
            <a:grpFill/>
            <a:ln w="12700">
              <a:noFill/>
              <a:headEnd type="none" w="med" len="med"/>
              <a:tailEnd type="none" w="med" len="med"/>
            </a:ln>
            <a:effectLst>
              <a:outerShdw blurRad="127000" dist="127000" dir="2700000" algn="tl" rotWithShape="0">
                <a:srgbClr val="000000">
                  <a:alpha val="25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53" name="Rounded Rectangle 4" descr="Dark Pattern: Sprinkles">
              <a:extLst>
                <a:ext uri="{FF2B5EF4-FFF2-40B4-BE49-F238E27FC236}">
                  <a16:creationId xmlns:a16="http://schemas.microsoft.com/office/drawing/2014/main" id="{4780B251-9541-13AC-E38F-2590D25B42B5}"/>
                </a:ext>
              </a:extLst>
            </p:cNvPr>
            <p:cNvSpPr/>
            <p:nvPr/>
          </p:nvSpPr>
          <p:spPr bwMode="auto">
            <a:xfrm>
              <a:off x="589378" y="1544661"/>
              <a:ext cx="3444355" cy="4583765"/>
            </a:xfrm>
            <a:prstGeom prst="roundRect">
              <a:avLst>
                <a:gd name="adj" fmla="val 1580"/>
              </a:avLst>
            </a:prstGeom>
            <a:solidFill>
              <a:srgbClr val="C5B4E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rm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4" name="Rectangle: Top Corners Rounded 14" descr="Dark - small container front layer">
              <a:extLst>
                <a:ext uri="{FF2B5EF4-FFF2-40B4-BE49-F238E27FC236}">
                  <a16:creationId xmlns:a16="http://schemas.microsoft.com/office/drawing/2014/main" id="{31EEE16B-A58C-DCA1-FF0E-81DA57575F0D}"/>
                </a:ext>
              </a:extLst>
            </p:cNvPr>
            <p:cNvSpPr/>
            <p:nvPr/>
          </p:nvSpPr>
          <p:spPr bwMode="auto">
            <a:xfrm>
              <a:off x="588263" y="1924965"/>
              <a:ext cx="3444355" cy="4203460"/>
            </a:xfrm>
            <a:prstGeom prst="round2SameRect">
              <a:avLst>
                <a:gd name="adj1" fmla="val 0"/>
                <a:gd name="adj2" fmla="val 0"/>
              </a:avLst>
            </a:prstGeom>
            <a:grpFill/>
            <a:ln w="12700" cap="flat" cmpd="sng" algn="ctr">
              <a:noFill/>
              <a:prstDash val="solid"/>
              <a:headEnd type="none" w="med" len="med"/>
              <a:tailEnd type="none" w="med" len="med"/>
            </a:ln>
            <a:effectLst>
              <a:outerShdw blurRad="76200" dist="63500" dir="16200000" sx="99000" sy="99000" rotWithShape="0">
                <a:srgbClr val="000000">
                  <a:alpha val="50000"/>
                </a:srgbClr>
              </a:outerShdw>
            </a:effectLst>
            <a:scene3d>
              <a:camera prst="perspectiveRight" fov="2700000">
                <a:rot lat="0" lon="21594000" rev="0"/>
              </a:camera>
              <a:lightRig rig="flat" dir="t"/>
            </a:scene3d>
            <a:sp3d>
              <a:bevelT w="0" h="38100"/>
              <a:bevelB w="0" h="0"/>
              <a:contourClr>
                <a:srgbClr val="000000"/>
              </a:contourClr>
            </a:sp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grpSp>
      <p:cxnSp>
        <p:nvCxnSpPr>
          <p:cNvPr id="55" name="Straight Connector 54">
            <a:extLst>
              <a:ext uri="{FF2B5EF4-FFF2-40B4-BE49-F238E27FC236}">
                <a16:creationId xmlns:a16="http://schemas.microsoft.com/office/drawing/2014/main" id="{8C1E5B79-BCF0-C88F-FFE9-597850F56D58}"/>
              </a:ext>
              <a:ext uri="{C183D7F6-B498-43B3-948B-1728B52AA6E4}">
                <adec:decorative xmlns:adec="http://schemas.microsoft.com/office/drawing/2017/decorative" val="1"/>
              </a:ext>
            </a:extLst>
          </p:cNvPr>
          <p:cNvCxnSpPr>
            <a:cxnSpLocks/>
          </p:cNvCxnSpPr>
          <p:nvPr/>
        </p:nvCxnSpPr>
        <p:spPr>
          <a:xfrm flipH="1">
            <a:off x="7594317" y="5696530"/>
            <a:ext cx="427866" cy="0"/>
          </a:xfrm>
          <a:prstGeom prst="line">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6" name="Rectangle: Rounded Corners 1058">
            <a:extLst>
              <a:ext uri="{FF2B5EF4-FFF2-40B4-BE49-F238E27FC236}">
                <a16:creationId xmlns:a16="http://schemas.microsoft.com/office/drawing/2014/main" id="{CBDF234A-D790-67E4-DD8A-549B0F707746}"/>
              </a:ext>
              <a:ext uri="{C183D7F6-B498-43B3-948B-1728B52AA6E4}">
                <adec:decorative xmlns:adec="http://schemas.microsoft.com/office/drawing/2017/decorative" val="1"/>
              </a:ext>
            </a:extLst>
          </p:cNvPr>
          <p:cNvSpPr/>
          <p:nvPr/>
        </p:nvSpPr>
        <p:spPr bwMode="auto">
          <a:xfrm>
            <a:off x="6256375" y="5274898"/>
            <a:ext cx="1395240" cy="888826"/>
          </a:xfrm>
          <a:prstGeom prst="roundRect">
            <a:avLst>
              <a:gd name="adj" fmla="val 13887"/>
            </a:avLst>
          </a:prstGeom>
          <a:solidFill>
            <a:srgbClr val="3A48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57" name="TextBox 56">
            <a:extLst>
              <a:ext uri="{FF2B5EF4-FFF2-40B4-BE49-F238E27FC236}">
                <a16:creationId xmlns:a16="http://schemas.microsoft.com/office/drawing/2014/main" id="{1E4F59B0-FC8B-1F55-B6D8-CA89D801B705}"/>
              </a:ext>
            </a:extLst>
          </p:cNvPr>
          <p:cNvSpPr txBox="1"/>
          <p:nvPr/>
        </p:nvSpPr>
        <p:spPr>
          <a:xfrm>
            <a:off x="6323189" y="5580812"/>
            <a:ext cx="1261612" cy="276999"/>
          </a:xfrm>
          <a:prstGeom prst="rect">
            <a:avLst/>
          </a:prstGeom>
          <a:noFill/>
          <a:effectLst/>
        </p:spPr>
        <p:txBody>
          <a:bodyPr wrap="square" lIns="0" tIns="0" rIns="0" bIns="0" rtlCol="0" anchor="ctr" anchorCtr="0">
            <a:spAutoFit/>
          </a:bodyPr>
          <a:lstStyle/>
          <a:p>
            <a:pPr marL="9525" marR="0" lvl="1"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gradFill>
                  <a:gsLst>
                    <a:gs pos="2874">
                      <a:srgbClr val="FFFFFF"/>
                    </a:gs>
                    <a:gs pos="17978">
                      <a:srgbClr val="FFFFFF"/>
                    </a:gs>
                  </a:gsLst>
                  <a:lin ang="2700000" scaled="0"/>
                </a:gradFill>
                <a:effectLst/>
                <a:uLnTx/>
                <a:uFillTx/>
                <a:latin typeface="Segoe UI Semibold"/>
                <a:ea typeface="+mn-ea"/>
                <a:cs typeface="+mn-cs"/>
              </a:rPr>
              <a:t>Satisfied?</a:t>
            </a:r>
          </a:p>
        </p:txBody>
      </p:sp>
      <p:sp>
        <p:nvSpPr>
          <p:cNvPr id="58" name="Rectangle: Rounded Corners 1027">
            <a:extLst>
              <a:ext uri="{FF2B5EF4-FFF2-40B4-BE49-F238E27FC236}">
                <a16:creationId xmlns:a16="http://schemas.microsoft.com/office/drawing/2014/main" id="{E6385F82-56A4-A09C-9C25-CEF2CC6FB797}"/>
              </a:ext>
              <a:ext uri="{C183D7F6-B498-43B3-948B-1728B52AA6E4}">
                <adec:decorative xmlns:adec="http://schemas.microsoft.com/office/drawing/2017/decorative" val="1"/>
              </a:ext>
            </a:extLst>
          </p:cNvPr>
          <p:cNvSpPr/>
          <p:nvPr/>
        </p:nvSpPr>
        <p:spPr bwMode="auto">
          <a:xfrm>
            <a:off x="9162425" y="2340829"/>
            <a:ext cx="2121408" cy="547448"/>
          </a:xfrm>
          <a:prstGeom prst="roundRect">
            <a:avLst/>
          </a:prstGeom>
          <a:solidFill>
            <a:srgbClr val="8661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59" name="TextBox 58">
            <a:extLst>
              <a:ext uri="{FF2B5EF4-FFF2-40B4-BE49-F238E27FC236}">
                <a16:creationId xmlns:a16="http://schemas.microsoft.com/office/drawing/2014/main" id="{09BE2F58-F155-15E4-B46B-3922327FFF14}"/>
              </a:ext>
            </a:extLst>
          </p:cNvPr>
          <p:cNvSpPr txBox="1"/>
          <p:nvPr/>
        </p:nvSpPr>
        <p:spPr>
          <a:xfrm>
            <a:off x="9162425" y="2506831"/>
            <a:ext cx="2121408" cy="215444"/>
          </a:xfrm>
          <a:prstGeom prst="rect">
            <a:avLst/>
          </a:prstGeom>
          <a:noFill/>
          <a:effectLst/>
        </p:spPr>
        <p:txBody>
          <a:bodyPr wrap="square" lIns="0" tIns="0" rIns="0" bIns="0" rtlCol="0" anchor="ctr" anchorCtr="0">
            <a:spAutoFit/>
          </a:bodyPr>
          <a:lstStyle/>
          <a:p>
            <a:pPr marL="9525" marR="0" lvl="1"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2874">
                      <a:srgbClr val="FFFFFF"/>
                    </a:gs>
                    <a:gs pos="17978">
                      <a:srgbClr val="FFFFFF"/>
                    </a:gs>
                  </a:gsLst>
                  <a:lin ang="2700000" scaled="0"/>
                </a:gradFill>
                <a:effectLst/>
                <a:uLnTx/>
                <a:uFillTx/>
                <a:latin typeface="Segoe UI Semibold"/>
                <a:ea typeface="+mn-ea"/>
                <a:cs typeface="+mn-cs"/>
              </a:rPr>
              <a:t>Deploy app to users</a:t>
            </a:r>
          </a:p>
        </p:txBody>
      </p:sp>
      <p:sp>
        <p:nvSpPr>
          <p:cNvPr id="60" name="Freeform: Shape 1039">
            <a:extLst>
              <a:ext uri="{FF2B5EF4-FFF2-40B4-BE49-F238E27FC236}">
                <a16:creationId xmlns:a16="http://schemas.microsoft.com/office/drawing/2014/main" id="{0A11FD93-1942-8D95-EF62-51459201B394}"/>
              </a:ext>
              <a:ext uri="{C183D7F6-B498-43B3-948B-1728B52AA6E4}">
                <adec:decorative xmlns:adec="http://schemas.microsoft.com/office/drawing/2017/decorative" val="1"/>
              </a:ext>
            </a:extLst>
          </p:cNvPr>
          <p:cNvSpPr/>
          <p:nvPr/>
        </p:nvSpPr>
        <p:spPr bwMode="auto">
          <a:xfrm>
            <a:off x="2766611" y="2594410"/>
            <a:ext cx="1217410" cy="3113484"/>
          </a:xfrm>
          <a:custGeom>
            <a:avLst/>
            <a:gdLst>
              <a:gd name="connsiteX0" fmla="*/ 0 w 622570"/>
              <a:gd name="connsiteY0" fmla="*/ 3054485 h 3054485"/>
              <a:gd name="connsiteX1" fmla="*/ 428017 w 622570"/>
              <a:gd name="connsiteY1" fmla="*/ 3054485 h 3054485"/>
              <a:gd name="connsiteX2" fmla="*/ 428017 w 622570"/>
              <a:gd name="connsiteY2" fmla="*/ 0 h 3054485"/>
              <a:gd name="connsiteX3" fmla="*/ 622570 w 622570"/>
              <a:gd name="connsiteY3" fmla="*/ 0 h 3054485"/>
              <a:gd name="connsiteX0" fmla="*/ 0 w 780050"/>
              <a:gd name="connsiteY0" fmla="*/ 3059565 h 3059565"/>
              <a:gd name="connsiteX1" fmla="*/ 428017 w 780050"/>
              <a:gd name="connsiteY1" fmla="*/ 3059565 h 3059565"/>
              <a:gd name="connsiteX2" fmla="*/ 428017 w 780050"/>
              <a:gd name="connsiteY2" fmla="*/ 5080 h 3059565"/>
              <a:gd name="connsiteX3" fmla="*/ 780050 w 780050"/>
              <a:gd name="connsiteY3" fmla="*/ 0 h 3059565"/>
            </a:gdLst>
            <a:ahLst/>
            <a:cxnLst>
              <a:cxn ang="0">
                <a:pos x="connsiteX0" y="connsiteY0"/>
              </a:cxn>
              <a:cxn ang="0">
                <a:pos x="connsiteX1" y="connsiteY1"/>
              </a:cxn>
              <a:cxn ang="0">
                <a:pos x="connsiteX2" y="connsiteY2"/>
              </a:cxn>
              <a:cxn ang="0">
                <a:pos x="connsiteX3" y="connsiteY3"/>
              </a:cxn>
            </a:cxnLst>
            <a:rect l="l" t="t" r="r" b="b"/>
            <a:pathLst>
              <a:path w="780050" h="3059565">
                <a:moveTo>
                  <a:pt x="0" y="3059565"/>
                </a:moveTo>
                <a:lnTo>
                  <a:pt x="428017" y="3059565"/>
                </a:lnTo>
                <a:lnTo>
                  <a:pt x="428017" y="5080"/>
                </a:lnTo>
                <a:cubicBezTo>
                  <a:pt x="492868" y="5080"/>
                  <a:pt x="715199" y="0"/>
                  <a:pt x="780050" y="0"/>
                </a:cubicBezTo>
              </a:path>
            </a:pathLst>
          </a:custGeom>
          <a:ln w="19050">
            <a:solidFill>
              <a:schemeClr val="tx1"/>
            </a:solidFill>
            <a:headEnd type="none" w="lg" len="med"/>
            <a:tailEnd type="arrow"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cxnSp>
        <p:nvCxnSpPr>
          <p:cNvPr id="61" name="Straight Arrow Connector 60">
            <a:extLst>
              <a:ext uri="{FF2B5EF4-FFF2-40B4-BE49-F238E27FC236}">
                <a16:creationId xmlns:a16="http://schemas.microsoft.com/office/drawing/2014/main" id="{DA5CE2B6-974B-7BAF-C882-747681F3439E}"/>
              </a:ext>
              <a:ext uri="{C183D7F6-B498-43B3-948B-1728B52AA6E4}">
                <adec:decorative xmlns:adec="http://schemas.microsoft.com/office/drawing/2017/decorative" val="1"/>
              </a:ext>
            </a:extLst>
          </p:cNvPr>
          <p:cNvCxnSpPr>
            <a:cxnSpLocks/>
          </p:cNvCxnSpPr>
          <p:nvPr/>
        </p:nvCxnSpPr>
        <p:spPr>
          <a:xfrm flipH="1">
            <a:off x="3661693" y="6658800"/>
            <a:ext cx="267482" cy="0"/>
          </a:xfrm>
          <a:prstGeom prst="straightConnector1">
            <a:avLst/>
          </a:prstGeom>
          <a:ln w="19050">
            <a:solidFill>
              <a:schemeClr val="tx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038A979A-90B6-68A5-9C15-2B27A371246A}"/>
              </a:ext>
              <a:ext uri="{C183D7F6-B498-43B3-948B-1728B52AA6E4}">
                <adec:decorative xmlns:adec="http://schemas.microsoft.com/office/drawing/2017/decorative" val="1"/>
              </a:ext>
            </a:extLst>
          </p:cNvPr>
          <p:cNvSpPr txBox="1"/>
          <p:nvPr/>
        </p:nvSpPr>
        <p:spPr>
          <a:xfrm>
            <a:off x="3889970" y="6542723"/>
            <a:ext cx="441477" cy="215444"/>
          </a:xfrm>
          <a:prstGeom prst="rect">
            <a:avLst/>
          </a:prstGeom>
          <a:solidFill>
            <a:schemeClr val="bg1"/>
          </a:solidFill>
          <a:effectLst/>
        </p:spPr>
        <p:txBody>
          <a:bodyPr wrap="square" lIns="0" tIns="0" rIns="0" bIns="0" rtlCol="0" anchor="ctr" anchorCtr="0">
            <a:spAutoFit/>
          </a:bodyPr>
          <a:lstStyle/>
          <a:p>
            <a:pPr marL="9525" marR="0" lvl="1"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Semibold"/>
                <a:ea typeface="+mn-ea"/>
                <a:cs typeface="+mn-cs"/>
              </a:rPr>
              <a:t>No</a:t>
            </a:r>
          </a:p>
        </p:txBody>
      </p:sp>
      <p:sp>
        <p:nvSpPr>
          <p:cNvPr id="63" name="Freeform: Shape 1044">
            <a:extLst>
              <a:ext uri="{FF2B5EF4-FFF2-40B4-BE49-F238E27FC236}">
                <a16:creationId xmlns:a16="http://schemas.microsoft.com/office/drawing/2014/main" id="{3758D22E-8863-721D-1F1C-71B6613D8D9F}"/>
              </a:ext>
              <a:ext uri="{C183D7F6-B498-43B3-948B-1728B52AA6E4}">
                <adec:decorative xmlns:adec="http://schemas.microsoft.com/office/drawing/2017/decorative" val="1"/>
              </a:ext>
            </a:extLst>
          </p:cNvPr>
          <p:cNvSpPr/>
          <p:nvPr/>
        </p:nvSpPr>
        <p:spPr bwMode="auto">
          <a:xfrm>
            <a:off x="5753715" y="2594409"/>
            <a:ext cx="649471" cy="3101870"/>
          </a:xfrm>
          <a:custGeom>
            <a:avLst/>
            <a:gdLst>
              <a:gd name="connsiteX0" fmla="*/ 0 w 622570"/>
              <a:gd name="connsiteY0" fmla="*/ 3054485 h 3054485"/>
              <a:gd name="connsiteX1" fmla="*/ 428017 w 622570"/>
              <a:gd name="connsiteY1" fmla="*/ 3054485 h 3054485"/>
              <a:gd name="connsiteX2" fmla="*/ 428017 w 622570"/>
              <a:gd name="connsiteY2" fmla="*/ 0 h 3054485"/>
              <a:gd name="connsiteX3" fmla="*/ 622570 w 622570"/>
              <a:gd name="connsiteY3" fmla="*/ 0 h 3054485"/>
              <a:gd name="connsiteX0" fmla="*/ 0 w 780050"/>
              <a:gd name="connsiteY0" fmla="*/ 3059565 h 3059565"/>
              <a:gd name="connsiteX1" fmla="*/ 428017 w 780050"/>
              <a:gd name="connsiteY1" fmla="*/ 3059565 h 3059565"/>
              <a:gd name="connsiteX2" fmla="*/ 428017 w 780050"/>
              <a:gd name="connsiteY2" fmla="*/ 5080 h 3059565"/>
              <a:gd name="connsiteX3" fmla="*/ 780050 w 780050"/>
              <a:gd name="connsiteY3" fmla="*/ 0 h 3059565"/>
            </a:gdLst>
            <a:ahLst/>
            <a:cxnLst>
              <a:cxn ang="0">
                <a:pos x="connsiteX0" y="connsiteY0"/>
              </a:cxn>
              <a:cxn ang="0">
                <a:pos x="connsiteX1" y="connsiteY1"/>
              </a:cxn>
              <a:cxn ang="0">
                <a:pos x="connsiteX2" y="connsiteY2"/>
              </a:cxn>
              <a:cxn ang="0">
                <a:pos x="connsiteX3" y="connsiteY3"/>
              </a:cxn>
            </a:cxnLst>
            <a:rect l="l" t="t" r="r" b="b"/>
            <a:pathLst>
              <a:path w="780050" h="3059565">
                <a:moveTo>
                  <a:pt x="0" y="3059565"/>
                </a:moveTo>
                <a:lnTo>
                  <a:pt x="428017" y="3059565"/>
                </a:lnTo>
                <a:lnTo>
                  <a:pt x="428017" y="5080"/>
                </a:lnTo>
                <a:cubicBezTo>
                  <a:pt x="492868" y="5080"/>
                  <a:pt x="715199" y="0"/>
                  <a:pt x="780050" y="0"/>
                </a:cubicBezTo>
              </a:path>
            </a:pathLst>
          </a:custGeom>
          <a:ln w="19050">
            <a:solidFill>
              <a:schemeClr val="tx1"/>
            </a:solidFill>
            <a:headEnd type="none" w="lg" len="med"/>
            <a:tailEnd type="arrow"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cxnSp>
        <p:nvCxnSpPr>
          <p:cNvPr id="64" name="Straight Arrow Connector 63">
            <a:extLst>
              <a:ext uri="{FF2B5EF4-FFF2-40B4-BE49-F238E27FC236}">
                <a16:creationId xmlns:a16="http://schemas.microsoft.com/office/drawing/2014/main" id="{69D0E0F7-D5EC-9F82-D4ED-B41AB9D60A05}"/>
              </a:ext>
              <a:ext uri="{C183D7F6-B498-43B3-948B-1728B52AA6E4}">
                <adec:decorative xmlns:adec="http://schemas.microsoft.com/office/drawing/2017/decorative" val="1"/>
              </a:ext>
            </a:extLst>
          </p:cNvPr>
          <p:cNvCxnSpPr>
            <a:cxnSpLocks/>
          </p:cNvCxnSpPr>
          <p:nvPr/>
        </p:nvCxnSpPr>
        <p:spPr>
          <a:xfrm flipH="1">
            <a:off x="4801607" y="6646715"/>
            <a:ext cx="2136937" cy="10855"/>
          </a:xfrm>
          <a:prstGeom prst="straightConnector1">
            <a:avLst/>
          </a:prstGeom>
          <a:ln w="19050">
            <a:solidFill>
              <a:schemeClr val="tx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19B40762-7242-57F2-EC41-028C08E4D451}"/>
              </a:ext>
              <a:ext uri="{C183D7F6-B498-43B3-948B-1728B52AA6E4}">
                <adec:decorative xmlns:adec="http://schemas.microsoft.com/office/drawing/2017/decorative" val="1"/>
              </a:ext>
            </a:extLst>
          </p:cNvPr>
          <p:cNvSpPr txBox="1"/>
          <p:nvPr/>
        </p:nvSpPr>
        <p:spPr>
          <a:xfrm>
            <a:off x="6490109" y="6542723"/>
            <a:ext cx="312858" cy="215444"/>
          </a:xfrm>
          <a:prstGeom prst="rect">
            <a:avLst/>
          </a:prstGeom>
          <a:solidFill>
            <a:schemeClr val="bg1"/>
          </a:solidFill>
          <a:effectLst/>
        </p:spPr>
        <p:txBody>
          <a:bodyPr wrap="square" lIns="0" tIns="0" rIns="0" bIns="0" rtlCol="0" anchor="ctr" anchorCtr="0">
            <a:spAutoFit/>
          </a:bodyPr>
          <a:lstStyle/>
          <a:p>
            <a:pPr marL="9525" marR="0" lvl="1"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Semibold"/>
                <a:ea typeface="+mn-ea"/>
                <a:cs typeface="+mn-cs"/>
              </a:rPr>
              <a:t>No</a:t>
            </a:r>
          </a:p>
        </p:txBody>
      </p:sp>
      <p:sp>
        <p:nvSpPr>
          <p:cNvPr id="66" name="TextBox 65">
            <a:extLst>
              <a:ext uri="{FF2B5EF4-FFF2-40B4-BE49-F238E27FC236}">
                <a16:creationId xmlns:a16="http://schemas.microsoft.com/office/drawing/2014/main" id="{9259FC5B-668C-6F4B-D559-2238EA2FE491}"/>
              </a:ext>
              <a:ext uri="{C183D7F6-B498-43B3-948B-1728B52AA6E4}">
                <adec:decorative xmlns:adec="http://schemas.microsoft.com/office/drawing/2017/decorative" val="1"/>
              </a:ext>
            </a:extLst>
          </p:cNvPr>
          <p:cNvSpPr txBox="1"/>
          <p:nvPr/>
        </p:nvSpPr>
        <p:spPr>
          <a:xfrm>
            <a:off x="5421437" y="5567800"/>
            <a:ext cx="431586" cy="215444"/>
          </a:xfrm>
          <a:prstGeom prst="rect">
            <a:avLst/>
          </a:prstGeom>
          <a:solidFill>
            <a:schemeClr val="bg1"/>
          </a:solidFill>
          <a:effectLst/>
        </p:spPr>
        <p:txBody>
          <a:bodyPr wrap="square" lIns="0" tIns="0" rIns="0" bIns="0" rtlCol="0" anchor="ctr" anchorCtr="0">
            <a:spAutoFit/>
          </a:bodyPr>
          <a:lstStyle/>
          <a:p>
            <a:pPr marL="9525" marR="0" lvl="1"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91F2C"/>
                </a:solidFill>
                <a:effectLst/>
                <a:uLnTx/>
                <a:uFillTx/>
                <a:latin typeface="Segoe UI Semibold"/>
                <a:ea typeface="+mn-ea"/>
                <a:cs typeface="+mn-cs"/>
              </a:rPr>
              <a:t>Yes</a:t>
            </a:r>
          </a:p>
        </p:txBody>
      </p:sp>
      <p:sp>
        <p:nvSpPr>
          <p:cNvPr id="67" name="Freeform: Shape 1060">
            <a:extLst>
              <a:ext uri="{FF2B5EF4-FFF2-40B4-BE49-F238E27FC236}">
                <a16:creationId xmlns:a16="http://schemas.microsoft.com/office/drawing/2014/main" id="{79047F47-FFDE-4313-DFC4-35A4845C2EA4}"/>
              </a:ext>
              <a:ext uri="{C183D7F6-B498-43B3-948B-1728B52AA6E4}">
                <adec:decorative xmlns:adec="http://schemas.microsoft.com/office/drawing/2017/decorative" val="1"/>
              </a:ext>
            </a:extLst>
          </p:cNvPr>
          <p:cNvSpPr/>
          <p:nvPr/>
        </p:nvSpPr>
        <p:spPr bwMode="auto">
          <a:xfrm>
            <a:off x="8154275" y="2636965"/>
            <a:ext cx="1192590" cy="3059565"/>
          </a:xfrm>
          <a:custGeom>
            <a:avLst/>
            <a:gdLst>
              <a:gd name="connsiteX0" fmla="*/ 0 w 622570"/>
              <a:gd name="connsiteY0" fmla="*/ 3054485 h 3054485"/>
              <a:gd name="connsiteX1" fmla="*/ 428017 w 622570"/>
              <a:gd name="connsiteY1" fmla="*/ 3054485 h 3054485"/>
              <a:gd name="connsiteX2" fmla="*/ 428017 w 622570"/>
              <a:gd name="connsiteY2" fmla="*/ 0 h 3054485"/>
              <a:gd name="connsiteX3" fmla="*/ 622570 w 622570"/>
              <a:gd name="connsiteY3" fmla="*/ 0 h 3054485"/>
              <a:gd name="connsiteX0" fmla="*/ 0 w 780050"/>
              <a:gd name="connsiteY0" fmla="*/ 3059565 h 3059565"/>
              <a:gd name="connsiteX1" fmla="*/ 428017 w 780050"/>
              <a:gd name="connsiteY1" fmla="*/ 3059565 h 3059565"/>
              <a:gd name="connsiteX2" fmla="*/ 428017 w 780050"/>
              <a:gd name="connsiteY2" fmla="*/ 5080 h 3059565"/>
              <a:gd name="connsiteX3" fmla="*/ 780050 w 780050"/>
              <a:gd name="connsiteY3" fmla="*/ 0 h 3059565"/>
            </a:gdLst>
            <a:ahLst/>
            <a:cxnLst>
              <a:cxn ang="0">
                <a:pos x="connsiteX0" y="connsiteY0"/>
              </a:cxn>
              <a:cxn ang="0">
                <a:pos x="connsiteX1" y="connsiteY1"/>
              </a:cxn>
              <a:cxn ang="0">
                <a:pos x="connsiteX2" y="connsiteY2"/>
              </a:cxn>
              <a:cxn ang="0">
                <a:pos x="connsiteX3" y="connsiteY3"/>
              </a:cxn>
            </a:cxnLst>
            <a:rect l="l" t="t" r="r" b="b"/>
            <a:pathLst>
              <a:path w="780050" h="3059565">
                <a:moveTo>
                  <a:pt x="0" y="3059565"/>
                </a:moveTo>
                <a:lnTo>
                  <a:pt x="428017" y="3059565"/>
                </a:lnTo>
                <a:lnTo>
                  <a:pt x="428017" y="5080"/>
                </a:lnTo>
                <a:cubicBezTo>
                  <a:pt x="492868" y="5080"/>
                  <a:pt x="715199" y="0"/>
                  <a:pt x="780050" y="0"/>
                </a:cubicBezTo>
              </a:path>
            </a:pathLst>
          </a:custGeom>
          <a:ln w="19050">
            <a:solidFill>
              <a:schemeClr val="tx1"/>
            </a:solidFill>
            <a:headEnd type="none" w="lg" len="med"/>
            <a:tailEnd type="arrow"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8" name="TextBox 67">
            <a:extLst>
              <a:ext uri="{FF2B5EF4-FFF2-40B4-BE49-F238E27FC236}">
                <a16:creationId xmlns:a16="http://schemas.microsoft.com/office/drawing/2014/main" id="{C5DA91A8-03A6-0F48-C3B6-D1037142C2C6}"/>
              </a:ext>
              <a:ext uri="{C183D7F6-B498-43B3-948B-1728B52AA6E4}">
                <adec:decorative xmlns:adec="http://schemas.microsoft.com/office/drawing/2017/decorative" val="1"/>
              </a:ext>
            </a:extLst>
          </p:cNvPr>
          <p:cNvSpPr txBox="1"/>
          <p:nvPr/>
        </p:nvSpPr>
        <p:spPr>
          <a:xfrm>
            <a:off x="8017787" y="5568050"/>
            <a:ext cx="431586" cy="215444"/>
          </a:xfrm>
          <a:prstGeom prst="rect">
            <a:avLst/>
          </a:prstGeom>
          <a:solidFill>
            <a:schemeClr val="bg1"/>
          </a:solidFill>
          <a:effectLst/>
        </p:spPr>
        <p:txBody>
          <a:bodyPr wrap="square" lIns="0" tIns="0" rIns="0" bIns="0" rtlCol="0" anchor="ctr" anchorCtr="0">
            <a:spAutoFit/>
          </a:bodyPr>
          <a:lstStyle/>
          <a:p>
            <a:pPr marL="9525" marR="0" lvl="1"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91F2C"/>
                </a:solidFill>
                <a:effectLst/>
                <a:uLnTx/>
                <a:uFillTx/>
                <a:latin typeface="Segoe UI Semibold"/>
                <a:ea typeface="+mn-ea"/>
                <a:cs typeface="+mn-cs"/>
              </a:rPr>
              <a:t>Yes</a:t>
            </a:r>
          </a:p>
        </p:txBody>
      </p:sp>
      <p:sp>
        <p:nvSpPr>
          <p:cNvPr id="69" name="Rectangle: Rounded Corners 37">
            <a:extLst>
              <a:ext uri="{FF2B5EF4-FFF2-40B4-BE49-F238E27FC236}">
                <a16:creationId xmlns:a16="http://schemas.microsoft.com/office/drawing/2014/main" id="{E7ED8860-2101-8B12-61B7-FE36D5D1310F}"/>
              </a:ext>
              <a:ext uri="{C183D7F6-B498-43B3-948B-1728B52AA6E4}">
                <adec:decorative xmlns:adec="http://schemas.microsoft.com/office/drawing/2017/decorative" val="1"/>
              </a:ext>
            </a:extLst>
          </p:cNvPr>
          <p:cNvSpPr/>
          <p:nvPr/>
        </p:nvSpPr>
        <p:spPr bwMode="auto">
          <a:xfrm>
            <a:off x="3827313" y="4298106"/>
            <a:ext cx="2118370" cy="547448"/>
          </a:xfrm>
          <a:prstGeom prst="roundRect">
            <a:avLst/>
          </a:prstGeom>
          <a:solidFill>
            <a:srgbClr val="C03BC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70" name="TextBox 69">
            <a:extLst>
              <a:ext uri="{FF2B5EF4-FFF2-40B4-BE49-F238E27FC236}">
                <a16:creationId xmlns:a16="http://schemas.microsoft.com/office/drawing/2014/main" id="{D9A65674-D7A2-0FA7-D27C-46E32A1AE2C2}"/>
              </a:ext>
            </a:extLst>
          </p:cNvPr>
          <p:cNvSpPr txBox="1"/>
          <p:nvPr/>
        </p:nvSpPr>
        <p:spPr>
          <a:xfrm>
            <a:off x="3849728" y="4464108"/>
            <a:ext cx="2071976" cy="215444"/>
          </a:xfrm>
          <a:prstGeom prst="rect">
            <a:avLst/>
          </a:prstGeom>
          <a:noFill/>
          <a:effectLst/>
        </p:spPr>
        <p:txBody>
          <a:bodyPr wrap="square" lIns="0" tIns="0" rIns="0" bIns="0" rtlCol="0" anchor="ctr" anchorCtr="0">
            <a:spAutoFit/>
          </a:bodyPr>
          <a:lstStyle/>
          <a:p>
            <a:pPr marL="9525" marR="0" lvl="1"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2874">
                      <a:srgbClr val="FFFFFF"/>
                    </a:gs>
                    <a:gs pos="17978">
                      <a:srgbClr val="FFFFFF"/>
                    </a:gs>
                  </a:gsLst>
                  <a:lin ang="2700000" scaled="0"/>
                </a:gradFill>
                <a:effectLst/>
                <a:uLnTx/>
                <a:uFillTx/>
                <a:latin typeface="Segoe UI Semibold"/>
                <a:ea typeface="+mn-ea"/>
                <a:cs typeface="+mn-cs"/>
              </a:rPr>
              <a:t>Change defaults</a:t>
            </a:r>
          </a:p>
        </p:txBody>
      </p:sp>
      <p:sp>
        <p:nvSpPr>
          <p:cNvPr id="71" name="Rectangle: Rounded Corners 39">
            <a:extLst>
              <a:ext uri="{FF2B5EF4-FFF2-40B4-BE49-F238E27FC236}">
                <a16:creationId xmlns:a16="http://schemas.microsoft.com/office/drawing/2014/main" id="{C7388992-A347-4585-B6A7-C5D302D86485}"/>
              </a:ext>
              <a:ext uri="{C183D7F6-B498-43B3-948B-1728B52AA6E4}">
                <adec:decorative xmlns:adec="http://schemas.microsoft.com/office/drawing/2017/decorative" val="1"/>
              </a:ext>
            </a:extLst>
          </p:cNvPr>
          <p:cNvSpPr/>
          <p:nvPr/>
        </p:nvSpPr>
        <p:spPr bwMode="auto">
          <a:xfrm>
            <a:off x="9163944" y="4298106"/>
            <a:ext cx="2118370" cy="547448"/>
          </a:xfrm>
          <a:prstGeom prst="roundRect">
            <a:avLst/>
          </a:prstGeom>
          <a:solidFill>
            <a:srgbClr val="8661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72" name="TextBox 71">
            <a:extLst>
              <a:ext uri="{FF2B5EF4-FFF2-40B4-BE49-F238E27FC236}">
                <a16:creationId xmlns:a16="http://schemas.microsoft.com/office/drawing/2014/main" id="{A98F0954-D9BE-484F-414B-9CB43FDDFA08}"/>
              </a:ext>
            </a:extLst>
          </p:cNvPr>
          <p:cNvSpPr txBox="1"/>
          <p:nvPr/>
        </p:nvSpPr>
        <p:spPr>
          <a:xfrm>
            <a:off x="9162425" y="4464108"/>
            <a:ext cx="2121408" cy="215444"/>
          </a:xfrm>
          <a:prstGeom prst="rect">
            <a:avLst/>
          </a:prstGeom>
          <a:noFill/>
          <a:effectLst/>
        </p:spPr>
        <p:txBody>
          <a:bodyPr wrap="square" lIns="0" tIns="0" rIns="0" bIns="0" rtlCol="0" anchor="ctr" anchorCtr="0">
            <a:spAutoFit/>
          </a:bodyPr>
          <a:lstStyle/>
          <a:p>
            <a:pPr marL="9525" marR="0" lvl="1"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2874">
                      <a:srgbClr val="FFFFFF"/>
                    </a:gs>
                    <a:gs pos="17978">
                      <a:srgbClr val="FFFFFF"/>
                    </a:gs>
                  </a:gsLst>
                  <a:lin ang="2700000" scaled="0"/>
                </a:gradFill>
                <a:effectLst/>
                <a:uLnTx/>
                <a:uFillTx/>
                <a:latin typeface="Segoe UI Semibold"/>
                <a:ea typeface="+mn-ea"/>
                <a:cs typeface="+mn-cs"/>
              </a:rPr>
              <a:t>Evaluate user feedback</a:t>
            </a:r>
          </a:p>
        </p:txBody>
      </p:sp>
      <p:sp>
        <p:nvSpPr>
          <p:cNvPr id="74" name="TextBox 73">
            <a:extLst>
              <a:ext uri="{FF2B5EF4-FFF2-40B4-BE49-F238E27FC236}">
                <a16:creationId xmlns:a16="http://schemas.microsoft.com/office/drawing/2014/main" id="{A3258E30-BFA0-DD5A-766D-029C1A50092F}"/>
              </a:ext>
            </a:extLst>
          </p:cNvPr>
          <p:cNvSpPr txBox="1"/>
          <p:nvPr/>
        </p:nvSpPr>
        <p:spPr>
          <a:xfrm>
            <a:off x="969664" y="5543589"/>
            <a:ext cx="1993956" cy="430887"/>
          </a:xfrm>
          <a:prstGeom prst="rect">
            <a:avLst/>
          </a:prstGeom>
          <a:noFill/>
          <a:effectLst/>
        </p:spPr>
        <p:txBody>
          <a:bodyPr wrap="square" lIns="0" tIns="0" rIns="0" bIns="0" rtlCol="0" anchor="ctr" anchorCtr="0">
            <a:spAutoFit/>
          </a:bodyPr>
          <a:lstStyle/>
          <a:p>
            <a:pPr marL="9525" marR="0" lvl="1"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2874">
                      <a:srgbClr val="FFFFFF"/>
                    </a:gs>
                    <a:gs pos="17978">
                      <a:srgbClr val="FFFFFF"/>
                    </a:gs>
                  </a:gsLst>
                  <a:lin ang="2700000" scaled="0"/>
                </a:gradFill>
                <a:effectLst/>
                <a:uLnTx/>
                <a:uFillTx/>
                <a:latin typeface="Segoe UI Semibold"/>
                <a:ea typeface="+mn-ea"/>
                <a:cs typeface="+mn-cs"/>
              </a:rPr>
              <a:t>Improve the prompt and orchestration</a:t>
            </a:r>
          </a:p>
        </p:txBody>
      </p:sp>
      <p:cxnSp>
        <p:nvCxnSpPr>
          <p:cNvPr id="75" name="Straight Arrow Connector 74">
            <a:extLst>
              <a:ext uri="{FF2B5EF4-FFF2-40B4-BE49-F238E27FC236}">
                <a16:creationId xmlns:a16="http://schemas.microsoft.com/office/drawing/2014/main" id="{3E9AF003-428E-50D3-1106-0489B49F45E2}"/>
              </a:ext>
              <a:ext uri="{C183D7F6-B498-43B3-948B-1728B52AA6E4}">
                <adec:decorative xmlns:adec="http://schemas.microsoft.com/office/drawing/2017/decorative" val="1"/>
              </a:ext>
            </a:extLst>
          </p:cNvPr>
          <p:cNvCxnSpPr>
            <a:cxnSpLocks/>
            <a:endCxn id="77" idx="0"/>
          </p:cNvCxnSpPr>
          <p:nvPr/>
        </p:nvCxnSpPr>
        <p:spPr>
          <a:xfrm flipH="1">
            <a:off x="1954343" y="2883088"/>
            <a:ext cx="15909" cy="1080673"/>
          </a:xfrm>
          <a:prstGeom prst="straightConnector1">
            <a:avLst/>
          </a:prstGeom>
          <a:ln w="19050">
            <a:solidFill>
              <a:schemeClr val="tx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74B6D78D-FDA8-98B1-D2C0-6DACC255E033}"/>
              </a:ext>
              <a:ext uri="{C183D7F6-B498-43B3-948B-1728B52AA6E4}">
                <adec:decorative xmlns:adec="http://schemas.microsoft.com/office/drawing/2017/decorative" val="1"/>
              </a:ext>
            </a:extLst>
          </p:cNvPr>
          <p:cNvCxnSpPr>
            <a:cxnSpLocks/>
          </p:cNvCxnSpPr>
          <p:nvPr/>
        </p:nvCxnSpPr>
        <p:spPr>
          <a:xfrm>
            <a:off x="1984483" y="4512401"/>
            <a:ext cx="0" cy="838384"/>
          </a:xfrm>
          <a:prstGeom prst="straightConnector1">
            <a:avLst/>
          </a:prstGeom>
          <a:ln w="19050">
            <a:solidFill>
              <a:schemeClr val="tx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sp>
        <p:nvSpPr>
          <p:cNvPr id="77" name="Rectangle: Rounded Corners 11">
            <a:extLst>
              <a:ext uri="{FF2B5EF4-FFF2-40B4-BE49-F238E27FC236}">
                <a16:creationId xmlns:a16="http://schemas.microsoft.com/office/drawing/2014/main" id="{C3A23CA7-C005-D86F-1AE7-E5FCDE1F8F42}"/>
              </a:ext>
              <a:ext uri="{C183D7F6-B498-43B3-948B-1728B52AA6E4}">
                <adec:decorative xmlns:adec="http://schemas.microsoft.com/office/drawing/2017/decorative" val="1"/>
              </a:ext>
            </a:extLst>
          </p:cNvPr>
          <p:cNvSpPr/>
          <p:nvPr/>
        </p:nvSpPr>
        <p:spPr bwMode="auto">
          <a:xfrm>
            <a:off x="893639" y="3963761"/>
            <a:ext cx="2121408" cy="548640"/>
          </a:xfrm>
          <a:prstGeom prst="round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78" name="TextBox 77">
            <a:extLst>
              <a:ext uri="{FF2B5EF4-FFF2-40B4-BE49-F238E27FC236}">
                <a16:creationId xmlns:a16="http://schemas.microsoft.com/office/drawing/2014/main" id="{74C64CEE-18F8-90EB-4D2F-7913294E468C}"/>
              </a:ext>
            </a:extLst>
          </p:cNvPr>
          <p:cNvSpPr txBox="1"/>
          <p:nvPr/>
        </p:nvSpPr>
        <p:spPr>
          <a:xfrm>
            <a:off x="893639" y="4131205"/>
            <a:ext cx="2121408" cy="215444"/>
          </a:xfrm>
          <a:prstGeom prst="rect">
            <a:avLst/>
          </a:prstGeom>
          <a:noFill/>
          <a:effectLst/>
        </p:spPr>
        <p:txBody>
          <a:bodyPr wrap="square" lIns="0" tIns="0" rIns="0" bIns="0" rtlCol="0" anchor="ctr" anchorCtr="0">
            <a:spAutoFit/>
          </a:bodyPr>
          <a:lstStyle/>
          <a:p>
            <a:pPr marL="9525" marR="0" lvl="1"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2874">
                      <a:srgbClr val="FFFFFF"/>
                    </a:gs>
                    <a:gs pos="17978">
                      <a:srgbClr val="FFFFFF"/>
                    </a:gs>
                  </a:gsLst>
                  <a:lin ang="2700000" scaled="0"/>
                </a:gradFill>
                <a:effectLst/>
                <a:uLnTx/>
                <a:uFillTx/>
                <a:latin typeface="Segoe UI Semibold"/>
                <a:ea typeface="+mn-ea"/>
                <a:cs typeface="+mn-cs"/>
              </a:rPr>
              <a:t>Connect to your data</a:t>
            </a:r>
          </a:p>
        </p:txBody>
      </p:sp>
      <p:sp>
        <p:nvSpPr>
          <p:cNvPr id="80" name="Rectangle: Rounded Corners 13">
            <a:extLst>
              <a:ext uri="{FF2B5EF4-FFF2-40B4-BE49-F238E27FC236}">
                <a16:creationId xmlns:a16="http://schemas.microsoft.com/office/drawing/2014/main" id="{F1B302E0-71A7-2A02-6AEC-86ECDB64E974}"/>
              </a:ext>
              <a:ext uri="{C183D7F6-B498-43B3-948B-1728B52AA6E4}">
                <adec:decorative xmlns:adec="http://schemas.microsoft.com/office/drawing/2017/decorative" val="1"/>
              </a:ext>
            </a:extLst>
          </p:cNvPr>
          <p:cNvSpPr/>
          <p:nvPr/>
        </p:nvSpPr>
        <p:spPr bwMode="auto">
          <a:xfrm>
            <a:off x="947200" y="5350785"/>
            <a:ext cx="2118370" cy="645734"/>
          </a:xfrm>
          <a:prstGeom prst="round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81" name="TextBox 80">
            <a:extLst>
              <a:ext uri="{FF2B5EF4-FFF2-40B4-BE49-F238E27FC236}">
                <a16:creationId xmlns:a16="http://schemas.microsoft.com/office/drawing/2014/main" id="{DDF9BAB1-4167-C8CA-A294-58EB8726E303}"/>
              </a:ext>
            </a:extLst>
          </p:cNvPr>
          <p:cNvSpPr txBox="1"/>
          <p:nvPr/>
        </p:nvSpPr>
        <p:spPr>
          <a:xfrm>
            <a:off x="1202806" y="5453062"/>
            <a:ext cx="1607668" cy="441180"/>
          </a:xfrm>
          <a:prstGeom prst="rect">
            <a:avLst/>
          </a:prstGeom>
          <a:noFill/>
          <a:effectLst/>
        </p:spPr>
        <p:txBody>
          <a:bodyPr wrap="square" lIns="0" tIns="0" rIns="0" bIns="0" rtlCol="0" anchor="ctr" anchorCtr="0">
            <a:spAutoFit/>
          </a:bodyPr>
          <a:lstStyle/>
          <a:p>
            <a:pPr marL="9525" marR="0" lvl="1"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2874">
                      <a:srgbClr val="FFFFFF"/>
                    </a:gs>
                    <a:gs pos="17978">
                      <a:srgbClr val="FFFFFF"/>
                    </a:gs>
                  </a:gsLst>
                  <a:lin ang="2700000" scaled="0"/>
                </a:gradFill>
                <a:effectLst/>
                <a:uLnTx/>
                <a:uFillTx/>
                <a:latin typeface="Segoe UI Semibold"/>
                <a:ea typeface="+mn-ea"/>
                <a:cs typeface="+mn-cs"/>
              </a:rPr>
              <a:t>Customize prompt for domain</a:t>
            </a:r>
          </a:p>
        </p:txBody>
      </p:sp>
      <p:cxnSp>
        <p:nvCxnSpPr>
          <p:cNvPr id="82" name="Straight Arrow Connector 81">
            <a:extLst>
              <a:ext uri="{FF2B5EF4-FFF2-40B4-BE49-F238E27FC236}">
                <a16:creationId xmlns:a16="http://schemas.microsoft.com/office/drawing/2014/main" id="{1229EC86-E025-54D3-5614-F73691E06E5D}"/>
              </a:ext>
              <a:ext uri="{C183D7F6-B498-43B3-948B-1728B52AA6E4}">
                <adec:decorative xmlns:adec="http://schemas.microsoft.com/office/drawing/2017/decorative" val="1"/>
              </a:ext>
            </a:extLst>
          </p:cNvPr>
          <p:cNvCxnSpPr>
            <a:cxnSpLocks/>
          </p:cNvCxnSpPr>
          <p:nvPr/>
        </p:nvCxnSpPr>
        <p:spPr>
          <a:xfrm>
            <a:off x="7323418" y="2883088"/>
            <a:ext cx="0" cy="370119"/>
          </a:xfrm>
          <a:prstGeom prst="straightConnector1">
            <a:avLst/>
          </a:prstGeom>
          <a:ln w="19050">
            <a:solidFill>
              <a:schemeClr val="tx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754CB1AA-584B-D962-C9CB-F2939B7CC504}"/>
              </a:ext>
              <a:ext uri="{C183D7F6-B498-43B3-948B-1728B52AA6E4}">
                <adec:decorative xmlns:adec="http://schemas.microsoft.com/office/drawing/2017/decorative" val="1"/>
              </a:ext>
            </a:extLst>
          </p:cNvPr>
          <p:cNvCxnSpPr>
            <a:cxnSpLocks/>
          </p:cNvCxnSpPr>
          <p:nvPr/>
        </p:nvCxnSpPr>
        <p:spPr>
          <a:xfrm>
            <a:off x="10223129" y="2884033"/>
            <a:ext cx="0" cy="370119"/>
          </a:xfrm>
          <a:prstGeom prst="straightConnector1">
            <a:avLst/>
          </a:prstGeom>
          <a:ln w="19050">
            <a:solidFill>
              <a:schemeClr val="tx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6CCBFBB3-AFF1-0EFD-5BA3-C675AEE0DC42}"/>
              </a:ext>
              <a:ext uri="{C183D7F6-B498-43B3-948B-1728B52AA6E4}">
                <adec:decorative xmlns:adec="http://schemas.microsoft.com/office/drawing/2017/decorative" val="1"/>
              </a:ext>
            </a:extLst>
          </p:cNvPr>
          <p:cNvCxnSpPr>
            <a:cxnSpLocks/>
          </p:cNvCxnSpPr>
          <p:nvPr/>
        </p:nvCxnSpPr>
        <p:spPr>
          <a:xfrm>
            <a:off x="10223129" y="3827540"/>
            <a:ext cx="0" cy="405335"/>
          </a:xfrm>
          <a:prstGeom prst="straightConnector1">
            <a:avLst/>
          </a:prstGeom>
          <a:ln w="19050">
            <a:solidFill>
              <a:schemeClr val="tx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sp>
        <p:nvSpPr>
          <p:cNvPr id="85" name="Rectangle: Rounded Corners 1029">
            <a:extLst>
              <a:ext uri="{FF2B5EF4-FFF2-40B4-BE49-F238E27FC236}">
                <a16:creationId xmlns:a16="http://schemas.microsoft.com/office/drawing/2014/main" id="{C8192687-C713-40D1-A547-810E7390C4B9}"/>
              </a:ext>
              <a:ext uri="{C183D7F6-B498-43B3-948B-1728B52AA6E4}">
                <adec:decorative xmlns:adec="http://schemas.microsoft.com/office/drawing/2017/decorative" val="1"/>
              </a:ext>
            </a:extLst>
          </p:cNvPr>
          <p:cNvSpPr/>
          <p:nvPr/>
        </p:nvSpPr>
        <p:spPr bwMode="auto">
          <a:xfrm>
            <a:off x="9162425" y="3314116"/>
            <a:ext cx="2121408" cy="548640"/>
          </a:xfrm>
          <a:prstGeom prst="roundRect">
            <a:avLst/>
          </a:prstGeom>
          <a:solidFill>
            <a:srgbClr val="8661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86" name="TextBox 85">
            <a:extLst>
              <a:ext uri="{FF2B5EF4-FFF2-40B4-BE49-F238E27FC236}">
                <a16:creationId xmlns:a16="http://schemas.microsoft.com/office/drawing/2014/main" id="{8643C3E7-84E4-F659-9595-932D95F680B1}"/>
              </a:ext>
            </a:extLst>
          </p:cNvPr>
          <p:cNvSpPr txBox="1"/>
          <p:nvPr/>
        </p:nvSpPr>
        <p:spPr>
          <a:xfrm>
            <a:off x="9162425" y="3372993"/>
            <a:ext cx="2121408" cy="430887"/>
          </a:xfrm>
          <a:prstGeom prst="rect">
            <a:avLst/>
          </a:prstGeom>
          <a:noFill/>
          <a:effectLst/>
        </p:spPr>
        <p:txBody>
          <a:bodyPr wrap="square" lIns="0" tIns="0" rIns="0" bIns="0" rtlCol="0" anchor="ctr" anchorCtr="0">
            <a:spAutoFit/>
          </a:bodyPr>
          <a:lstStyle/>
          <a:p>
            <a:pPr marL="9525" marR="0" lvl="1"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2874">
                      <a:srgbClr val="FFFFFF"/>
                    </a:gs>
                    <a:gs pos="17978">
                      <a:srgbClr val="FFFFFF"/>
                    </a:gs>
                  </a:gsLst>
                  <a:lin ang="2700000" scaled="0"/>
                </a:gradFill>
                <a:effectLst/>
                <a:uLnTx/>
                <a:uFillTx/>
                <a:latin typeface="Segoe UI Semibold"/>
                <a:ea typeface="+mn-ea"/>
                <a:cs typeface="+mn-cs"/>
              </a:rPr>
              <a:t>Add monitoring</a:t>
            </a:r>
            <a:br>
              <a:rPr kumimoji="0" lang="en-US" sz="1400" b="0" i="0" u="none" strike="noStrike" kern="0" cap="none" spc="0" normalizeH="0" baseline="0" noProof="0">
                <a:ln>
                  <a:noFill/>
                </a:ln>
                <a:gradFill>
                  <a:gsLst>
                    <a:gs pos="2874">
                      <a:srgbClr val="FFFFFF"/>
                    </a:gs>
                    <a:gs pos="17978">
                      <a:srgbClr val="FFFFFF"/>
                    </a:gs>
                  </a:gsLst>
                  <a:lin ang="2700000" scaled="0"/>
                </a:gradFill>
                <a:effectLst/>
                <a:uLnTx/>
                <a:uFillTx/>
                <a:latin typeface="Segoe UI Semibold"/>
                <a:ea typeface="+mn-ea"/>
                <a:cs typeface="+mn-cs"/>
              </a:rPr>
            </a:br>
            <a:r>
              <a:rPr kumimoji="0" lang="en-US" sz="1400" b="0" i="0" u="none" strike="noStrike" kern="0" cap="none" spc="0" normalizeH="0" baseline="0" noProof="0">
                <a:ln>
                  <a:noFill/>
                </a:ln>
                <a:gradFill>
                  <a:gsLst>
                    <a:gs pos="2874">
                      <a:srgbClr val="FFFFFF"/>
                    </a:gs>
                    <a:gs pos="17978">
                      <a:srgbClr val="FFFFFF"/>
                    </a:gs>
                  </a:gsLst>
                  <a:lin ang="2700000" scaled="0"/>
                </a:gradFill>
                <a:effectLst/>
                <a:uLnTx/>
                <a:uFillTx/>
                <a:latin typeface="Segoe UI Semibold"/>
                <a:ea typeface="+mn-ea"/>
                <a:cs typeface="+mn-cs"/>
              </a:rPr>
              <a:t>and alerts</a:t>
            </a:r>
          </a:p>
        </p:txBody>
      </p:sp>
      <p:sp>
        <p:nvSpPr>
          <p:cNvPr id="88" name="Rounded Rectangle 18" descr="Announcing&#10;">
            <a:extLst>
              <a:ext uri="{FF2B5EF4-FFF2-40B4-BE49-F238E27FC236}">
                <a16:creationId xmlns:a16="http://schemas.microsoft.com/office/drawing/2014/main" id="{B198923B-1E06-5A4E-21B3-9EE8113A0834}"/>
              </a:ext>
            </a:extLst>
          </p:cNvPr>
          <p:cNvSpPr/>
          <p:nvPr/>
        </p:nvSpPr>
        <p:spPr bwMode="auto">
          <a:xfrm>
            <a:off x="610987" y="1519911"/>
            <a:ext cx="2717194" cy="437120"/>
          </a:xfrm>
          <a:prstGeom prst="roundRect">
            <a:avLst>
              <a:gd name="adj" fmla="val 50000"/>
            </a:avLst>
          </a:prstGeom>
          <a:gradFill flip="none" rotWithShape="1">
            <a:gsLst>
              <a:gs pos="100000">
                <a:srgbClr val="0078D4"/>
              </a:gs>
              <a:gs pos="6000">
                <a:srgbClr val="8DC8E8"/>
              </a:gs>
            </a:gsLst>
            <a:lin ang="0" scaled="1"/>
            <a:tileRect/>
          </a:gradFill>
          <a:ln>
            <a:noFill/>
          </a:ln>
          <a:effectLst>
            <a:outerShdw blurRad="63500" dist="127000" dir="2700000" algn="tl" rotWithShape="0">
              <a:srgbClr val="000000">
                <a:alpha val="50000"/>
              </a:srgbClr>
            </a:outerShdw>
          </a:effectLst>
        </p:spPr>
        <p:txBody>
          <a:bodyPr wrap="square" lIns="0" tIns="18288" rIns="0" bIns="45720" anchor="ctr" anchorCtr="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CA" sz="1600" b="1" i="0" u="none" strike="noStrike" kern="1200" cap="none" spc="0" normalizeH="0" baseline="0" noProof="0">
                <a:ln w="3175">
                  <a:noFill/>
                </a:ln>
                <a:solidFill>
                  <a:srgbClr val="091F2C"/>
                </a:solidFill>
                <a:effectLst/>
                <a:uLnTx/>
                <a:uFillTx/>
                <a:latin typeface="Segoe UI Semibold"/>
                <a:ea typeface="+mn-ea"/>
                <a:cs typeface="Segoe UI" pitchFamily="34" charset="0"/>
              </a:rPr>
              <a:t>1. Ideating/exploring</a:t>
            </a:r>
          </a:p>
        </p:txBody>
      </p:sp>
      <p:sp>
        <p:nvSpPr>
          <p:cNvPr id="89" name="Rounded Rectangle 18" descr="Announcing&#10;">
            <a:extLst>
              <a:ext uri="{FF2B5EF4-FFF2-40B4-BE49-F238E27FC236}">
                <a16:creationId xmlns:a16="http://schemas.microsoft.com/office/drawing/2014/main" id="{79A11BF3-5909-B152-38A2-C9E5FCC6A354}"/>
              </a:ext>
            </a:extLst>
          </p:cNvPr>
          <p:cNvSpPr/>
          <p:nvPr/>
        </p:nvSpPr>
        <p:spPr bwMode="auto">
          <a:xfrm>
            <a:off x="3525128" y="1519911"/>
            <a:ext cx="5141744" cy="438245"/>
          </a:xfrm>
          <a:prstGeom prst="roundRect">
            <a:avLst>
              <a:gd name="adj" fmla="val 50000"/>
            </a:avLst>
          </a:prstGeom>
          <a:gradFill flip="none" rotWithShape="1">
            <a:gsLst>
              <a:gs pos="40000">
                <a:srgbClr val="D59ED7"/>
              </a:gs>
              <a:gs pos="100000">
                <a:srgbClr val="C03BC4"/>
              </a:gs>
            </a:gsLst>
            <a:lin ang="0" scaled="1"/>
            <a:tileRect/>
          </a:gradFill>
          <a:ln>
            <a:noFill/>
            <a:headEnd type="none" w="med" len="med"/>
            <a:tailEnd type="none" w="med" len="med"/>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90000"/>
              </a:lnSpc>
              <a:spcBef>
                <a:spcPct val="0"/>
              </a:spcBef>
              <a:spcAft>
                <a:spcPct val="0"/>
              </a:spcAft>
              <a:buClrTx/>
              <a:buSzTx/>
              <a:buFontTx/>
              <a:buNone/>
              <a:tabLst/>
              <a:defRPr/>
            </a:pPr>
            <a:r>
              <a:rPr kumimoji="0" lang="en-CA" sz="1600" b="1" i="0" u="none" strike="noStrike" kern="1200" cap="none" spc="0" normalizeH="0" baseline="0" noProof="0">
                <a:ln w="3175">
                  <a:noFill/>
                </a:ln>
                <a:solidFill>
                  <a:srgbClr val="091F2C"/>
                </a:solidFill>
                <a:effectLst/>
                <a:uLnTx/>
                <a:uFillTx/>
                <a:latin typeface="Segoe UI Semibold"/>
                <a:ea typeface="+mn-ea"/>
                <a:cs typeface="Segoe UI" pitchFamily="34" charset="0"/>
              </a:rPr>
              <a:t>2. Building/augmenting</a:t>
            </a:r>
          </a:p>
        </p:txBody>
      </p:sp>
      <p:sp>
        <p:nvSpPr>
          <p:cNvPr id="90" name="Rounded Rectangle 18" descr="Announcing&#10;">
            <a:extLst>
              <a:ext uri="{FF2B5EF4-FFF2-40B4-BE49-F238E27FC236}">
                <a16:creationId xmlns:a16="http://schemas.microsoft.com/office/drawing/2014/main" id="{1705A044-F868-CFC8-7CD3-D8C00A093BD7}"/>
              </a:ext>
            </a:extLst>
          </p:cNvPr>
          <p:cNvSpPr/>
          <p:nvPr/>
        </p:nvSpPr>
        <p:spPr bwMode="auto">
          <a:xfrm>
            <a:off x="8865245" y="1519912"/>
            <a:ext cx="2715768" cy="437120"/>
          </a:xfrm>
          <a:prstGeom prst="roundRect">
            <a:avLst>
              <a:gd name="adj" fmla="val 50000"/>
            </a:avLst>
          </a:prstGeom>
          <a:gradFill>
            <a:gsLst>
              <a:gs pos="40000">
                <a:srgbClr val="C5B4E3"/>
              </a:gs>
              <a:gs pos="100000">
                <a:srgbClr val="8661C5"/>
              </a:gs>
            </a:gsLst>
            <a:lin ang="0" scaled="1"/>
          </a:gradFill>
          <a:ln>
            <a:noFill/>
            <a:headEnd type="none" w="med" len="med"/>
            <a:tailEnd type="none" w="med" len="med"/>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90000"/>
              </a:lnSpc>
              <a:spcBef>
                <a:spcPct val="0"/>
              </a:spcBef>
              <a:spcAft>
                <a:spcPct val="0"/>
              </a:spcAft>
              <a:buClrTx/>
              <a:buSzTx/>
              <a:buFontTx/>
              <a:buNone/>
              <a:tabLst/>
              <a:defRPr/>
            </a:pPr>
            <a:r>
              <a:rPr kumimoji="0" lang="en-CA" sz="1600" b="1" i="0" u="none" strike="noStrike" kern="1200" cap="none" spc="0" normalizeH="0" baseline="0" noProof="0">
                <a:ln w="3175">
                  <a:noFill/>
                </a:ln>
                <a:solidFill>
                  <a:srgbClr val="091F2C"/>
                </a:solidFill>
                <a:effectLst/>
                <a:uLnTx/>
                <a:uFillTx/>
                <a:latin typeface="Segoe UI Semibold"/>
                <a:ea typeface="+mn-ea"/>
                <a:cs typeface="Segoe UI" pitchFamily="34" charset="0"/>
              </a:rPr>
              <a:t>3. Operationalizing</a:t>
            </a:r>
          </a:p>
        </p:txBody>
      </p:sp>
      <p:cxnSp>
        <p:nvCxnSpPr>
          <p:cNvPr id="91" name="Straight Arrow Connector 90">
            <a:extLst>
              <a:ext uri="{FF2B5EF4-FFF2-40B4-BE49-F238E27FC236}">
                <a16:creationId xmlns:a16="http://schemas.microsoft.com/office/drawing/2014/main" id="{BC64BF3F-7F0F-1BFA-B137-3FF4AC0CD2AC}"/>
              </a:ext>
              <a:ext uri="{C183D7F6-B498-43B3-948B-1728B52AA6E4}">
                <adec:decorative xmlns:adec="http://schemas.microsoft.com/office/drawing/2017/decorative" val="1"/>
              </a:ext>
            </a:extLst>
          </p:cNvPr>
          <p:cNvCxnSpPr>
            <a:cxnSpLocks/>
          </p:cNvCxnSpPr>
          <p:nvPr/>
        </p:nvCxnSpPr>
        <p:spPr>
          <a:xfrm>
            <a:off x="6938544" y="6161599"/>
            <a:ext cx="0" cy="485116"/>
          </a:xfrm>
          <a:prstGeom prst="straightConnector1">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B5026034-2619-1E47-66D3-56BB45AC1FD5}"/>
              </a:ext>
              <a:ext uri="{C183D7F6-B498-43B3-948B-1728B52AA6E4}">
                <adec:decorative xmlns:adec="http://schemas.microsoft.com/office/drawing/2017/decorative" val="1"/>
              </a:ext>
            </a:extLst>
          </p:cNvPr>
          <p:cNvCxnSpPr>
            <a:cxnSpLocks/>
            <a:endCxn id="41" idx="1"/>
          </p:cNvCxnSpPr>
          <p:nvPr/>
        </p:nvCxnSpPr>
        <p:spPr>
          <a:xfrm flipH="1">
            <a:off x="4537457" y="6658800"/>
            <a:ext cx="264150" cy="0"/>
          </a:xfrm>
          <a:prstGeom prst="straightConnector1">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693567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FA0AB12-D176-A276-5089-0CC832F1F83E}"/>
              </a:ext>
            </a:extLst>
          </p:cNvPr>
          <p:cNvSpPr>
            <a:spLocks noGrp="1"/>
          </p:cNvSpPr>
          <p:nvPr>
            <p:ph type="title"/>
          </p:nvPr>
        </p:nvSpPr>
        <p:spPr/>
        <p:txBody>
          <a:bodyPr/>
          <a:lstStyle/>
          <a:p>
            <a:r>
              <a:rPr lang="en-US"/>
              <a:t>Prerequisites for this workshop</a:t>
            </a:r>
          </a:p>
        </p:txBody>
      </p:sp>
      <p:sp>
        <p:nvSpPr>
          <p:cNvPr id="6" name="Text Placeholder 5">
            <a:extLst>
              <a:ext uri="{FF2B5EF4-FFF2-40B4-BE49-F238E27FC236}">
                <a16:creationId xmlns:a16="http://schemas.microsoft.com/office/drawing/2014/main" id="{64AADB1C-B911-2250-C059-1E5A633FB43F}"/>
              </a:ext>
            </a:extLst>
          </p:cNvPr>
          <p:cNvSpPr>
            <a:spLocks noGrp="1"/>
          </p:cNvSpPr>
          <p:nvPr>
            <p:ph type="body" sz="quarter" idx="10"/>
          </p:nvPr>
        </p:nvSpPr>
        <p:spPr>
          <a:xfrm>
            <a:off x="586390" y="1434370"/>
            <a:ext cx="7015529" cy="6013954"/>
          </a:xfrm>
        </p:spPr>
        <p:txBody>
          <a:bodyPr/>
          <a:lstStyle/>
          <a:p>
            <a:r>
              <a:rPr lang="en-US" b="1" dirty="0"/>
              <a:t>Today, you will need:</a:t>
            </a:r>
          </a:p>
          <a:p>
            <a:pPr marL="457200" indent="-457200">
              <a:buFontTx/>
              <a:buChar char="-"/>
            </a:pPr>
            <a:r>
              <a:rPr lang="en-US" sz="2200" dirty="0">
                <a:latin typeface="+mn-lt"/>
              </a:rPr>
              <a:t>Python 3.11(Required)</a:t>
            </a:r>
          </a:p>
          <a:p>
            <a:pPr marL="457200" indent="-457200">
              <a:buFontTx/>
              <a:buChar char="-"/>
            </a:pPr>
            <a:r>
              <a:rPr lang="en-IN" sz="2200" dirty="0" err="1">
                <a:effectLst/>
                <a:latin typeface="+mn-lt"/>
                <a:ea typeface="Aptos" panose="020B0004020202020204" pitchFamily="34" charset="0"/>
              </a:rPr>
              <a:t>Github</a:t>
            </a:r>
            <a:r>
              <a:rPr lang="en-IN" sz="2200" dirty="0">
                <a:effectLst/>
                <a:latin typeface="+mn-lt"/>
                <a:ea typeface="Aptos" panose="020B0004020202020204" pitchFamily="34" charset="0"/>
              </a:rPr>
              <a:t> account (Required)</a:t>
            </a:r>
          </a:p>
          <a:p>
            <a:pPr marL="457200" indent="-457200">
              <a:buFontTx/>
              <a:buChar char="-"/>
            </a:pPr>
            <a:r>
              <a:rPr lang="en-IN" sz="2200" dirty="0">
                <a:latin typeface="+mn-lt"/>
                <a:hlinkClick r:id="rId3"/>
              </a:rPr>
              <a:t>Docker Desktop</a:t>
            </a:r>
            <a:endParaRPr lang="en-US" sz="2200" dirty="0">
              <a:latin typeface="+mn-lt"/>
            </a:endParaRPr>
          </a:p>
          <a:p>
            <a:pPr marL="457200" indent="-457200">
              <a:buFontTx/>
              <a:buChar char="-"/>
            </a:pPr>
            <a:r>
              <a:rPr lang="en-US" sz="2200" dirty="0">
                <a:latin typeface="+mn-lt"/>
              </a:rPr>
              <a:t>An editor </a:t>
            </a:r>
            <a:r>
              <a:rPr lang="en-US" sz="2200" dirty="0">
                <a:latin typeface="+mn-lt"/>
                <a:hlinkClick r:id="rId4"/>
              </a:rPr>
              <a:t>– </a:t>
            </a:r>
            <a:r>
              <a:rPr lang="en-US" sz="2200" dirty="0" err="1">
                <a:latin typeface="+mn-lt"/>
                <a:hlinkClick r:id="rId4"/>
              </a:rPr>
              <a:t>Vscode</a:t>
            </a:r>
            <a:r>
              <a:rPr lang="en-US" sz="2200" dirty="0">
                <a:latin typeface="+mn-lt"/>
                <a:hlinkClick r:id="rId4"/>
              </a:rPr>
              <a:t> </a:t>
            </a:r>
            <a:r>
              <a:rPr lang="en-US" sz="2200" dirty="0">
                <a:latin typeface="+mn-lt"/>
              </a:rPr>
              <a:t>with </a:t>
            </a:r>
            <a:r>
              <a:rPr lang="en-US" sz="2200" dirty="0" err="1">
                <a:latin typeface="+mn-lt"/>
              </a:rPr>
              <a:t>DevContainer</a:t>
            </a:r>
            <a:r>
              <a:rPr lang="en-US" sz="2200" dirty="0">
                <a:latin typeface="+mn-lt"/>
              </a:rPr>
              <a:t> Extension</a:t>
            </a:r>
          </a:p>
          <a:p>
            <a:pPr marL="457200" indent="-457200">
              <a:buFontTx/>
              <a:buChar char="-"/>
            </a:pPr>
            <a:r>
              <a:rPr lang="en-US" sz="2200" dirty="0">
                <a:latin typeface="+mn-lt"/>
                <a:hlinkClick r:id="rId5"/>
              </a:rPr>
              <a:t>AI Chat Playground </a:t>
            </a:r>
            <a:endParaRPr lang="en-US" sz="2200" dirty="0">
              <a:latin typeface="+mn-lt"/>
            </a:endParaRPr>
          </a:p>
          <a:p>
            <a:pPr marL="457200" indent="-457200">
              <a:buFontTx/>
              <a:buChar char="-"/>
            </a:pPr>
            <a:r>
              <a:rPr lang="en-IN" sz="2200" dirty="0">
                <a:effectLst/>
                <a:latin typeface="+mn-lt"/>
                <a:ea typeface="Aptos" panose="020B0004020202020204" pitchFamily="34" charset="0"/>
              </a:rPr>
              <a:t>Azure subscription  (Good to have) </a:t>
            </a:r>
            <a:endParaRPr lang="en-US" sz="2200" dirty="0">
              <a:latin typeface="+mn-lt"/>
            </a:endParaRPr>
          </a:p>
          <a:p>
            <a:pPr marL="457200" indent="-457200">
              <a:buFontTx/>
              <a:buChar char="-"/>
            </a:pPr>
            <a:r>
              <a:rPr lang="en-IN" sz="2200" dirty="0">
                <a:effectLst/>
                <a:latin typeface="+mn-lt"/>
                <a:ea typeface="Aptos" panose="020B0004020202020204" pitchFamily="34" charset="0"/>
              </a:rPr>
              <a:t>Min 4CPU and 8 GB RAM (Required)</a:t>
            </a:r>
          </a:p>
          <a:p>
            <a:pPr marL="457200" indent="-457200">
              <a:buFontTx/>
              <a:buChar char="-"/>
            </a:pPr>
            <a:r>
              <a:rPr lang="en-US" sz="2200" dirty="0">
                <a:latin typeface="+mn-lt"/>
              </a:rPr>
              <a:t>An intermediate knowledge of Python, we will be using the following concepts</a:t>
            </a:r>
            <a:r>
              <a:rPr lang="en-US" sz="2000" dirty="0"/>
              <a:t>:</a:t>
            </a:r>
          </a:p>
          <a:p>
            <a:pPr marL="685800" lvl="1" indent="-457200">
              <a:buFontTx/>
              <a:buChar char="-"/>
            </a:pPr>
            <a:r>
              <a:rPr lang="en-US" dirty="0"/>
              <a:t>Functions, classes and variables</a:t>
            </a:r>
          </a:p>
          <a:p>
            <a:pPr marL="685800" lvl="1" indent="-457200">
              <a:buFontTx/>
              <a:buChar char="-"/>
            </a:pPr>
            <a:r>
              <a:rPr lang="en-US" dirty="0"/>
              <a:t>Async functions</a:t>
            </a:r>
          </a:p>
          <a:p>
            <a:pPr marL="685800" lvl="1" indent="-457200">
              <a:buFontTx/>
              <a:buChar char="-"/>
            </a:pPr>
            <a:r>
              <a:rPr lang="en-US" dirty="0"/>
              <a:t>Dictionaries and simple data structures</a:t>
            </a:r>
          </a:p>
          <a:p>
            <a:pPr marL="685800" lvl="1" indent="-457200">
              <a:buFontTx/>
              <a:buChar char="-"/>
            </a:pPr>
            <a:r>
              <a:rPr lang="en-US" dirty="0"/>
              <a:t>Testing libraries</a:t>
            </a:r>
          </a:p>
          <a:p>
            <a:pPr marL="457200" indent="-457200">
              <a:buFont typeface="Arial" panose="020B0604020202020204" pitchFamily="34" charset="0"/>
              <a:buChar char="•"/>
            </a:pPr>
            <a:endParaRPr lang="en-US" dirty="0"/>
          </a:p>
        </p:txBody>
      </p:sp>
      <p:pic>
        <p:nvPicPr>
          <p:cNvPr id="9" name="Picture 8">
            <a:extLst>
              <a:ext uri="{FF2B5EF4-FFF2-40B4-BE49-F238E27FC236}">
                <a16:creationId xmlns:a16="http://schemas.microsoft.com/office/drawing/2014/main" id="{6B2A7CB6-6CD2-BCC8-ACE5-E5D031D216F7}"/>
              </a:ext>
            </a:extLst>
          </p:cNvPr>
          <p:cNvPicPr>
            <a:picLocks noChangeAspect="1"/>
          </p:cNvPicPr>
          <p:nvPr/>
        </p:nvPicPr>
        <p:blipFill>
          <a:blip r:embed="rId6"/>
          <a:stretch>
            <a:fillRect/>
          </a:stretch>
        </p:blipFill>
        <p:spPr>
          <a:xfrm>
            <a:off x="10096589" y="4958134"/>
            <a:ext cx="1717508" cy="1717508"/>
          </a:xfrm>
          <a:prstGeom prst="rect">
            <a:avLst/>
          </a:prstGeom>
        </p:spPr>
      </p:pic>
      <p:sp>
        <p:nvSpPr>
          <p:cNvPr id="10" name="TextBox 9">
            <a:extLst>
              <a:ext uri="{FF2B5EF4-FFF2-40B4-BE49-F238E27FC236}">
                <a16:creationId xmlns:a16="http://schemas.microsoft.com/office/drawing/2014/main" id="{F50551CB-07EE-A145-2444-FFA1D5A71C11}"/>
              </a:ext>
            </a:extLst>
          </p:cNvPr>
          <p:cNvSpPr txBox="1"/>
          <p:nvPr/>
        </p:nvSpPr>
        <p:spPr>
          <a:xfrm>
            <a:off x="7258138" y="5269740"/>
            <a:ext cx="2838451" cy="923330"/>
          </a:xfrm>
          <a:prstGeom prst="rect">
            <a:avLst/>
          </a:prstGeom>
          <a:noFill/>
        </p:spPr>
        <p:txBody>
          <a:bodyPr wrap="square" lIns="0" tIns="0" rIns="0" bIns="0" rtlCol="0">
            <a:spAutoFit/>
          </a:bodyPr>
          <a:lstStyle/>
          <a:p>
            <a:pPr algn="l"/>
            <a:r>
              <a:rPr lang="en-US" sz="2000">
                <a:gradFill>
                  <a:gsLst>
                    <a:gs pos="2917">
                      <a:schemeClr val="tx1"/>
                    </a:gs>
                    <a:gs pos="30000">
                      <a:schemeClr val="tx1"/>
                    </a:gs>
                  </a:gsLst>
                  <a:lin ang="5400000" scaled="0"/>
                </a:gradFill>
              </a:rPr>
              <a:t>Don’t have Python?</a:t>
            </a:r>
          </a:p>
          <a:p>
            <a:pPr algn="l"/>
            <a:r>
              <a:rPr lang="en-US" sz="2000">
                <a:gradFill>
                  <a:gsLst>
                    <a:gs pos="2917">
                      <a:schemeClr val="tx1"/>
                    </a:gs>
                    <a:gs pos="30000">
                      <a:schemeClr val="tx1"/>
                    </a:gs>
                  </a:gsLst>
                  <a:lin ang="5400000" scaled="0"/>
                </a:gradFill>
              </a:rPr>
              <a:t>Here’s a great tutorial for installing Python:</a:t>
            </a:r>
          </a:p>
        </p:txBody>
      </p:sp>
      <p:pic>
        <p:nvPicPr>
          <p:cNvPr id="1028" name="Picture 4" descr="Thumbnail Image before you begin your software demo lab session without titles">
            <a:extLst>
              <a:ext uri="{FF2B5EF4-FFF2-40B4-BE49-F238E27FC236}">
                <a16:creationId xmlns:a16="http://schemas.microsoft.com/office/drawing/2014/main" id="{307F1ED1-05A1-1035-9A75-A328E59CC68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938437" y="63795"/>
            <a:ext cx="3253563" cy="32535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8921579"/>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369A37-E399-2EC7-B531-1AC5133EB18E}"/>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70223C10-290A-05E8-87AC-4BC7A6A5D211}"/>
              </a:ext>
            </a:extLst>
          </p:cNvPr>
          <p:cNvSpPr txBox="1"/>
          <p:nvPr/>
        </p:nvSpPr>
        <p:spPr>
          <a:xfrm>
            <a:off x="548561" y="953036"/>
            <a:ext cx="10529013" cy="1938992"/>
          </a:xfrm>
          <a:prstGeom prst="rect">
            <a:avLst/>
          </a:prstGeom>
          <a:noFill/>
        </p:spPr>
        <p:txBody>
          <a:bodyPr wrap="square" rtlCol="0">
            <a:spAutoFit/>
          </a:bodyPr>
          <a:lstStyle/>
          <a:p>
            <a:r>
              <a:rPr lang="en-US" sz="6000" b="1">
                <a:solidFill>
                  <a:srgbClr val="2454C3"/>
                </a:solidFill>
                <a:latin typeface="Segoe UI" panose="020B0502040204020203" pitchFamily="34" charset="0"/>
                <a:cs typeface="Segoe UI" panose="020B0502040204020203" pitchFamily="34" charset="0"/>
              </a:rPr>
              <a:t>Manual</a:t>
            </a:r>
          </a:p>
          <a:p>
            <a:r>
              <a:rPr lang="en-US" sz="6000" b="1">
                <a:solidFill>
                  <a:srgbClr val="2454C3"/>
                </a:solidFill>
                <a:latin typeface="Segoe UI" panose="020B0502040204020203" pitchFamily="34" charset="0"/>
                <a:cs typeface="Segoe UI" panose="020B0502040204020203" pitchFamily="34" charset="0"/>
              </a:rPr>
              <a:t>experimentation</a:t>
            </a:r>
          </a:p>
        </p:txBody>
      </p:sp>
    </p:spTree>
    <p:extLst>
      <p:ext uri="{BB962C8B-B14F-4D97-AF65-F5344CB8AC3E}">
        <p14:creationId xmlns:p14="http://schemas.microsoft.com/office/powerpoint/2010/main" val="3858907062"/>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F7C9F1-8673-3A2D-992E-5AAD3D1A817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2D2CC70-2B45-AC82-0F7E-206F96FE41D0}"/>
              </a:ext>
            </a:extLst>
          </p:cNvPr>
          <p:cNvSpPr>
            <a:spLocks noGrp="1"/>
          </p:cNvSpPr>
          <p:nvPr>
            <p:ph type="title"/>
          </p:nvPr>
        </p:nvSpPr>
        <p:spPr/>
        <p:txBody>
          <a:bodyPr/>
          <a:lstStyle/>
          <a:p>
            <a:r>
              <a:rPr lang="en-US">
                <a:solidFill>
                  <a:srgbClr val="2454C3"/>
                </a:solidFill>
                <a:effectLst>
                  <a:glow rad="63500">
                    <a:schemeClr val="bg1">
                      <a:alpha val="40000"/>
                    </a:schemeClr>
                  </a:glow>
                </a:effectLst>
                <a:latin typeface="Segoe UI Semibold" panose="020B0702040204020203" pitchFamily="34" charset="0"/>
                <a:cs typeface="Segoe UI Semibold" panose="020B0702040204020203" pitchFamily="34" charset="0"/>
              </a:rPr>
              <a:t>Experimenting with quality factors</a:t>
            </a:r>
          </a:p>
        </p:txBody>
      </p:sp>
      <p:sp>
        <p:nvSpPr>
          <p:cNvPr id="7" name="Content Placeholder 2">
            <a:extLst>
              <a:ext uri="{FF2B5EF4-FFF2-40B4-BE49-F238E27FC236}">
                <a16:creationId xmlns:a16="http://schemas.microsoft.com/office/drawing/2014/main" id="{F0885D4C-2F37-FAE8-602B-573FCFB13B98}"/>
              </a:ext>
            </a:extLst>
          </p:cNvPr>
          <p:cNvSpPr>
            <a:spLocks noGrp="1"/>
          </p:cNvSpPr>
          <p:nvPr>
            <p:ph idx="1"/>
          </p:nvPr>
        </p:nvSpPr>
        <p:spPr>
          <a:xfrm>
            <a:off x="838200" y="1747885"/>
            <a:ext cx="2856345" cy="2162002"/>
          </a:xfrm>
        </p:spPr>
        <p:txBody>
          <a:bodyPr wrap="square">
            <a:spAutoFit/>
          </a:bodyPr>
          <a:lstStyle/>
          <a:p>
            <a:pPr marL="0" indent="0">
              <a:buNone/>
              <a:defRPr/>
            </a:pPr>
            <a:r>
              <a:rPr lang="en-US">
                <a:sym typeface="Wingdings" panose="05000000000000000000" pitchFamily="2" charset="2"/>
              </a:rPr>
              <a:t>Find an easy way to experiment with settings in your LLM app.</a:t>
            </a:r>
          </a:p>
          <a:p>
            <a:pPr marL="0" indent="0">
              <a:buNone/>
              <a:defRPr/>
            </a:pPr>
            <a:endParaRPr lang="en-US">
              <a:sym typeface="Wingdings" panose="05000000000000000000" pitchFamily="2" charset="2"/>
            </a:endParaRPr>
          </a:p>
        </p:txBody>
      </p:sp>
      <p:pic>
        <p:nvPicPr>
          <p:cNvPr id="12" name="Picture 11" descr="A screenshot of a chat&#10;&#10;Description automatically generated">
            <a:extLst>
              <a:ext uri="{FF2B5EF4-FFF2-40B4-BE49-F238E27FC236}">
                <a16:creationId xmlns:a16="http://schemas.microsoft.com/office/drawing/2014/main" id="{F4F287CE-2ABC-797A-FDE2-F9A1B934A4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94545" y="1690688"/>
            <a:ext cx="7425007" cy="4679301"/>
          </a:xfrm>
          <a:prstGeom prst="rect">
            <a:avLst/>
          </a:prstGeom>
          <a:ln>
            <a:solidFill>
              <a:schemeClr val="accent1"/>
            </a:solidFill>
          </a:ln>
        </p:spPr>
      </p:pic>
      <p:sp>
        <p:nvSpPr>
          <p:cNvPr id="13" name="TextBox 12">
            <a:extLst>
              <a:ext uri="{FF2B5EF4-FFF2-40B4-BE49-F238E27FC236}">
                <a16:creationId xmlns:a16="http://schemas.microsoft.com/office/drawing/2014/main" id="{05ACC3AD-649A-6CBF-D646-8130D52B8184}"/>
              </a:ext>
            </a:extLst>
          </p:cNvPr>
          <p:cNvSpPr txBox="1"/>
          <p:nvPr/>
        </p:nvSpPr>
        <p:spPr>
          <a:xfrm>
            <a:off x="277091" y="5142030"/>
            <a:ext cx="3183206" cy="830997"/>
          </a:xfrm>
          <a:prstGeom prst="rect">
            <a:avLst/>
          </a:prstGeom>
          <a:noFill/>
        </p:spPr>
        <p:txBody>
          <a:bodyPr wrap="square">
            <a:spAutoFit/>
          </a:bodyPr>
          <a:lstStyle/>
          <a:p>
            <a:pPr marL="0" indent="0" algn="r">
              <a:buNone/>
              <a:defRPr/>
            </a:pPr>
            <a:r>
              <a:rPr lang="en-US" sz="2400">
                <a:sym typeface="Wingdings" panose="05000000000000000000" pitchFamily="2" charset="2"/>
              </a:rPr>
              <a:t>Azure </a:t>
            </a:r>
            <a:r>
              <a:rPr lang="en-US" sz="2400" err="1">
                <a:sym typeface="Wingdings" panose="05000000000000000000" pitchFamily="2" charset="2"/>
              </a:rPr>
              <a:t>OpenAI</a:t>
            </a:r>
            <a:r>
              <a:rPr lang="en-US" sz="2400">
                <a:sym typeface="Wingdings" panose="05000000000000000000" pitchFamily="2" charset="2"/>
              </a:rPr>
              <a:t> Studio Playground →</a:t>
            </a:r>
          </a:p>
        </p:txBody>
      </p:sp>
    </p:spTree>
    <p:extLst>
      <p:ext uri="{BB962C8B-B14F-4D97-AF65-F5344CB8AC3E}">
        <p14:creationId xmlns:p14="http://schemas.microsoft.com/office/powerpoint/2010/main" val="68548983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F7C9F1-8673-3A2D-992E-5AAD3D1A817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2D2CC70-2B45-AC82-0F7E-206F96FE41D0}"/>
              </a:ext>
            </a:extLst>
          </p:cNvPr>
          <p:cNvSpPr>
            <a:spLocks noGrp="1"/>
          </p:cNvSpPr>
          <p:nvPr>
            <p:ph type="title"/>
          </p:nvPr>
        </p:nvSpPr>
        <p:spPr/>
        <p:txBody>
          <a:bodyPr/>
          <a:lstStyle/>
          <a:p>
            <a:r>
              <a:rPr lang="en-US">
                <a:solidFill>
                  <a:srgbClr val="2454C3"/>
                </a:solidFill>
                <a:effectLst>
                  <a:glow rad="63500">
                    <a:schemeClr val="bg1">
                      <a:alpha val="40000"/>
                    </a:schemeClr>
                  </a:glow>
                </a:effectLst>
                <a:latin typeface="Segoe UI Semibold" panose="020B0702040204020203" pitchFamily="34" charset="0"/>
                <a:cs typeface="Segoe UI Semibold" panose="020B0702040204020203" pitchFamily="34" charset="0"/>
              </a:rPr>
              <a:t>Experimenting with quality factors</a:t>
            </a:r>
          </a:p>
        </p:txBody>
      </p:sp>
      <p:sp>
        <p:nvSpPr>
          <p:cNvPr id="8" name="TextBox 7">
            <a:extLst>
              <a:ext uri="{FF2B5EF4-FFF2-40B4-BE49-F238E27FC236}">
                <a16:creationId xmlns:a16="http://schemas.microsoft.com/office/drawing/2014/main" id="{20BD924E-7D64-C796-1407-05378B59C61D}"/>
              </a:ext>
            </a:extLst>
          </p:cNvPr>
          <p:cNvSpPr txBox="1"/>
          <p:nvPr/>
        </p:nvSpPr>
        <p:spPr>
          <a:xfrm>
            <a:off x="198583" y="5562346"/>
            <a:ext cx="3505199" cy="830997"/>
          </a:xfrm>
          <a:prstGeom prst="rect">
            <a:avLst/>
          </a:prstGeom>
          <a:noFill/>
        </p:spPr>
        <p:txBody>
          <a:bodyPr wrap="square">
            <a:spAutoFit/>
          </a:bodyPr>
          <a:lstStyle/>
          <a:p>
            <a:pPr marL="0" indent="0" algn="r">
              <a:buNone/>
              <a:defRPr/>
            </a:pPr>
            <a:r>
              <a:rPr lang="en-US" sz="2400">
                <a:solidFill>
                  <a:srgbClr val="2454C3"/>
                </a:solidFill>
                <a:sym typeface="Wingdings" panose="05000000000000000000" pitchFamily="2" charset="2"/>
                <a:hlinkClick r:id="rId3">
                  <a:extLst>
                    <a:ext uri="{A12FA001-AC4F-418D-AE19-62706E023703}">
                      <ahyp:hlinkClr xmlns:ahyp="http://schemas.microsoft.com/office/drawing/2018/hyperlinkcolor" val="tx"/>
                    </a:ext>
                  </a:extLst>
                </a:hlinkClick>
              </a:rPr>
              <a:t>aka.ms/ragchat</a:t>
            </a:r>
            <a:endParaRPr lang="en-US" sz="2400">
              <a:sym typeface="Wingdings" panose="05000000000000000000" pitchFamily="2" charset="2"/>
            </a:endParaRPr>
          </a:p>
          <a:p>
            <a:pPr marL="0" indent="0" algn="r">
              <a:buNone/>
              <a:defRPr/>
            </a:pPr>
            <a:r>
              <a:rPr lang="en-US" sz="2400">
                <a:sym typeface="Wingdings" panose="05000000000000000000" pitchFamily="2" charset="2"/>
              </a:rPr>
              <a:t>“Developer Settings” →</a:t>
            </a:r>
          </a:p>
        </p:txBody>
      </p:sp>
      <p:pic>
        <p:nvPicPr>
          <p:cNvPr id="9" name="Picture 8" descr="A screenshot of a computer&#10;&#10;Description automatically generated">
            <a:extLst>
              <a:ext uri="{FF2B5EF4-FFF2-40B4-BE49-F238E27FC236}">
                <a16:creationId xmlns:a16="http://schemas.microsoft.com/office/drawing/2014/main" id="{C337D9F6-58EF-8FE1-6502-B0C2324BF73C}"/>
              </a:ext>
            </a:extLst>
          </p:cNvPr>
          <p:cNvPicPr>
            <a:picLocks noChangeAspect="1"/>
          </p:cNvPicPr>
          <p:nvPr/>
        </p:nvPicPr>
        <p:blipFill rotWithShape="1">
          <a:blip r:embed="rId4">
            <a:extLst>
              <a:ext uri="{28A0092B-C50C-407E-A947-70E740481C1C}">
                <a14:useLocalDpi xmlns:a14="http://schemas.microsoft.com/office/drawing/2010/main" val="0"/>
              </a:ext>
            </a:extLst>
          </a:blip>
          <a:srcRect t="9847"/>
          <a:stretch/>
        </p:blipFill>
        <p:spPr>
          <a:xfrm>
            <a:off x="3925455" y="1554440"/>
            <a:ext cx="6513945" cy="4938435"/>
          </a:xfrm>
          <a:prstGeom prst="rect">
            <a:avLst/>
          </a:prstGeom>
          <a:ln>
            <a:solidFill>
              <a:schemeClr val="accent1"/>
            </a:solidFill>
          </a:ln>
        </p:spPr>
      </p:pic>
    </p:spTree>
    <p:extLst>
      <p:ext uri="{BB962C8B-B14F-4D97-AF65-F5344CB8AC3E}">
        <p14:creationId xmlns:p14="http://schemas.microsoft.com/office/powerpoint/2010/main" val="230877900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369A37-E399-2EC7-B531-1AC5133EB18E}"/>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70223C10-290A-05E8-87AC-4BC7A6A5D211}"/>
              </a:ext>
            </a:extLst>
          </p:cNvPr>
          <p:cNvSpPr txBox="1"/>
          <p:nvPr/>
        </p:nvSpPr>
        <p:spPr>
          <a:xfrm>
            <a:off x="548561" y="953036"/>
            <a:ext cx="10529013" cy="1938992"/>
          </a:xfrm>
          <a:prstGeom prst="rect">
            <a:avLst/>
          </a:prstGeom>
          <a:noFill/>
        </p:spPr>
        <p:txBody>
          <a:bodyPr wrap="square" rtlCol="0">
            <a:spAutoFit/>
          </a:bodyPr>
          <a:lstStyle/>
          <a:p>
            <a:r>
              <a:rPr lang="en-US" sz="6000" b="1">
                <a:latin typeface="Segoe UI" panose="020B0502040204020203" pitchFamily="34" charset="0"/>
                <a:cs typeface="Segoe UI" panose="020B0502040204020203" pitchFamily="34" charset="0"/>
              </a:rPr>
              <a:t>Automated</a:t>
            </a:r>
          </a:p>
          <a:p>
            <a:r>
              <a:rPr lang="en-US" sz="6000" b="1">
                <a:latin typeface="Segoe UI" panose="020B0502040204020203" pitchFamily="34" charset="0"/>
                <a:cs typeface="Segoe UI" panose="020B0502040204020203" pitchFamily="34" charset="0"/>
              </a:rPr>
              <a:t>evaluation</a:t>
            </a:r>
          </a:p>
        </p:txBody>
      </p:sp>
      <p:sp>
        <p:nvSpPr>
          <p:cNvPr id="3" name="Title 2">
            <a:extLst>
              <a:ext uri="{FF2B5EF4-FFF2-40B4-BE49-F238E27FC236}">
                <a16:creationId xmlns:a16="http://schemas.microsoft.com/office/drawing/2014/main" id="{BA51657A-BF20-08B0-B299-8FB2B498A659}"/>
              </a:ext>
            </a:extLst>
          </p:cNvPr>
          <p:cNvSpPr>
            <a:spLocks noGrp="1"/>
          </p:cNvSpPr>
          <p:nvPr>
            <p:ph type="title"/>
          </p:nvPr>
        </p:nvSpPr>
        <p:spPr/>
        <p:txBody>
          <a:bodyPr/>
          <a:lstStyle/>
          <a:p>
            <a:endParaRPr lang="en-IN"/>
          </a:p>
        </p:txBody>
      </p:sp>
    </p:spTree>
    <p:extLst>
      <p:ext uri="{BB962C8B-B14F-4D97-AF65-F5344CB8AC3E}">
        <p14:creationId xmlns:p14="http://schemas.microsoft.com/office/powerpoint/2010/main" val="2924827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F7C9F1-8673-3A2D-992E-5AAD3D1A817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2D2CC70-2B45-AC82-0F7E-206F96FE41D0}"/>
              </a:ext>
            </a:extLst>
          </p:cNvPr>
          <p:cNvSpPr>
            <a:spLocks noGrp="1"/>
          </p:cNvSpPr>
          <p:nvPr>
            <p:ph type="title"/>
          </p:nvPr>
        </p:nvSpPr>
        <p:spPr/>
        <p:txBody>
          <a:bodyPr/>
          <a:lstStyle/>
          <a:p>
            <a:r>
              <a:rPr lang="en-US">
                <a:solidFill>
                  <a:srgbClr val="2454C3"/>
                </a:solidFill>
                <a:effectLst>
                  <a:glow rad="63500">
                    <a:schemeClr val="bg1">
                      <a:alpha val="40000"/>
                    </a:schemeClr>
                  </a:glow>
                </a:effectLst>
                <a:latin typeface="Segoe UI Semibold" panose="020B0702040204020203" pitchFamily="34" charset="0"/>
                <a:cs typeface="Segoe UI Semibold" panose="020B0702040204020203" pitchFamily="34" charset="0"/>
              </a:rPr>
              <a:t>AI RAG Chat Evaluator </a:t>
            </a:r>
          </a:p>
        </p:txBody>
      </p:sp>
      <p:sp>
        <p:nvSpPr>
          <p:cNvPr id="4" name="Content Placeholder 3">
            <a:extLst>
              <a:ext uri="{FF2B5EF4-FFF2-40B4-BE49-F238E27FC236}">
                <a16:creationId xmlns:a16="http://schemas.microsoft.com/office/drawing/2014/main" id="{A803ECD2-A7D9-9641-7C22-DEB66A2B356E}"/>
              </a:ext>
            </a:extLst>
          </p:cNvPr>
          <p:cNvSpPr>
            <a:spLocks noGrp="1"/>
          </p:cNvSpPr>
          <p:nvPr>
            <p:ph idx="1"/>
          </p:nvPr>
        </p:nvSpPr>
        <p:spPr>
          <a:xfrm>
            <a:off x="838200" y="4054764"/>
            <a:ext cx="8209547" cy="428291"/>
          </a:xfrm>
        </p:spPr>
        <p:txBody>
          <a:bodyPr>
            <a:normAutofit/>
          </a:bodyPr>
          <a:lstStyle/>
          <a:p>
            <a:pPr marL="0" indent="0">
              <a:buNone/>
            </a:pPr>
            <a:r>
              <a:rPr lang="en-US" sz="2400">
                <a:solidFill>
                  <a:srgbClr val="2454C3"/>
                </a:solidFill>
                <a:hlinkClick r:id="rId3">
                  <a:extLst>
                    <a:ext uri="{A12FA001-AC4F-418D-AE19-62706E023703}">
                      <ahyp:hlinkClr xmlns:ahyp="http://schemas.microsoft.com/office/drawing/2018/hyperlinkcolor" val="tx"/>
                    </a:ext>
                  </a:extLst>
                </a:hlinkClick>
              </a:rPr>
              <a:t>https://github.com/Azure-Samples/ai-rag-chat-evaluator</a:t>
            </a:r>
            <a:endParaRPr lang="en-US" sz="2400">
              <a:solidFill>
                <a:srgbClr val="2454C3"/>
              </a:solidFill>
            </a:endParaRPr>
          </a:p>
        </p:txBody>
      </p:sp>
      <p:sp>
        <p:nvSpPr>
          <p:cNvPr id="3" name="TextBox 2">
            <a:extLst>
              <a:ext uri="{FF2B5EF4-FFF2-40B4-BE49-F238E27FC236}">
                <a16:creationId xmlns:a16="http://schemas.microsoft.com/office/drawing/2014/main" id="{400B186A-88E0-18BD-3690-D41E7020B86C}"/>
              </a:ext>
            </a:extLst>
          </p:cNvPr>
          <p:cNvSpPr txBox="1"/>
          <p:nvPr/>
        </p:nvSpPr>
        <p:spPr>
          <a:xfrm>
            <a:off x="8527382" y="3991911"/>
            <a:ext cx="3010903" cy="553998"/>
          </a:xfrm>
          <a:prstGeom prst="rect">
            <a:avLst/>
          </a:prstGeom>
          <a:solidFill>
            <a:schemeClr val="bg1"/>
          </a:solidFill>
        </p:spPr>
        <p:txBody>
          <a:bodyPr wrap="square">
            <a:spAutoFit/>
          </a:bodyPr>
          <a:lstStyle/>
          <a:p>
            <a:r>
              <a:rPr lang="en-US" sz="3000">
                <a:solidFill>
                  <a:srgbClr val="2454C3"/>
                </a:solidFill>
                <a:hlinkClick r:id="rId4">
                  <a:extLst>
                    <a:ext uri="{A12FA001-AC4F-418D-AE19-62706E023703}">
                      <ahyp:hlinkClr xmlns:ahyp="http://schemas.microsoft.com/office/drawing/2018/hyperlinkcolor" val="tx"/>
                    </a:ext>
                  </a:extLst>
                </a:hlinkClick>
              </a:rPr>
              <a:t>aka.ms/rag/eval</a:t>
            </a:r>
            <a:endParaRPr lang="en-US" sz="3000">
              <a:solidFill>
                <a:srgbClr val="2454C3"/>
              </a:solidFill>
            </a:endParaRPr>
          </a:p>
        </p:txBody>
      </p:sp>
      <p:sp>
        <p:nvSpPr>
          <p:cNvPr id="5" name="Content Placeholder 3">
            <a:extLst>
              <a:ext uri="{FF2B5EF4-FFF2-40B4-BE49-F238E27FC236}">
                <a16:creationId xmlns:a16="http://schemas.microsoft.com/office/drawing/2014/main" id="{BED281E9-D422-DA31-C941-8E7C70825E0B}"/>
              </a:ext>
            </a:extLst>
          </p:cNvPr>
          <p:cNvSpPr txBox="1">
            <a:spLocks/>
          </p:cNvSpPr>
          <p:nvPr/>
        </p:nvSpPr>
        <p:spPr>
          <a:xfrm>
            <a:off x="838200" y="1825625"/>
            <a:ext cx="10515600" cy="2229139"/>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t>A set of tools for automating the evaluation of RAG answer quality.</a:t>
            </a:r>
          </a:p>
          <a:p>
            <a:r>
              <a:rPr lang="en-US"/>
              <a:t>Generate ground truth data</a:t>
            </a:r>
          </a:p>
          <a:p>
            <a:r>
              <a:rPr lang="en-US"/>
              <a:t>Evaluate with different parameters</a:t>
            </a:r>
          </a:p>
          <a:p>
            <a:r>
              <a:rPr lang="en-US"/>
              <a:t>Compare the metrics and answers across evaluations</a:t>
            </a:r>
          </a:p>
        </p:txBody>
      </p:sp>
      <p:sp>
        <p:nvSpPr>
          <p:cNvPr id="6" name="Content Placeholder 3">
            <a:extLst>
              <a:ext uri="{FF2B5EF4-FFF2-40B4-BE49-F238E27FC236}">
                <a16:creationId xmlns:a16="http://schemas.microsoft.com/office/drawing/2014/main" id="{19288085-5C48-A9EC-9A56-4B63DCC992FE}"/>
              </a:ext>
            </a:extLst>
          </p:cNvPr>
          <p:cNvSpPr txBox="1">
            <a:spLocks/>
          </p:cNvSpPr>
          <p:nvPr/>
        </p:nvSpPr>
        <p:spPr>
          <a:xfrm>
            <a:off x="838200" y="5154379"/>
            <a:ext cx="10515600" cy="112952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t>Based on the azure-ai-generative SDK:</a:t>
            </a:r>
          </a:p>
          <a:p>
            <a:pPr marL="0" indent="0">
              <a:buNone/>
            </a:pPr>
            <a:r>
              <a:rPr lang="en-US" sz="2400">
                <a:solidFill>
                  <a:srgbClr val="2454C3"/>
                </a:solidFill>
                <a:hlinkClick r:id="rId5">
                  <a:extLst>
                    <a:ext uri="{A12FA001-AC4F-418D-AE19-62706E023703}">
                      <ahyp:hlinkClr xmlns:ahyp="http://schemas.microsoft.com/office/drawing/2018/hyperlinkcolor" val="tx"/>
                    </a:ext>
                  </a:extLst>
                </a:hlinkClick>
              </a:rPr>
              <a:t>https://</a:t>
            </a:r>
            <a:r>
              <a:rPr lang="en-US" sz="2400" err="1">
                <a:solidFill>
                  <a:srgbClr val="2454C3"/>
                </a:solidFill>
                <a:hlinkClick r:id="rId5">
                  <a:extLst>
                    <a:ext uri="{A12FA001-AC4F-418D-AE19-62706E023703}">
                      <ahyp:hlinkClr xmlns:ahyp="http://schemas.microsoft.com/office/drawing/2018/hyperlinkcolor" val="tx"/>
                    </a:ext>
                  </a:extLst>
                </a:hlinkClick>
              </a:rPr>
              <a:t>pypi.org</a:t>
            </a:r>
            <a:r>
              <a:rPr lang="en-US" sz="2400">
                <a:solidFill>
                  <a:srgbClr val="2454C3"/>
                </a:solidFill>
                <a:hlinkClick r:id="rId5">
                  <a:extLst>
                    <a:ext uri="{A12FA001-AC4F-418D-AE19-62706E023703}">
                      <ahyp:hlinkClr xmlns:ahyp="http://schemas.microsoft.com/office/drawing/2018/hyperlinkcolor" val="tx"/>
                    </a:ext>
                  </a:extLst>
                </a:hlinkClick>
              </a:rPr>
              <a:t>/project/azure-ai-generative/</a:t>
            </a:r>
            <a:endParaRPr lang="en-US" sz="2400">
              <a:solidFill>
                <a:srgbClr val="2454C3"/>
              </a:solidFill>
            </a:endParaRPr>
          </a:p>
        </p:txBody>
      </p:sp>
    </p:spTree>
    <p:extLst>
      <p:ext uri="{BB962C8B-B14F-4D97-AF65-F5344CB8AC3E}">
        <p14:creationId xmlns:p14="http://schemas.microsoft.com/office/powerpoint/2010/main" val="205551656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F7C9F1-8673-3A2D-992E-5AAD3D1A817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2D2CC70-2B45-AC82-0F7E-206F96FE41D0}"/>
              </a:ext>
            </a:extLst>
          </p:cNvPr>
          <p:cNvSpPr>
            <a:spLocks noGrp="1"/>
          </p:cNvSpPr>
          <p:nvPr>
            <p:ph type="title"/>
          </p:nvPr>
        </p:nvSpPr>
        <p:spPr/>
        <p:txBody>
          <a:bodyPr/>
          <a:lstStyle/>
          <a:p>
            <a:r>
              <a:rPr lang="en-US">
                <a:solidFill>
                  <a:srgbClr val="2454C3"/>
                </a:solidFill>
                <a:effectLst>
                  <a:glow rad="63500">
                    <a:schemeClr val="bg1">
                      <a:alpha val="40000"/>
                    </a:schemeClr>
                  </a:glow>
                </a:effectLst>
                <a:latin typeface="Segoe UI Semibold" panose="020B0702040204020203" pitchFamily="34" charset="0"/>
                <a:cs typeface="Segoe UI Semibold" panose="020B0702040204020203" pitchFamily="34" charset="0"/>
              </a:rPr>
              <a:t>Ground truth data</a:t>
            </a:r>
          </a:p>
        </p:txBody>
      </p:sp>
      <p:sp>
        <p:nvSpPr>
          <p:cNvPr id="4" name="Content Placeholder 3">
            <a:extLst>
              <a:ext uri="{FF2B5EF4-FFF2-40B4-BE49-F238E27FC236}">
                <a16:creationId xmlns:a16="http://schemas.microsoft.com/office/drawing/2014/main" id="{A803ECD2-A7D9-9641-7C22-DEB66A2B356E}"/>
              </a:ext>
            </a:extLst>
          </p:cNvPr>
          <p:cNvSpPr>
            <a:spLocks noGrp="1"/>
          </p:cNvSpPr>
          <p:nvPr>
            <p:ph idx="1"/>
          </p:nvPr>
        </p:nvSpPr>
        <p:spPr>
          <a:xfrm>
            <a:off x="910389" y="3113888"/>
            <a:ext cx="9444789" cy="946080"/>
          </a:xfrm>
          <a:solidFill>
            <a:schemeClr val="bg1">
              <a:lumMod val="85000"/>
            </a:schemeClr>
          </a:solidFill>
          <a:ln w="38100">
            <a:solidFill>
              <a:schemeClr val="bg1">
                <a:lumMod val="85000"/>
              </a:schemeClr>
            </a:solidFill>
          </a:ln>
        </p:spPr>
        <p:txBody>
          <a:bodyPr>
            <a:normAutofit/>
          </a:bodyPr>
          <a:lstStyle/>
          <a:p>
            <a:pPr marL="0" indent="0">
              <a:buNone/>
            </a:pPr>
            <a:r>
              <a:rPr lang="en-US" sz="2000" b="0">
                <a:solidFill>
                  <a:srgbClr val="000000"/>
                </a:solidFill>
                <a:effectLst/>
                <a:latin typeface="Menlo" panose="020B0609030804020204" pitchFamily="49" charset="0"/>
              </a:rPr>
              <a:t>python3 -m scripts generate --output=</a:t>
            </a:r>
            <a:r>
              <a:rPr lang="en-US" sz="2000" b="0" err="1">
                <a:solidFill>
                  <a:srgbClr val="000000"/>
                </a:solidFill>
                <a:effectLst/>
                <a:latin typeface="Menlo" panose="020B0609030804020204" pitchFamily="49" charset="0"/>
              </a:rPr>
              <a:t>example_input</a:t>
            </a:r>
            <a:r>
              <a:rPr lang="en-US" sz="2000" b="0">
                <a:solidFill>
                  <a:srgbClr val="000000"/>
                </a:solidFill>
                <a:effectLst/>
                <a:latin typeface="Menlo" panose="020B0609030804020204" pitchFamily="49" charset="0"/>
              </a:rPr>
              <a:t>/</a:t>
            </a:r>
            <a:r>
              <a:rPr lang="en-US" sz="2000" b="0" err="1">
                <a:solidFill>
                  <a:srgbClr val="000000"/>
                </a:solidFill>
                <a:effectLst/>
                <a:latin typeface="Menlo" panose="020B0609030804020204" pitchFamily="49" charset="0"/>
              </a:rPr>
              <a:t>qa.jsonl</a:t>
            </a:r>
            <a:endParaRPr lang="en-US" sz="2000">
              <a:solidFill>
                <a:srgbClr val="000000"/>
              </a:solidFill>
              <a:latin typeface="Menlo" panose="020B0609030804020204" pitchFamily="49" charset="0"/>
            </a:endParaRPr>
          </a:p>
          <a:p>
            <a:pPr marL="0" indent="0">
              <a:buNone/>
            </a:pPr>
            <a:r>
              <a:rPr lang="en-US" sz="2000" b="0">
                <a:solidFill>
                  <a:srgbClr val="000000"/>
                </a:solidFill>
                <a:effectLst/>
                <a:latin typeface="Menlo" panose="020B0609030804020204" pitchFamily="49" charset="0"/>
              </a:rPr>
              <a:t>                            --</a:t>
            </a:r>
            <a:r>
              <a:rPr lang="en-US" sz="2000" b="0" err="1">
                <a:solidFill>
                  <a:srgbClr val="000000"/>
                </a:solidFill>
                <a:effectLst/>
                <a:latin typeface="Menlo" panose="020B0609030804020204" pitchFamily="49" charset="0"/>
              </a:rPr>
              <a:t>numquestions</a:t>
            </a:r>
            <a:r>
              <a:rPr lang="en-US" sz="2000" b="0">
                <a:solidFill>
                  <a:srgbClr val="000000"/>
                </a:solidFill>
                <a:effectLst/>
                <a:latin typeface="Menlo" panose="020B0609030804020204" pitchFamily="49" charset="0"/>
              </a:rPr>
              <a:t>=200 --</a:t>
            </a:r>
            <a:r>
              <a:rPr lang="en-US" sz="2000" b="0" err="1">
                <a:solidFill>
                  <a:srgbClr val="000000"/>
                </a:solidFill>
                <a:effectLst/>
                <a:latin typeface="Menlo" panose="020B0609030804020204" pitchFamily="49" charset="0"/>
              </a:rPr>
              <a:t>persource</a:t>
            </a:r>
            <a:r>
              <a:rPr lang="en-US" sz="2000" b="0">
                <a:solidFill>
                  <a:srgbClr val="000000"/>
                </a:solidFill>
                <a:effectLst/>
                <a:latin typeface="Menlo" panose="020B0609030804020204" pitchFamily="49" charset="0"/>
              </a:rPr>
              <a:t>=5</a:t>
            </a:r>
            <a:endParaRPr lang="en-US" sz="2000"/>
          </a:p>
        </p:txBody>
      </p:sp>
      <p:sp>
        <p:nvSpPr>
          <p:cNvPr id="5" name="TextBox 4">
            <a:extLst>
              <a:ext uri="{FF2B5EF4-FFF2-40B4-BE49-F238E27FC236}">
                <a16:creationId xmlns:a16="http://schemas.microsoft.com/office/drawing/2014/main" id="{D6EF22AF-AB23-7423-E8AD-8B44891C5A85}"/>
              </a:ext>
            </a:extLst>
          </p:cNvPr>
          <p:cNvSpPr txBox="1"/>
          <p:nvPr/>
        </p:nvSpPr>
        <p:spPr>
          <a:xfrm>
            <a:off x="838200" y="1620144"/>
            <a:ext cx="10407316" cy="830997"/>
          </a:xfrm>
          <a:prstGeom prst="rect">
            <a:avLst/>
          </a:prstGeom>
          <a:noFill/>
        </p:spPr>
        <p:txBody>
          <a:bodyPr wrap="square">
            <a:spAutoFit/>
          </a:bodyPr>
          <a:lstStyle/>
          <a:p>
            <a:pPr marL="0" indent="0">
              <a:buNone/>
            </a:pPr>
            <a:r>
              <a:rPr lang="en-US" sz="2400"/>
              <a:t>The ground truth data is the ideal answer for a question.</a:t>
            </a:r>
          </a:p>
          <a:p>
            <a:pPr marL="0" indent="0">
              <a:buNone/>
            </a:pPr>
            <a:r>
              <a:rPr lang="en-US" sz="2400"/>
              <a:t>Manual curation is recommended!</a:t>
            </a:r>
          </a:p>
        </p:txBody>
      </p:sp>
      <p:sp>
        <p:nvSpPr>
          <p:cNvPr id="6" name="TextBox 5">
            <a:extLst>
              <a:ext uri="{FF2B5EF4-FFF2-40B4-BE49-F238E27FC236}">
                <a16:creationId xmlns:a16="http://schemas.microsoft.com/office/drawing/2014/main" id="{41043D85-1E5B-5C6D-A23B-8B18273B8223}"/>
              </a:ext>
            </a:extLst>
          </p:cNvPr>
          <p:cNvSpPr txBox="1"/>
          <p:nvPr/>
        </p:nvSpPr>
        <p:spPr>
          <a:xfrm>
            <a:off x="838200" y="2549433"/>
            <a:ext cx="10407316" cy="461665"/>
          </a:xfrm>
          <a:prstGeom prst="rect">
            <a:avLst/>
          </a:prstGeom>
          <a:noFill/>
        </p:spPr>
        <p:txBody>
          <a:bodyPr wrap="square">
            <a:spAutoFit/>
          </a:bodyPr>
          <a:lstStyle/>
          <a:p>
            <a:pPr marL="0" indent="0">
              <a:buNone/>
            </a:pPr>
            <a:r>
              <a:rPr lang="en-US" sz="2400"/>
              <a:t>Generate Q/A pairs from a search index:</a:t>
            </a:r>
          </a:p>
        </p:txBody>
      </p:sp>
      <p:grpSp>
        <p:nvGrpSpPr>
          <p:cNvPr id="7" name="Group 6">
            <a:extLst>
              <a:ext uri="{FF2B5EF4-FFF2-40B4-BE49-F238E27FC236}">
                <a16:creationId xmlns:a16="http://schemas.microsoft.com/office/drawing/2014/main" id="{53885393-3EF3-4C33-D17B-7543C458ACD1}"/>
              </a:ext>
            </a:extLst>
          </p:cNvPr>
          <p:cNvGrpSpPr/>
          <p:nvPr/>
        </p:nvGrpSpPr>
        <p:grpSpPr>
          <a:xfrm>
            <a:off x="2397793" y="4264570"/>
            <a:ext cx="1185421" cy="1783275"/>
            <a:chOff x="17833125" y="8247189"/>
            <a:chExt cx="2655893" cy="3853506"/>
          </a:xfrm>
        </p:grpSpPr>
        <p:pic>
          <p:nvPicPr>
            <p:cNvPr id="8" name="Graphic 27">
              <a:extLst>
                <a:ext uri="{FF2B5EF4-FFF2-40B4-BE49-F238E27FC236}">
                  <a16:creationId xmlns:a16="http://schemas.microsoft.com/office/drawing/2014/main" id="{BA01BADA-DCA6-231D-52AE-2487698F68C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7833125" y="8247189"/>
              <a:ext cx="2655892" cy="2655571"/>
            </a:xfrm>
            <a:prstGeom prst="rect">
              <a:avLst/>
            </a:prstGeom>
          </p:spPr>
        </p:pic>
        <p:sp>
          <p:nvSpPr>
            <p:cNvPr id="9" name="Text Placeholder 5">
              <a:extLst>
                <a:ext uri="{FF2B5EF4-FFF2-40B4-BE49-F238E27FC236}">
                  <a16:creationId xmlns:a16="http://schemas.microsoft.com/office/drawing/2014/main" id="{B5098915-3CD0-7317-7A2E-AC3A16FBF924}"/>
                </a:ext>
              </a:extLst>
            </p:cNvPr>
            <p:cNvSpPr txBox="1">
              <a:spLocks/>
            </p:cNvSpPr>
            <p:nvPr/>
          </p:nvSpPr>
          <p:spPr>
            <a:xfrm>
              <a:off x="17882727" y="10701528"/>
              <a:ext cx="2606291" cy="1399167"/>
            </a:xfrm>
            <a:prstGeom prst="rect">
              <a:avLst/>
            </a:prstGeom>
          </p:spPr>
          <p:txBody>
            <a:bodyPr lIns="91440" tIns="45720" rIns="91440" bIns="45720" anchor="t"/>
            <a:lstStyle>
              <a:defPPr>
                <a:defRPr lang="en-US"/>
              </a:defPPr>
              <a:lvl1pPr marL="0" algn="l" defTabSz="3657965" rtl="0" eaLnBrk="1" latinLnBrk="0" hangingPunct="1">
                <a:defRPr sz="7200" kern="1200">
                  <a:solidFill>
                    <a:schemeClr val="tx1"/>
                  </a:solidFill>
                  <a:latin typeface="+mn-lt"/>
                  <a:ea typeface="+mn-ea"/>
                  <a:cs typeface="+mn-cs"/>
                </a:defRPr>
              </a:lvl1pPr>
              <a:lvl2pPr marL="1828983" algn="l" defTabSz="3657965" rtl="0" eaLnBrk="1" latinLnBrk="0" hangingPunct="1">
                <a:defRPr sz="7200" kern="1200">
                  <a:solidFill>
                    <a:schemeClr val="tx1"/>
                  </a:solidFill>
                  <a:latin typeface="+mn-lt"/>
                  <a:ea typeface="+mn-ea"/>
                  <a:cs typeface="+mn-cs"/>
                </a:defRPr>
              </a:lvl2pPr>
              <a:lvl3pPr marL="3657965" algn="l" defTabSz="3657965" rtl="0" eaLnBrk="1" latinLnBrk="0" hangingPunct="1">
                <a:defRPr sz="7200" kern="1200">
                  <a:solidFill>
                    <a:schemeClr val="tx1"/>
                  </a:solidFill>
                  <a:latin typeface="+mn-lt"/>
                  <a:ea typeface="+mn-ea"/>
                  <a:cs typeface="+mn-cs"/>
                </a:defRPr>
              </a:lvl3pPr>
              <a:lvl4pPr marL="5486948" algn="l" defTabSz="3657965" rtl="0" eaLnBrk="1" latinLnBrk="0" hangingPunct="1">
                <a:defRPr sz="7200" kern="1200">
                  <a:solidFill>
                    <a:schemeClr val="tx1"/>
                  </a:solidFill>
                  <a:latin typeface="+mn-lt"/>
                  <a:ea typeface="+mn-ea"/>
                  <a:cs typeface="+mn-cs"/>
                </a:defRPr>
              </a:lvl4pPr>
              <a:lvl5pPr marL="7315932" algn="l" defTabSz="3657965" rtl="0" eaLnBrk="1" latinLnBrk="0" hangingPunct="1">
                <a:defRPr sz="7200" kern="1200">
                  <a:solidFill>
                    <a:schemeClr val="tx1"/>
                  </a:solidFill>
                  <a:latin typeface="+mn-lt"/>
                  <a:ea typeface="+mn-ea"/>
                  <a:cs typeface="+mn-cs"/>
                </a:defRPr>
              </a:lvl5pPr>
              <a:lvl6pPr marL="9144915" algn="l" defTabSz="3657965" rtl="0" eaLnBrk="1" latinLnBrk="0" hangingPunct="1">
                <a:defRPr sz="7200" kern="1200">
                  <a:solidFill>
                    <a:schemeClr val="tx1"/>
                  </a:solidFill>
                  <a:latin typeface="+mn-lt"/>
                  <a:ea typeface="+mn-ea"/>
                  <a:cs typeface="+mn-cs"/>
                </a:defRPr>
              </a:lvl6pPr>
              <a:lvl7pPr marL="10973897" algn="l" defTabSz="3657965" rtl="0" eaLnBrk="1" latinLnBrk="0" hangingPunct="1">
                <a:defRPr sz="7200" kern="1200">
                  <a:solidFill>
                    <a:schemeClr val="tx1"/>
                  </a:solidFill>
                  <a:latin typeface="+mn-lt"/>
                  <a:ea typeface="+mn-ea"/>
                  <a:cs typeface="+mn-cs"/>
                </a:defRPr>
              </a:lvl7pPr>
              <a:lvl8pPr marL="12802880" algn="l" defTabSz="3657965" rtl="0" eaLnBrk="1" latinLnBrk="0" hangingPunct="1">
                <a:defRPr sz="7200" kern="1200">
                  <a:solidFill>
                    <a:schemeClr val="tx1"/>
                  </a:solidFill>
                  <a:latin typeface="+mn-lt"/>
                  <a:ea typeface="+mn-ea"/>
                  <a:cs typeface="+mn-cs"/>
                </a:defRPr>
              </a:lvl8pPr>
              <a:lvl9pPr marL="14631864" algn="l" defTabSz="3657965" rtl="0" eaLnBrk="1" latinLnBrk="0" hangingPunct="1">
                <a:defRPr sz="7200" kern="1200">
                  <a:solidFill>
                    <a:schemeClr val="tx1"/>
                  </a:solidFill>
                  <a:latin typeface="+mn-lt"/>
                  <a:ea typeface="+mn-ea"/>
                  <a:cs typeface="+mn-cs"/>
                </a:defRPr>
              </a:lvl9pPr>
            </a:lstStyle>
            <a:p>
              <a:pPr algn="ctr" defTabSz="1865484">
                <a:defRPr/>
              </a:pPr>
              <a:r>
                <a:rPr lang="en-US" sz="1800">
                  <a:cs typeface="Segoe UI Semilight"/>
                </a:rPr>
                <a:t>Azure</a:t>
              </a:r>
              <a:endParaRPr lang="en-US" sz="1800">
                <a:cs typeface="Arial"/>
              </a:endParaRPr>
            </a:p>
            <a:p>
              <a:pPr algn="ctr" defTabSz="1865484">
                <a:defRPr/>
              </a:pPr>
              <a:r>
                <a:rPr lang="en-US" sz="1800">
                  <a:cs typeface="Segoe UI Semilight"/>
                </a:rPr>
                <a:t>AI Search</a:t>
              </a:r>
              <a:endParaRPr lang="en-US" sz="1800">
                <a:cs typeface="Arial"/>
              </a:endParaRPr>
            </a:p>
          </p:txBody>
        </p:sp>
      </p:grpSp>
      <p:pic>
        <p:nvPicPr>
          <p:cNvPr id="10" name="Graphic 24">
            <a:extLst>
              <a:ext uri="{FF2B5EF4-FFF2-40B4-BE49-F238E27FC236}">
                <a16:creationId xmlns:a16="http://schemas.microsoft.com/office/drawing/2014/main" id="{35F7118F-211D-1736-BDC0-195F968A2D6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747872" y="4405392"/>
            <a:ext cx="904646" cy="947266"/>
          </a:xfrm>
          <a:prstGeom prst="rect">
            <a:avLst/>
          </a:prstGeom>
        </p:spPr>
      </p:pic>
      <p:sp>
        <p:nvSpPr>
          <p:cNvPr id="11" name="Text Placeholder 5">
            <a:extLst>
              <a:ext uri="{FF2B5EF4-FFF2-40B4-BE49-F238E27FC236}">
                <a16:creationId xmlns:a16="http://schemas.microsoft.com/office/drawing/2014/main" id="{AE169FF3-E98C-3EED-106C-6CFE20FA6CD6}"/>
              </a:ext>
            </a:extLst>
          </p:cNvPr>
          <p:cNvSpPr txBox="1">
            <a:spLocks/>
          </p:cNvSpPr>
          <p:nvPr/>
        </p:nvSpPr>
        <p:spPr>
          <a:xfrm>
            <a:off x="7747872" y="5420976"/>
            <a:ext cx="964298" cy="706755"/>
          </a:xfrm>
          <a:prstGeom prst="rect">
            <a:avLst/>
          </a:prstGeom>
        </p:spPr>
        <p:txBody>
          <a:bodyPr lIns="91440" tIns="45720" rIns="91440" bIns="45720" anchor="t"/>
          <a:lstStyle>
            <a:defPPr>
              <a:defRPr lang="en-US"/>
            </a:defPPr>
            <a:lvl1pPr marL="0" algn="l" defTabSz="3657965" rtl="0" eaLnBrk="1" latinLnBrk="0" hangingPunct="1">
              <a:defRPr sz="7200" kern="1200">
                <a:solidFill>
                  <a:schemeClr val="tx1"/>
                </a:solidFill>
                <a:latin typeface="+mn-lt"/>
                <a:ea typeface="+mn-ea"/>
                <a:cs typeface="+mn-cs"/>
              </a:defRPr>
            </a:lvl1pPr>
            <a:lvl2pPr marL="1828983" algn="l" defTabSz="3657965" rtl="0" eaLnBrk="1" latinLnBrk="0" hangingPunct="1">
              <a:defRPr sz="7200" kern="1200">
                <a:solidFill>
                  <a:schemeClr val="tx1"/>
                </a:solidFill>
                <a:latin typeface="+mn-lt"/>
                <a:ea typeface="+mn-ea"/>
                <a:cs typeface="+mn-cs"/>
              </a:defRPr>
            </a:lvl2pPr>
            <a:lvl3pPr marL="3657965" algn="l" defTabSz="3657965" rtl="0" eaLnBrk="1" latinLnBrk="0" hangingPunct="1">
              <a:defRPr sz="7200" kern="1200">
                <a:solidFill>
                  <a:schemeClr val="tx1"/>
                </a:solidFill>
                <a:latin typeface="+mn-lt"/>
                <a:ea typeface="+mn-ea"/>
                <a:cs typeface="+mn-cs"/>
              </a:defRPr>
            </a:lvl3pPr>
            <a:lvl4pPr marL="5486948" algn="l" defTabSz="3657965" rtl="0" eaLnBrk="1" latinLnBrk="0" hangingPunct="1">
              <a:defRPr sz="7200" kern="1200">
                <a:solidFill>
                  <a:schemeClr val="tx1"/>
                </a:solidFill>
                <a:latin typeface="+mn-lt"/>
                <a:ea typeface="+mn-ea"/>
                <a:cs typeface="+mn-cs"/>
              </a:defRPr>
            </a:lvl4pPr>
            <a:lvl5pPr marL="7315932" algn="l" defTabSz="3657965" rtl="0" eaLnBrk="1" latinLnBrk="0" hangingPunct="1">
              <a:defRPr sz="7200" kern="1200">
                <a:solidFill>
                  <a:schemeClr val="tx1"/>
                </a:solidFill>
                <a:latin typeface="+mn-lt"/>
                <a:ea typeface="+mn-ea"/>
                <a:cs typeface="+mn-cs"/>
              </a:defRPr>
            </a:lvl5pPr>
            <a:lvl6pPr marL="9144915" algn="l" defTabSz="3657965" rtl="0" eaLnBrk="1" latinLnBrk="0" hangingPunct="1">
              <a:defRPr sz="7200" kern="1200">
                <a:solidFill>
                  <a:schemeClr val="tx1"/>
                </a:solidFill>
                <a:latin typeface="+mn-lt"/>
                <a:ea typeface="+mn-ea"/>
                <a:cs typeface="+mn-cs"/>
              </a:defRPr>
            </a:lvl6pPr>
            <a:lvl7pPr marL="10973897" algn="l" defTabSz="3657965" rtl="0" eaLnBrk="1" latinLnBrk="0" hangingPunct="1">
              <a:defRPr sz="7200" kern="1200">
                <a:solidFill>
                  <a:schemeClr val="tx1"/>
                </a:solidFill>
                <a:latin typeface="+mn-lt"/>
                <a:ea typeface="+mn-ea"/>
                <a:cs typeface="+mn-cs"/>
              </a:defRPr>
            </a:lvl7pPr>
            <a:lvl8pPr marL="12802880" algn="l" defTabSz="3657965" rtl="0" eaLnBrk="1" latinLnBrk="0" hangingPunct="1">
              <a:defRPr sz="7200" kern="1200">
                <a:solidFill>
                  <a:schemeClr val="tx1"/>
                </a:solidFill>
                <a:latin typeface="+mn-lt"/>
                <a:ea typeface="+mn-ea"/>
                <a:cs typeface="+mn-cs"/>
              </a:defRPr>
            </a:lvl8pPr>
            <a:lvl9pPr marL="14631864" algn="l" defTabSz="3657965" rtl="0" eaLnBrk="1" latinLnBrk="0" hangingPunct="1">
              <a:defRPr sz="7200" kern="1200">
                <a:solidFill>
                  <a:schemeClr val="tx1"/>
                </a:solidFill>
                <a:latin typeface="+mn-lt"/>
                <a:ea typeface="+mn-ea"/>
                <a:cs typeface="+mn-cs"/>
              </a:defRPr>
            </a:lvl9pPr>
          </a:lstStyle>
          <a:p>
            <a:pPr marL="0" indent="0" algn="ctr" defTabSz="1865484">
              <a:buNone/>
              <a:defRPr/>
            </a:pPr>
            <a:r>
              <a:rPr lang="en-US" sz="1800">
                <a:cs typeface="Segoe UI Semilight"/>
              </a:rPr>
              <a:t>Azure OpenAI</a:t>
            </a:r>
            <a:endParaRPr lang="en-US" sz="1800">
              <a:cs typeface="Arial"/>
            </a:endParaRPr>
          </a:p>
        </p:txBody>
      </p:sp>
      <p:cxnSp>
        <p:nvCxnSpPr>
          <p:cNvPr id="13" name="Straight Arrow Connector 12">
            <a:extLst>
              <a:ext uri="{FF2B5EF4-FFF2-40B4-BE49-F238E27FC236}">
                <a16:creationId xmlns:a16="http://schemas.microsoft.com/office/drawing/2014/main" id="{49D52CEB-D5B3-A17F-5215-25D48F258FAE}"/>
              </a:ext>
            </a:extLst>
          </p:cNvPr>
          <p:cNvCxnSpPr>
            <a:cxnSpLocks/>
          </p:cNvCxnSpPr>
          <p:nvPr/>
        </p:nvCxnSpPr>
        <p:spPr>
          <a:xfrm>
            <a:off x="994611" y="5015383"/>
            <a:ext cx="1315452" cy="0"/>
          </a:xfrm>
          <a:prstGeom prst="straightConnector1">
            <a:avLst/>
          </a:prstGeom>
          <a:ln w="28575">
            <a:solidFill>
              <a:schemeClr val="tx1"/>
            </a:solidFill>
            <a:tailEnd type="triangle"/>
          </a:ln>
        </p:spPr>
        <p:style>
          <a:lnRef idx="2">
            <a:schemeClr val="accent4"/>
          </a:lnRef>
          <a:fillRef idx="0">
            <a:schemeClr val="accent4"/>
          </a:fillRef>
          <a:effectRef idx="1">
            <a:schemeClr val="accent4"/>
          </a:effectRef>
          <a:fontRef idx="minor">
            <a:schemeClr val="tx1"/>
          </a:fontRef>
        </p:style>
      </p:cxnSp>
      <p:cxnSp>
        <p:nvCxnSpPr>
          <p:cNvPr id="17" name="Straight Arrow Connector 16">
            <a:extLst>
              <a:ext uri="{FF2B5EF4-FFF2-40B4-BE49-F238E27FC236}">
                <a16:creationId xmlns:a16="http://schemas.microsoft.com/office/drawing/2014/main" id="{C1C5BC79-75F7-946D-D413-B18A903D95A4}"/>
              </a:ext>
            </a:extLst>
          </p:cNvPr>
          <p:cNvCxnSpPr>
            <a:cxnSpLocks/>
          </p:cNvCxnSpPr>
          <p:nvPr/>
        </p:nvCxnSpPr>
        <p:spPr>
          <a:xfrm>
            <a:off x="3697705" y="5017608"/>
            <a:ext cx="1402088" cy="0"/>
          </a:xfrm>
          <a:prstGeom prst="straightConnector1">
            <a:avLst/>
          </a:prstGeom>
          <a:ln w="28575">
            <a:solidFill>
              <a:schemeClr val="tx1"/>
            </a:solidFill>
            <a:tailEnd type="triangle"/>
          </a:ln>
        </p:spPr>
        <p:style>
          <a:lnRef idx="2">
            <a:schemeClr val="accent4"/>
          </a:lnRef>
          <a:fillRef idx="0">
            <a:schemeClr val="accent4"/>
          </a:fillRef>
          <a:effectRef idx="1">
            <a:schemeClr val="accent4"/>
          </a:effectRef>
          <a:fontRef idx="minor">
            <a:schemeClr val="tx1"/>
          </a:fontRef>
        </p:style>
      </p:cxnSp>
      <p:sp>
        <p:nvSpPr>
          <p:cNvPr id="20" name="Text Placeholder 5">
            <a:extLst>
              <a:ext uri="{FF2B5EF4-FFF2-40B4-BE49-F238E27FC236}">
                <a16:creationId xmlns:a16="http://schemas.microsoft.com/office/drawing/2014/main" id="{538A5210-BB1F-704C-7AE3-2451555C32E1}"/>
              </a:ext>
            </a:extLst>
          </p:cNvPr>
          <p:cNvSpPr txBox="1">
            <a:spLocks/>
          </p:cNvSpPr>
          <p:nvPr/>
        </p:nvSpPr>
        <p:spPr>
          <a:xfrm>
            <a:off x="4527594" y="5427741"/>
            <a:ext cx="2286590" cy="706755"/>
          </a:xfrm>
          <a:prstGeom prst="rect">
            <a:avLst/>
          </a:prstGeom>
        </p:spPr>
        <p:txBody>
          <a:bodyPr lIns="91440" tIns="45720" rIns="91440" bIns="45720" anchor="t"/>
          <a:lstStyle>
            <a:defPPr>
              <a:defRPr lang="en-US"/>
            </a:defPPr>
            <a:lvl1pPr marL="0" algn="l" defTabSz="3657965" rtl="0" eaLnBrk="1" latinLnBrk="0" hangingPunct="1">
              <a:defRPr sz="7200" kern="1200">
                <a:solidFill>
                  <a:schemeClr val="tx1"/>
                </a:solidFill>
                <a:latin typeface="+mn-lt"/>
                <a:ea typeface="+mn-ea"/>
                <a:cs typeface="+mn-cs"/>
              </a:defRPr>
            </a:lvl1pPr>
            <a:lvl2pPr marL="1828983" algn="l" defTabSz="3657965" rtl="0" eaLnBrk="1" latinLnBrk="0" hangingPunct="1">
              <a:defRPr sz="7200" kern="1200">
                <a:solidFill>
                  <a:schemeClr val="tx1"/>
                </a:solidFill>
                <a:latin typeface="+mn-lt"/>
                <a:ea typeface="+mn-ea"/>
                <a:cs typeface="+mn-cs"/>
              </a:defRPr>
            </a:lvl2pPr>
            <a:lvl3pPr marL="3657965" algn="l" defTabSz="3657965" rtl="0" eaLnBrk="1" latinLnBrk="0" hangingPunct="1">
              <a:defRPr sz="7200" kern="1200">
                <a:solidFill>
                  <a:schemeClr val="tx1"/>
                </a:solidFill>
                <a:latin typeface="+mn-lt"/>
                <a:ea typeface="+mn-ea"/>
                <a:cs typeface="+mn-cs"/>
              </a:defRPr>
            </a:lvl3pPr>
            <a:lvl4pPr marL="5486948" algn="l" defTabSz="3657965" rtl="0" eaLnBrk="1" latinLnBrk="0" hangingPunct="1">
              <a:defRPr sz="7200" kern="1200">
                <a:solidFill>
                  <a:schemeClr val="tx1"/>
                </a:solidFill>
                <a:latin typeface="+mn-lt"/>
                <a:ea typeface="+mn-ea"/>
                <a:cs typeface="+mn-cs"/>
              </a:defRPr>
            </a:lvl4pPr>
            <a:lvl5pPr marL="7315932" algn="l" defTabSz="3657965" rtl="0" eaLnBrk="1" latinLnBrk="0" hangingPunct="1">
              <a:defRPr sz="7200" kern="1200">
                <a:solidFill>
                  <a:schemeClr val="tx1"/>
                </a:solidFill>
                <a:latin typeface="+mn-lt"/>
                <a:ea typeface="+mn-ea"/>
                <a:cs typeface="+mn-cs"/>
              </a:defRPr>
            </a:lvl5pPr>
            <a:lvl6pPr marL="9144915" algn="l" defTabSz="3657965" rtl="0" eaLnBrk="1" latinLnBrk="0" hangingPunct="1">
              <a:defRPr sz="7200" kern="1200">
                <a:solidFill>
                  <a:schemeClr val="tx1"/>
                </a:solidFill>
                <a:latin typeface="+mn-lt"/>
                <a:ea typeface="+mn-ea"/>
                <a:cs typeface="+mn-cs"/>
              </a:defRPr>
            </a:lvl6pPr>
            <a:lvl7pPr marL="10973897" algn="l" defTabSz="3657965" rtl="0" eaLnBrk="1" latinLnBrk="0" hangingPunct="1">
              <a:defRPr sz="7200" kern="1200">
                <a:solidFill>
                  <a:schemeClr val="tx1"/>
                </a:solidFill>
                <a:latin typeface="+mn-lt"/>
                <a:ea typeface="+mn-ea"/>
                <a:cs typeface="+mn-cs"/>
              </a:defRPr>
            </a:lvl7pPr>
            <a:lvl8pPr marL="12802880" algn="l" defTabSz="3657965" rtl="0" eaLnBrk="1" latinLnBrk="0" hangingPunct="1">
              <a:defRPr sz="7200" kern="1200">
                <a:solidFill>
                  <a:schemeClr val="tx1"/>
                </a:solidFill>
                <a:latin typeface="+mn-lt"/>
                <a:ea typeface="+mn-ea"/>
                <a:cs typeface="+mn-cs"/>
              </a:defRPr>
            </a:lvl8pPr>
            <a:lvl9pPr marL="14631864" algn="l" defTabSz="3657965" rtl="0" eaLnBrk="1" latinLnBrk="0" hangingPunct="1">
              <a:defRPr sz="7200" kern="1200">
                <a:solidFill>
                  <a:schemeClr val="tx1"/>
                </a:solidFill>
                <a:latin typeface="+mn-lt"/>
                <a:ea typeface="+mn-ea"/>
                <a:cs typeface="+mn-cs"/>
              </a:defRPr>
            </a:lvl9pPr>
          </a:lstStyle>
          <a:p>
            <a:pPr algn="ctr" defTabSz="1865484">
              <a:defRPr/>
            </a:pPr>
            <a:r>
              <a:rPr lang="en-US" sz="1800">
                <a:cs typeface="Segoe UI Semilight"/>
              </a:rPr>
              <a:t>azure-ai-generative</a:t>
            </a:r>
          </a:p>
          <a:p>
            <a:pPr algn="ctr" defTabSz="1865484">
              <a:defRPr/>
            </a:pPr>
            <a:r>
              <a:rPr lang="en-US" sz="1800">
                <a:cs typeface="Segoe UI Semilight"/>
              </a:rPr>
              <a:t>SDK</a:t>
            </a:r>
            <a:endParaRPr lang="en-US" sz="1800">
              <a:cs typeface="Arial"/>
            </a:endParaRPr>
          </a:p>
        </p:txBody>
      </p:sp>
      <p:pic>
        <p:nvPicPr>
          <p:cNvPr id="21" name="Picture 2" descr="Python Software Foundation">
            <a:extLst>
              <a:ext uri="{FF2B5EF4-FFF2-40B4-BE49-F238E27FC236}">
                <a16:creationId xmlns:a16="http://schemas.microsoft.com/office/drawing/2014/main" id="{9890AF63-5961-F1ED-9D28-A8AC64B56493}"/>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r="78938" b="14583"/>
          <a:stretch/>
        </p:blipFill>
        <p:spPr bwMode="auto">
          <a:xfrm>
            <a:off x="5099793" y="4283750"/>
            <a:ext cx="1142192" cy="1137226"/>
          </a:xfrm>
          <a:prstGeom prst="rect">
            <a:avLst/>
          </a:prstGeom>
          <a:noFill/>
          <a:extLst>
            <a:ext uri="{909E8E84-426E-40DD-AFC4-6F175D3DCCD1}">
              <a14:hiddenFill xmlns:a14="http://schemas.microsoft.com/office/drawing/2010/main">
                <a:solidFill>
                  <a:srgbClr val="FFFFFF"/>
                </a:solidFill>
              </a14:hiddenFill>
            </a:ext>
          </a:extLst>
        </p:spPr>
      </p:pic>
      <p:cxnSp>
        <p:nvCxnSpPr>
          <p:cNvPr id="23" name="Straight Arrow Connector 22">
            <a:extLst>
              <a:ext uri="{FF2B5EF4-FFF2-40B4-BE49-F238E27FC236}">
                <a16:creationId xmlns:a16="http://schemas.microsoft.com/office/drawing/2014/main" id="{0D4E3C79-1EED-AF9B-8BAE-4674D2F9B4E8}"/>
              </a:ext>
            </a:extLst>
          </p:cNvPr>
          <p:cNvCxnSpPr>
            <a:cxnSpLocks/>
          </p:cNvCxnSpPr>
          <p:nvPr/>
        </p:nvCxnSpPr>
        <p:spPr>
          <a:xfrm flipV="1">
            <a:off x="6241985" y="5017608"/>
            <a:ext cx="1505887" cy="5796"/>
          </a:xfrm>
          <a:prstGeom prst="straightConnector1">
            <a:avLst/>
          </a:prstGeom>
          <a:ln w="28575">
            <a:solidFill>
              <a:schemeClr val="tx1"/>
            </a:solidFill>
            <a:tailEnd type="triangle"/>
          </a:ln>
        </p:spPr>
        <p:style>
          <a:lnRef idx="2">
            <a:schemeClr val="accent4"/>
          </a:lnRef>
          <a:fillRef idx="0">
            <a:schemeClr val="accent4"/>
          </a:fillRef>
          <a:effectRef idx="1">
            <a:schemeClr val="accent4"/>
          </a:effectRef>
          <a:fontRef idx="minor">
            <a:schemeClr val="tx1"/>
          </a:fontRef>
        </p:style>
      </p:cxnSp>
      <p:cxnSp>
        <p:nvCxnSpPr>
          <p:cNvPr id="30" name="Straight Arrow Connector 29">
            <a:extLst>
              <a:ext uri="{FF2B5EF4-FFF2-40B4-BE49-F238E27FC236}">
                <a16:creationId xmlns:a16="http://schemas.microsoft.com/office/drawing/2014/main" id="{F9EBB504-021E-F60E-DB4B-E03E03B9924E}"/>
              </a:ext>
            </a:extLst>
          </p:cNvPr>
          <p:cNvCxnSpPr>
            <a:cxnSpLocks/>
          </p:cNvCxnSpPr>
          <p:nvPr/>
        </p:nvCxnSpPr>
        <p:spPr>
          <a:xfrm>
            <a:off x="8712170" y="5009587"/>
            <a:ext cx="1315452" cy="0"/>
          </a:xfrm>
          <a:prstGeom prst="straightConnector1">
            <a:avLst/>
          </a:prstGeom>
          <a:ln w="28575">
            <a:solidFill>
              <a:schemeClr val="tx1"/>
            </a:solidFill>
            <a:tailEnd type="triangle"/>
          </a:ln>
        </p:spPr>
        <p:style>
          <a:lnRef idx="2">
            <a:schemeClr val="accent4"/>
          </a:lnRef>
          <a:fillRef idx="0">
            <a:schemeClr val="accent4"/>
          </a:fillRef>
          <a:effectRef idx="1">
            <a:schemeClr val="accent4"/>
          </a:effectRef>
          <a:fontRef idx="minor">
            <a:schemeClr val="tx1"/>
          </a:fontRef>
        </p:style>
      </p:cxnSp>
      <p:sp>
        <p:nvSpPr>
          <p:cNvPr id="31" name="TextBox 30">
            <a:extLst>
              <a:ext uri="{FF2B5EF4-FFF2-40B4-BE49-F238E27FC236}">
                <a16:creationId xmlns:a16="http://schemas.microsoft.com/office/drawing/2014/main" id="{4F19ED4A-B101-953A-FA5B-3A1139F5B858}"/>
              </a:ext>
            </a:extLst>
          </p:cNvPr>
          <p:cNvSpPr txBox="1"/>
          <p:nvPr/>
        </p:nvSpPr>
        <p:spPr>
          <a:xfrm>
            <a:off x="3638052" y="4617109"/>
            <a:ext cx="1402089" cy="369332"/>
          </a:xfrm>
          <a:prstGeom prst="rect">
            <a:avLst/>
          </a:prstGeom>
          <a:noFill/>
        </p:spPr>
        <p:txBody>
          <a:bodyPr wrap="square">
            <a:spAutoFit/>
          </a:bodyPr>
          <a:lstStyle/>
          <a:p>
            <a:pPr marL="0" indent="0">
              <a:buNone/>
            </a:pPr>
            <a:r>
              <a:rPr lang="en-US"/>
              <a:t>documents</a:t>
            </a:r>
          </a:p>
        </p:txBody>
      </p:sp>
      <p:sp>
        <p:nvSpPr>
          <p:cNvPr id="32" name="TextBox 31">
            <a:extLst>
              <a:ext uri="{FF2B5EF4-FFF2-40B4-BE49-F238E27FC236}">
                <a16:creationId xmlns:a16="http://schemas.microsoft.com/office/drawing/2014/main" id="{9DAF4A78-860E-81B0-4FD0-2A2FD413BE0F}"/>
              </a:ext>
            </a:extLst>
          </p:cNvPr>
          <p:cNvSpPr txBox="1"/>
          <p:nvPr/>
        </p:nvSpPr>
        <p:spPr>
          <a:xfrm>
            <a:off x="6143422" y="4609160"/>
            <a:ext cx="1615142" cy="369332"/>
          </a:xfrm>
          <a:prstGeom prst="rect">
            <a:avLst/>
          </a:prstGeom>
          <a:noFill/>
        </p:spPr>
        <p:txBody>
          <a:bodyPr wrap="square">
            <a:spAutoFit/>
          </a:bodyPr>
          <a:lstStyle/>
          <a:p>
            <a:pPr marL="0" indent="0">
              <a:buNone/>
            </a:pPr>
            <a:r>
              <a:rPr lang="en-US"/>
              <a:t>prompt + docs</a:t>
            </a:r>
          </a:p>
        </p:txBody>
      </p:sp>
      <p:sp>
        <p:nvSpPr>
          <p:cNvPr id="33" name="TextBox 32">
            <a:extLst>
              <a:ext uri="{FF2B5EF4-FFF2-40B4-BE49-F238E27FC236}">
                <a16:creationId xmlns:a16="http://schemas.microsoft.com/office/drawing/2014/main" id="{1179B946-F0BD-F8D7-C03B-31A40A8FF770}"/>
              </a:ext>
            </a:extLst>
          </p:cNvPr>
          <p:cNvSpPr txBox="1"/>
          <p:nvPr/>
        </p:nvSpPr>
        <p:spPr>
          <a:xfrm>
            <a:off x="8668851" y="4640255"/>
            <a:ext cx="1402089" cy="369332"/>
          </a:xfrm>
          <a:prstGeom prst="rect">
            <a:avLst/>
          </a:prstGeom>
          <a:noFill/>
        </p:spPr>
        <p:txBody>
          <a:bodyPr wrap="square">
            <a:spAutoFit/>
          </a:bodyPr>
          <a:lstStyle/>
          <a:p>
            <a:pPr marL="0" indent="0">
              <a:buNone/>
            </a:pPr>
            <a:r>
              <a:rPr lang="en-US"/>
              <a:t>Q/A pairs</a:t>
            </a:r>
          </a:p>
        </p:txBody>
      </p:sp>
    </p:spTree>
    <p:extLst>
      <p:ext uri="{BB962C8B-B14F-4D97-AF65-F5344CB8AC3E}">
        <p14:creationId xmlns:p14="http://schemas.microsoft.com/office/powerpoint/2010/main" val="51045097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F7C9F1-8673-3A2D-992E-5AAD3D1A817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2D2CC70-2B45-AC82-0F7E-206F96FE41D0}"/>
              </a:ext>
            </a:extLst>
          </p:cNvPr>
          <p:cNvSpPr>
            <a:spLocks noGrp="1"/>
          </p:cNvSpPr>
          <p:nvPr>
            <p:ph type="title"/>
          </p:nvPr>
        </p:nvSpPr>
        <p:spPr/>
        <p:txBody>
          <a:bodyPr/>
          <a:lstStyle/>
          <a:p>
            <a:r>
              <a:rPr lang="en-US">
                <a:solidFill>
                  <a:srgbClr val="2454C3"/>
                </a:solidFill>
                <a:effectLst>
                  <a:glow rad="63500">
                    <a:schemeClr val="bg1">
                      <a:alpha val="40000"/>
                    </a:schemeClr>
                  </a:glow>
                </a:effectLst>
                <a:latin typeface="Segoe UI Semibold" panose="020B0702040204020203" pitchFamily="34" charset="0"/>
                <a:cs typeface="Segoe UI Semibold" panose="020B0702040204020203" pitchFamily="34" charset="0"/>
              </a:rPr>
              <a:t>Evaluation</a:t>
            </a:r>
          </a:p>
        </p:txBody>
      </p:sp>
      <p:sp>
        <p:nvSpPr>
          <p:cNvPr id="4" name="Content Placeholder 3">
            <a:extLst>
              <a:ext uri="{FF2B5EF4-FFF2-40B4-BE49-F238E27FC236}">
                <a16:creationId xmlns:a16="http://schemas.microsoft.com/office/drawing/2014/main" id="{A803ECD2-A7D9-9641-7C22-DEB66A2B356E}"/>
              </a:ext>
            </a:extLst>
          </p:cNvPr>
          <p:cNvSpPr>
            <a:spLocks noGrp="1"/>
          </p:cNvSpPr>
          <p:nvPr>
            <p:ph idx="1"/>
          </p:nvPr>
        </p:nvSpPr>
        <p:spPr>
          <a:xfrm>
            <a:off x="910389" y="3113888"/>
            <a:ext cx="9444789" cy="473038"/>
          </a:xfrm>
          <a:solidFill>
            <a:schemeClr val="bg1">
              <a:lumMod val="85000"/>
            </a:schemeClr>
          </a:solidFill>
          <a:ln w="38100">
            <a:solidFill>
              <a:schemeClr val="bg1">
                <a:lumMod val="85000"/>
              </a:schemeClr>
            </a:solidFill>
          </a:ln>
        </p:spPr>
        <p:txBody>
          <a:bodyPr>
            <a:normAutofit/>
          </a:bodyPr>
          <a:lstStyle/>
          <a:p>
            <a:pPr marL="0" indent="0">
              <a:buNone/>
            </a:pPr>
            <a:r>
              <a:rPr lang="en-US" sz="2000" b="0">
                <a:solidFill>
                  <a:srgbClr val="000000"/>
                </a:solidFill>
                <a:effectLst/>
                <a:latin typeface="Menlo" panose="020B0609030804020204" pitchFamily="49" charset="0"/>
              </a:rPr>
              <a:t>python3 -m scripts evaluate -–config=</a:t>
            </a:r>
            <a:r>
              <a:rPr lang="en-US" sz="2000" b="0" err="1">
                <a:solidFill>
                  <a:srgbClr val="000000"/>
                </a:solidFill>
                <a:effectLst/>
                <a:latin typeface="Menlo" panose="020B0609030804020204" pitchFamily="49" charset="0"/>
              </a:rPr>
              <a:t>example_config.json</a:t>
            </a:r>
            <a:endParaRPr lang="en-US" sz="2000"/>
          </a:p>
        </p:txBody>
      </p:sp>
      <p:sp>
        <p:nvSpPr>
          <p:cNvPr id="5" name="TextBox 4">
            <a:extLst>
              <a:ext uri="{FF2B5EF4-FFF2-40B4-BE49-F238E27FC236}">
                <a16:creationId xmlns:a16="http://schemas.microsoft.com/office/drawing/2014/main" id="{D6EF22AF-AB23-7423-E8AD-8B44891C5A85}"/>
              </a:ext>
            </a:extLst>
          </p:cNvPr>
          <p:cNvSpPr txBox="1"/>
          <p:nvPr/>
        </p:nvSpPr>
        <p:spPr>
          <a:xfrm>
            <a:off x="838200" y="1620144"/>
            <a:ext cx="10407316" cy="461665"/>
          </a:xfrm>
          <a:prstGeom prst="rect">
            <a:avLst/>
          </a:prstGeom>
          <a:noFill/>
        </p:spPr>
        <p:txBody>
          <a:bodyPr wrap="square">
            <a:spAutoFit/>
          </a:bodyPr>
          <a:lstStyle/>
          <a:p>
            <a:pPr marL="0" indent="0">
              <a:buNone/>
            </a:pPr>
            <a:r>
              <a:rPr lang="en-US" sz="2400"/>
              <a:t>Compute GPT metrics and custom metrics for every question in ground truth.</a:t>
            </a:r>
          </a:p>
        </p:txBody>
      </p:sp>
      <p:sp>
        <p:nvSpPr>
          <p:cNvPr id="6" name="TextBox 5">
            <a:extLst>
              <a:ext uri="{FF2B5EF4-FFF2-40B4-BE49-F238E27FC236}">
                <a16:creationId xmlns:a16="http://schemas.microsoft.com/office/drawing/2014/main" id="{41043D85-1E5B-5C6D-A23B-8B18273B8223}"/>
              </a:ext>
            </a:extLst>
          </p:cNvPr>
          <p:cNvSpPr txBox="1"/>
          <p:nvPr/>
        </p:nvSpPr>
        <p:spPr>
          <a:xfrm>
            <a:off x="838200" y="2549433"/>
            <a:ext cx="10407316" cy="461665"/>
          </a:xfrm>
          <a:prstGeom prst="rect">
            <a:avLst/>
          </a:prstGeom>
          <a:noFill/>
        </p:spPr>
        <p:txBody>
          <a:bodyPr wrap="square">
            <a:spAutoFit/>
          </a:bodyPr>
          <a:lstStyle/>
          <a:p>
            <a:pPr marL="0" indent="0">
              <a:buNone/>
            </a:pPr>
            <a:r>
              <a:rPr lang="en-US" sz="2400"/>
              <a:t>Evaluate based off the configuration:</a:t>
            </a:r>
          </a:p>
        </p:txBody>
      </p:sp>
      <p:sp>
        <p:nvSpPr>
          <p:cNvPr id="9" name="Text Placeholder 5">
            <a:extLst>
              <a:ext uri="{FF2B5EF4-FFF2-40B4-BE49-F238E27FC236}">
                <a16:creationId xmlns:a16="http://schemas.microsoft.com/office/drawing/2014/main" id="{B5098915-3CD0-7317-7A2E-AC3A16FBF924}"/>
              </a:ext>
            </a:extLst>
          </p:cNvPr>
          <p:cNvSpPr txBox="1">
            <a:spLocks/>
          </p:cNvSpPr>
          <p:nvPr/>
        </p:nvSpPr>
        <p:spPr>
          <a:xfrm>
            <a:off x="2430624" y="5480243"/>
            <a:ext cx="1163282" cy="647488"/>
          </a:xfrm>
          <a:prstGeom prst="rect">
            <a:avLst/>
          </a:prstGeom>
        </p:spPr>
        <p:txBody>
          <a:bodyPr lIns="91440" tIns="45720" rIns="91440" bIns="45720" anchor="t"/>
          <a:lstStyle>
            <a:defPPr>
              <a:defRPr lang="en-US"/>
            </a:defPPr>
            <a:lvl1pPr marL="0" algn="l" defTabSz="3657965" rtl="0" eaLnBrk="1" latinLnBrk="0" hangingPunct="1">
              <a:defRPr sz="7200" kern="1200">
                <a:solidFill>
                  <a:schemeClr val="tx1"/>
                </a:solidFill>
                <a:latin typeface="+mn-lt"/>
                <a:ea typeface="+mn-ea"/>
                <a:cs typeface="+mn-cs"/>
              </a:defRPr>
            </a:lvl1pPr>
            <a:lvl2pPr marL="1828983" algn="l" defTabSz="3657965" rtl="0" eaLnBrk="1" latinLnBrk="0" hangingPunct="1">
              <a:defRPr sz="7200" kern="1200">
                <a:solidFill>
                  <a:schemeClr val="tx1"/>
                </a:solidFill>
                <a:latin typeface="+mn-lt"/>
                <a:ea typeface="+mn-ea"/>
                <a:cs typeface="+mn-cs"/>
              </a:defRPr>
            </a:lvl2pPr>
            <a:lvl3pPr marL="3657965" algn="l" defTabSz="3657965" rtl="0" eaLnBrk="1" latinLnBrk="0" hangingPunct="1">
              <a:defRPr sz="7200" kern="1200">
                <a:solidFill>
                  <a:schemeClr val="tx1"/>
                </a:solidFill>
                <a:latin typeface="+mn-lt"/>
                <a:ea typeface="+mn-ea"/>
                <a:cs typeface="+mn-cs"/>
              </a:defRPr>
            </a:lvl3pPr>
            <a:lvl4pPr marL="5486948" algn="l" defTabSz="3657965" rtl="0" eaLnBrk="1" latinLnBrk="0" hangingPunct="1">
              <a:defRPr sz="7200" kern="1200">
                <a:solidFill>
                  <a:schemeClr val="tx1"/>
                </a:solidFill>
                <a:latin typeface="+mn-lt"/>
                <a:ea typeface="+mn-ea"/>
                <a:cs typeface="+mn-cs"/>
              </a:defRPr>
            </a:lvl4pPr>
            <a:lvl5pPr marL="7315932" algn="l" defTabSz="3657965" rtl="0" eaLnBrk="1" latinLnBrk="0" hangingPunct="1">
              <a:defRPr sz="7200" kern="1200">
                <a:solidFill>
                  <a:schemeClr val="tx1"/>
                </a:solidFill>
                <a:latin typeface="+mn-lt"/>
                <a:ea typeface="+mn-ea"/>
                <a:cs typeface="+mn-cs"/>
              </a:defRPr>
            </a:lvl5pPr>
            <a:lvl6pPr marL="9144915" algn="l" defTabSz="3657965" rtl="0" eaLnBrk="1" latinLnBrk="0" hangingPunct="1">
              <a:defRPr sz="7200" kern="1200">
                <a:solidFill>
                  <a:schemeClr val="tx1"/>
                </a:solidFill>
                <a:latin typeface="+mn-lt"/>
                <a:ea typeface="+mn-ea"/>
                <a:cs typeface="+mn-cs"/>
              </a:defRPr>
            </a:lvl6pPr>
            <a:lvl7pPr marL="10973897" algn="l" defTabSz="3657965" rtl="0" eaLnBrk="1" latinLnBrk="0" hangingPunct="1">
              <a:defRPr sz="7200" kern="1200">
                <a:solidFill>
                  <a:schemeClr val="tx1"/>
                </a:solidFill>
                <a:latin typeface="+mn-lt"/>
                <a:ea typeface="+mn-ea"/>
                <a:cs typeface="+mn-cs"/>
              </a:defRPr>
            </a:lvl7pPr>
            <a:lvl8pPr marL="12802880" algn="l" defTabSz="3657965" rtl="0" eaLnBrk="1" latinLnBrk="0" hangingPunct="1">
              <a:defRPr sz="7200" kern="1200">
                <a:solidFill>
                  <a:schemeClr val="tx1"/>
                </a:solidFill>
                <a:latin typeface="+mn-lt"/>
                <a:ea typeface="+mn-ea"/>
                <a:cs typeface="+mn-cs"/>
              </a:defRPr>
            </a:lvl8pPr>
            <a:lvl9pPr marL="14631864" algn="l" defTabSz="3657965" rtl="0" eaLnBrk="1" latinLnBrk="0" hangingPunct="1">
              <a:defRPr sz="7200" kern="1200">
                <a:solidFill>
                  <a:schemeClr val="tx1"/>
                </a:solidFill>
                <a:latin typeface="+mn-lt"/>
                <a:ea typeface="+mn-ea"/>
                <a:cs typeface="+mn-cs"/>
              </a:defRPr>
            </a:lvl9pPr>
          </a:lstStyle>
          <a:p>
            <a:pPr algn="ctr" defTabSz="1865484">
              <a:defRPr/>
            </a:pPr>
            <a:r>
              <a:rPr lang="en-US" sz="1800">
                <a:cs typeface="Segoe UI Semilight"/>
              </a:rPr>
              <a:t>Local endpoint</a:t>
            </a:r>
            <a:endParaRPr lang="en-US" sz="1800">
              <a:cs typeface="Arial"/>
            </a:endParaRPr>
          </a:p>
        </p:txBody>
      </p:sp>
      <p:pic>
        <p:nvPicPr>
          <p:cNvPr id="10" name="Graphic 24">
            <a:extLst>
              <a:ext uri="{FF2B5EF4-FFF2-40B4-BE49-F238E27FC236}">
                <a16:creationId xmlns:a16="http://schemas.microsoft.com/office/drawing/2014/main" id="{35F7118F-211D-1736-BDC0-195F968A2D6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36600" y="4405392"/>
            <a:ext cx="904646" cy="947266"/>
          </a:xfrm>
          <a:prstGeom prst="rect">
            <a:avLst/>
          </a:prstGeom>
        </p:spPr>
      </p:pic>
      <p:sp>
        <p:nvSpPr>
          <p:cNvPr id="11" name="Text Placeholder 5">
            <a:extLst>
              <a:ext uri="{FF2B5EF4-FFF2-40B4-BE49-F238E27FC236}">
                <a16:creationId xmlns:a16="http://schemas.microsoft.com/office/drawing/2014/main" id="{AE169FF3-E98C-3EED-106C-6CFE20FA6CD6}"/>
              </a:ext>
            </a:extLst>
          </p:cNvPr>
          <p:cNvSpPr txBox="1">
            <a:spLocks/>
          </p:cNvSpPr>
          <p:nvPr/>
        </p:nvSpPr>
        <p:spPr>
          <a:xfrm>
            <a:off x="7536600" y="5420976"/>
            <a:ext cx="964298" cy="706755"/>
          </a:xfrm>
          <a:prstGeom prst="rect">
            <a:avLst/>
          </a:prstGeom>
        </p:spPr>
        <p:txBody>
          <a:bodyPr lIns="91440" tIns="45720" rIns="91440" bIns="45720" anchor="t"/>
          <a:lstStyle>
            <a:defPPr>
              <a:defRPr lang="en-US"/>
            </a:defPPr>
            <a:lvl1pPr marL="0" algn="l" defTabSz="3657965" rtl="0" eaLnBrk="1" latinLnBrk="0" hangingPunct="1">
              <a:defRPr sz="7200" kern="1200">
                <a:solidFill>
                  <a:schemeClr val="tx1"/>
                </a:solidFill>
                <a:latin typeface="+mn-lt"/>
                <a:ea typeface="+mn-ea"/>
                <a:cs typeface="+mn-cs"/>
              </a:defRPr>
            </a:lvl1pPr>
            <a:lvl2pPr marL="1828983" algn="l" defTabSz="3657965" rtl="0" eaLnBrk="1" latinLnBrk="0" hangingPunct="1">
              <a:defRPr sz="7200" kern="1200">
                <a:solidFill>
                  <a:schemeClr val="tx1"/>
                </a:solidFill>
                <a:latin typeface="+mn-lt"/>
                <a:ea typeface="+mn-ea"/>
                <a:cs typeface="+mn-cs"/>
              </a:defRPr>
            </a:lvl2pPr>
            <a:lvl3pPr marL="3657965" algn="l" defTabSz="3657965" rtl="0" eaLnBrk="1" latinLnBrk="0" hangingPunct="1">
              <a:defRPr sz="7200" kern="1200">
                <a:solidFill>
                  <a:schemeClr val="tx1"/>
                </a:solidFill>
                <a:latin typeface="+mn-lt"/>
                <a:ea typeface="+mn-ea"/>
                <a:cs typeface="+mn-cs"/>
              </a:defRPr>
            </a:lvl3pPr>
            <a:lvl4pPr marL="5486948" algn="l" defTabSz="3657965" rtl="0" eaLnBrk="1" latinLnBrk="0" hangingPunct="1">
              <a:defRPr sz="7200" kern="1200">
                <a:solidFill>
                  <a:schemeClr val="tx1"/>
                </a:solidFill>
                <a:latin typeface="+mn-lt"/>
                <a:ea typeface="+mn-ea"/>
                <a:cs typeface="+mn-cs"/>
              </a:defRPr>
            </a:lvl4pPr>
            <a:lvl5pPr marL="7315932" algn="l" defTabSz="3657965" rtl="0" eaLnBrk="1" latinLnBrk="0" hangingPunct="1">
              <a:defRPr sz="7200" kern="1200">
                <a:solidFill>
                  <a:schemeClr val="tx1"/>
                </a:solidFill>
                <a:latin typeface="+mn-lt"/>
                <a:ea typeface="+mn-ea"/>
                <a:cs typeface="+mn-cs"/>
              </a:defRPr>
            </a:lvl5pPr>
            <a:lvl6pPr marL="9144915" algn="l" defTabSz="3657965" rtl="0" eaLnBrk="1" latinLnBrk="0" hangingPunct="1">
              <a:defRPr sz="7200" kern="1200">
                <a:solidFill>
                  <a:schemeClr val="tx1"/>
                </a:solidFill>
                <a:latin typeface="+mn-lt"/>
                <a:ea typeface="+mn-ea"/>
                <a:cs typeface="+mn-cs"/>
              </a:defRPr>
            </a:lvl6pPr>
            <a:lvl7pPr marL="10973897" algn="l" defTabSz="3657965" rtl="0" eaLnBrk="1" latinLnBrk="0" hangingPunct="1">
              <a:defRPr sz="7200" kern="1200">
                <a:solidFill>
                  <a:schemeClr val="tx1"/>
                </a:solidFill>
                <a:latin typeface="+mn-lt"/>
                <a:ea typeface="+mn-ea"/>
                <a:cs typeface="+mn-cs"/>
              </a:defRPr>
            </a:lvl7pPr>
            <a:lvl8pPr marL="12802880" algn="l" defTabSz="3657965" rtl="0" eaLnBrk="1" latinLnBrk="0" hangingPunct="1">
              <a:defRPr sz="7200" kern="1200">
                <a:solidFill>
                  <a:schemeClr val="tx1"/>
                </a:solidFill>
                <a:latin typeface="+mn-lt"/>
                <a:ea typeface="+mn-ea"/>
                <a:cs typeface="+mn-cs"/>
              </a:defRPr>
            </a:lvl8pPr>
            <a:lvl9pPr marL="14631864" algn="l" defTabSz="3657965" rtl="0" eaLnBrk="1" latinLnBrk="0" hangingPunct="1">
              <a:defRPr sz="7200" kern="1200">
                <a:solidFill>
                  <a:schemeClr val="tx1"/>
                </a:solidFill>
                <a:latin typeface="+mn-lt"/>
                <a:ea typeface="+mn-ea"/>
                <a:cs typeface="+mn-cs"/>
              </a:defRPr>
            </a:lvl9pPr>
          </a:lstStyle>
          <a:p>
            <a:pPr marL="0" indent="0" algn="ctr" defTabSz="1865484">
              <a:buNone/>
              <a:defRPr/>
            </a:pPr>
            <a:r>
              <a:rPr lang="en-US" sz="1800">
                <a:cs typeface="Segoe UI Semilight"/>
              </a:rPr>
              <a:t>Azure OpenAI</a:t>
            </a:r>
            <a:endParaRPr lang="en-US" sz="1800">
              <a:cs typeface="Arial"/>
            </a:endParaRPr>
          </a:p>
        </p:txBody>
      </p:sp>
      <p:cxnSp>
        <p:nvCxnSpPr>
          <p:cNvPr id="13" name="Straight Arrow Connector 12">
            <a:extLst>
              <a:ext uri="{FF2B5EF4-FFF2-40B4-BE49-F238E27FC236}">
                <a16:creationId xmlns:a16="http://schemas.microsoft.com/office/drawing/2014/main" id="{49D52CEB-D5B3-A17F-5215-25D48F258FAE}"/>
              </a:ext>
            </a:extLst>
          </p:cNvPr>
          <p:cNvCxnSpPr>
            <a:cxnSpLocks/>
          </p:cNvCxnSpPr>
          <p:nvPr/>
        </p:nvCxnSpPr>
        <p:spPr>
          <a:xfrm>
            <a:off x="994611" y="5015383"/>
            <a:ext cx="1315452" cy="0"/>
          </a:xfrm>
          <a:prstGeom prst="straightConnector1">
            <a:avLst/>
          </a:prstGeom>
          <a:ln w="28575">
            <a:solidFill>
              <a:schemeClr val="tx1"/>
            </a:solidFill>
            <a:tailEnd type="triangle"/>
          </a:ln>
        </p:spPr>
        <p:style>
          <a:lnRef idx="2">
            <a:schemeClr val="accent4"/>
          </a:lnRef>
          <a:fillRef idx="0">
            <a:schemeClr val="accent4"/>
          </a:fillRef>
          <a:effectRef idx="1">
            <a:schemeClr val="accent4"/>
          </a:effectRef>
          <a:fontRef idx="minor">
            <a:schemeClr val="tx1"/>
          </a:fontRef>
        </p:style>
      </p:cxnSp>
      <p:cxnSp>
        <p:nvCxnSpPr>
          <p:cNvPr id="17" name="Straight Arrow Connector 16">
            <a:extLst>
              <a:ext uri="{FF2B5EF4-FFF2-40B4-BE49-F238E27FC236}">
                <a16:creationId xmlns:a16="http://schemas.microsoft.com/office/drawing/2014/main" id="{C1C5BC79-75F7-946D-D413-B18A903D95A4}"/>
              </a:ext>
            </a:extLst>
          </p:cNvPr>
          <p:cNvCxnSpPr>
            <a:cxnSpLocks/>
          </p:cNvCxnSpPr>
          <p:nvPr/>
        </p:nvCxnSpPr>
        <p:spPr>
          <a:xfrm flipV="1">
            <a:off x="3697705" y="5009587"/>
            <a:ext cx="1575824" cy="8021"/>
          </a:xfrm>
          <a:prstGeom prst="straightConnector1">
            <a:avLst/>
          </a:prstGeom>
          <a:ln w="28575">
            <a:solidFill>
              <a:schemeClr val="tx1"/>
            </a:solidFill>
            <a:tailEnd type="triangle"/>
          </a:ln>
        </p:spPr>
        <p:style>
          <a:lnRef idx="2">
            <a:schemeClr val="accent4"/>
          </a:lnRef>
          <a:fillRef idx="0">
            <a:schemeClr val="accent4"/>
          </a:fillRef>
          <a:effectRef idx="1">
            <a:schemeClr val="accent4"/>
          </a:effectRef>
          <a:fontRef idx="minor">
            <a:schemeClr val="tx1"/>
          </a:fontRef>
        </p:style>
      </p:cxnSp>
      <p:sp>
        <p:nvSpPr>
          <p:cNvPr id="20" name="Text Placeholder 5">
            <a:extLst>
              <a:ext uri="{FF2B5EF4-FFF2-40B4-BE49-F238E27FC236}">
                <a16:creationId xmlns:a16="http://schemas.microsoft.com/office/drawing/2014/main" id="{538A5210-BB1F-704C-7AE3-2451555C32E1}"/>
              </a:ext>
            </a:extLst>
          </p:cNvPr>
          <p:cNvSpPr txBox="1">
            <a:spLocks/>
          </p:cNvSpPr>
          <p:nvPr/>
        </p:nvSpPr>
        <p:spPr>
          <a:xfrm>
            <a:off x="4701330" y="5420976"/>
            <a:ext cx="2286590" cy="706755"/>
          </a:xfrm>
          <a:prstGeom prst="rect">
            <a:avLst/>
          </a:prstGeom>
        </p:spPr>
        <p:txBody>
          <a:bodyPr lIns="91440" tIns="45720" rIns="91440" bIns="45720" anchor="t"/>
          <a:lstStyle>
            <a:defPPr>
              <a:defRPr lang="en-US"/>
            </a:defPPr>
            <a:lvl1pPr marL="0" algn="l" defTabSz="3657965" rtl="0" eaLnBrk="1" latinLnBrk="0" hangingPunct="1">
              <a:defRPr sz="7200" kern="1200">
                <a:solidFill>
                  <a:schemeClr val="tx1"/>
                </a:solidFill>
                <a:latin typeface="+mn-lt"/>
                <a:ea typeface="+mn-ea"/>
                <a:cs typeface="+mn-cs"/>
              </a:defRPr>
            </a:lvl1pPr>
            <a:lvl2pPr marL="1828983" algn="l" defTabSz="3657965" rtl="0" eaLnBrk="1" latinLnBrk="0" hangingPunct="1">
              <a:defRPr sz="7200" kern="1200">
                <a:solidFill>
                  <a:schemeClr val="tx1"/>
                </a:solidFill>
                <a:latin typeface="+mn-lt"/>
                <a:ea typeface="+mn-ea"/>
                <a:cs typeface="+mn-cs"/>
              </a:defRPr>
            </a:lvl2pPr>
            <a:lvl3pPr marL="3657965" algn="l" defTabSz="3657965" rtl="0" eaLnBrk="1" latinLnBrk="0" hangingPunct="1">
              <a:defRPr sz="7200" kern="1200">
                <a:solidFill>
                  <a:schemeClr val="tx1"/>
                </a:solidFill>
                <a:latin typeface="+mn-lt"/>
                <a:ea typeface="+mn-ea"/>
                <a:cs typeface="+mn-cs"/>
              </a:defRPr>
            </a:lvl3pPr>
            <a:lvl4pPr marL="5486948" algn="l" defTabSz="3657965" rtl="0" eaLnBrk="1" latinLnBrk="0" hangingPunct="1">
              <a:defRPr sz="7200" kern="1200">
                <a:solidFill>
                  <a:schemeClr val="tx1"/>
                </a:solidFill>
                <a:latin typeface="+mn-lt"/>
                <a:ea typeface="+mn-ea"/>
                <a:cs typeface="+mn-cs"/>
              </a:defRPr>
            </a:lvl4pPr>
            <a:lvl5pPr marL="7315932" algn="l" defTabSz="3657965" rtl="0" eaLnBrk="1" latinLnBrk="0" hangingPunct="1">
              <a:defRPr sz="7200" kern="1200">
                <a:solidFill>
                  <a:schemeClr val="tx1"/>
                </a:solidFill>
                <a:latin typeface="+mn-lt"/>
                <a:ea typeface="+mn-ea"/>
                <a:cs typeface="+mn-cs"/>
              </a:defRPr>
            </a:lvl5pPr>
            <a:lvl6pPr marL="9144915" algn="l" defTabSz="3657965" rtl="0" eaLnBrk="1" latinLnBrk="0" hangingPunct="1">
              <a:defRPr sz="7200" kern="1200">
                <a:solidFill>
                  <a:schemeClr val="tx1"/>
                </a:solidFill>
                <a:latin typeface="+mn-lt"/>
                <a:ea typeface="+mn-ea"/>
                <a:cs typeface="+mn-cs"/>
              </a:defRPr>
            </a:lvl6pPr>
            <a:lvl7pPr marL="10973897" algn="l" defTabSz="3657965" rtl="0" eaLnBrk="1" latinLnBrk="0" hangingPunct="1">
              <a:defRPr sz="7200" kern="1200">
                <a:solidFill>
                  <a:schemeClr val="tx1"/>
                </a:solidFill>
                <a:latin typeface="+mn-lt"/>
                <a:ea typeface="+mn-ea"/>
                <a:cs typeface="+mn-cs"/>
              </a:defRPr>
            </a:lvl7pPr>
            <a:lvl8pPr marL="12802880" algn="l" defTabSz="3657965" rtl="0" eaLnBrk="1" latinLnBrk="0" hangingPunct="1">
              <a:defRPr sz="7200" kern="1200">
                <a:solidFill>
                  <a:schemeClr val="tx1"/>
                </a:solidFill>
                <a:latin typeface="+mn-lt"/>
                <a:ea typeface="+mn-ea"/>
                <a:cs typeface="+mn-cs"/>
              </a:defRPr>
            </a:lvl8pPr>
            <a:lvl9pPr marL="14631864" algn="l" defTabSz="3657965" rtl="0" eaLnBrk="1" latinLnBrk="0" hangingPunct="1">
              <a:defRPr sz="7200" kern="1200">
                <a:solidFill>
                  <a:schemeClr val="tx1"/>
                </a:solidFill>
                <a:latin typeface="+mn-lt"/>
                <a:ea typeface="+mn-ea"/>
                <a:cs typeface="+mn-cs"/>
              </a:defRPr>
            </a:lvl9pPr>
          </a:lstStyle>
          <a:p>
            <a:pPr algn="ctr" defTabSz="1865484">
              <a:defRPr/>
            </a:pPr>
            <a:r>
              <a:rPr lang="en-US" sz="1800">
                <a:cs typeface="Segoe UI Semilight"/>
              </a:rPr>
              <a:t>azure-ai-generative</a:t>
            </a:r>
          </a:p>
          <a:p>
            <a:pPr algn="ctr" defTabSz="1865484">
              <a:defRPr/>
            </a:pPr>
            <a:r>
              <a:rPr lang="en-US" sz="1800">
                <a:cs typeface="Segoe UI Semilight"/>
              </a:rPr>
              <a:t>SDK</a:t>
            </a:r>
            <a:endParaRPr lang="en-US" sz="1800">
              <a:cs typeface="Arial"/>
            </a:endParaRPr>
          </a:p>
        </p:txBody>
      </p:sp>
      <p:pic>
        <p:nvPicPr>
          <p:cNvPr id="21" name="Picture 2" descr="Python Software Foundation">
            <a:extLst>
              <a:ext uri="{FF2B5EF4-FFF2-40B4-BE49-F238E27FC236}">
                <a16:creationId xmlns:a16="http://schemas.microsoft.com/office/drawing/2014/main" id="{9890AF63-5961-F1ED-9D28-A8AC64B5649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78938" b="14583"/>
          <a:stretch/>
        </p:blipFill>
        <p:spPr bwMode="auto">
          <a:xfrm>
            <a:off x="5273529" y="4283750"/>
            <a:ext cx="1142192" cy="1137226"/>
          </a:xfrm>
          <a:prstGeom prst="rect">
            <a:avLst/>
          </a:prstGeom>
          <a:noFill/>
          <a:extLst>
            <a:ext uri="{909E8E84-426E-40DD-AFC4-6F175D3DCCD1}">
              <a14:hiddenFill xmlns:a14="http://schemas.microsoft.com/office/drawing/2010/main">
                <a:solidFill>
                  <a:srgbClr val="FFFFFF"/>
                </a:solidFill>
              </a14:hiddenFill>
            </a:ext>
          </a:extLst>
        </p:spPr>
      </p:pic>
      <p:cxnSp>
        <p:nvCxnSpPr>
          <p:cNvPr id="23" name="Straight Arrow Connector 22">
            <a:extLst>
              <a:ext uri="{FF2B5EF4-FFF2-40B4-BE49-F238E27FC236}">
                <a16:creationId xmlns:a16="http://schemas.microsoft.com/office/drawing/2014/main" id="{0D4E3C79-1EED-AF9B-8BAE-4674D2F9B4E8}"/>
              </a:ext>
            </a:extLst>
          </p:cNvPr>
          <p:cNvCxnSpPr>
            <a:cxnSpLocks/>
          </p:cNvCxnSpPr>
          <p:nvPr/>
        </p:nvCxnSpPr>
        <p:spPr>
          <a:xfrm>
            <a:off x="6415721" y="5023404"/>
            <a:ext cx="1124893" cy="0"/>
          </a:xfrm>
          <a:prstGeom prst="straightConnector1">
            <a:avLst/>
          </a:prstGeom>
          <a:ln w="28575">
            <a:solidFill>
              <a:schemeClr val="tx1"/>
            </a:solidFill>
            <a:tailEnd type="triangle"/>
          </a:ln>
        </p:spPr>
        <p:style>
          <a:lnRef idx="2">
            <a:schemeClr val="accent4"/>
          </a:lnRef>
          <a:fillRef idx="0">
            <a:schemeClr val="accent4"/>
          </a:fillRef>
          <a:effectRef idx="1">
            <a:schemeClr val="accent4"/>
          </a:effectRef>
          <a:fontRef idx="minor">
            <a:schemeClr val="tx1"/>
          </a:fontRef>
        </p:style>
      </p:cxnSp>
      <p:cxnSp>
        <p:nvCxnSpPr>
          <p:cNvPr id="30" name="Straight Arrow Connector 29">
            <a:extLst>
              <a:ext uri="{FF2B5EF4-FFF2-40B4-BE49-F238E27FC236}">
                <a16:creationId xmlns:a16="http://schemas.microsoft.com/office/drawing/2014/main" id="{F9EBB504-021E-F60E-DB4B-E03E03B9924E}"/>
              </a:ext>
            </a:extLst>
          </p:cNvPr>
          <p:cNvCxnSpPr>
            <a:cxnSpLocks/>
          </p:cNvCxnSpPr>
          <p:nvPr/>
        </p:nvCxnSpPr>
        <p:spPr>
          <a:xfrm>
            <a:off x="8500898" y="5009587"/>
            <a:ext cx="1028115" cy="0"/>
          </a:xfrm>
          <a:prstGeom prst="straightConnector1">
            <a:avLst/>
          </a:prstGeom>
          <a:ln w="28575">
            <a:solidFill>
              <a:schemeClr val="tx1"/>
            </a:solidFill>
            <a:tailEnd type="triangle"/>
          </a:ln>
        </p:spPr>
        <p:style>
          <a:lnRef idx="2">
            <a:schemeClr val="accent4"/>
          </a:lnRef>
          <a:fillRef idx="0">
            <a:schemeClr val="accent4"/>
          </a:fillRef>
          <a:effectRef idx="1">
            <a:schemeClr val="accent4"/>
          </a:effectRef>
          <a:fontRef idx="minor">
            <a:schemeClr val="tx1"/>
          </a:fontRef>
        </p:style>
      </p:cxnSp>
      <p:sp>
        <p:nvSpPr>
          <p:cNvPr id="31" name="TextBox 30">
            <a:extLst>
              <a:ext uri="{FF2B5EF4-FFF2-40B4-BE49-F238E27FC236}">
                <a16:creationId xmlns:a16="http://schemas.microsoft.com/office/drawing/2014/main" id="{4F19ED4A-B101-953A-FA5B-3A1139F5B858}"/>
              </a:ext>
            </a:extLst>
          </p:cNvPr>
          <p:cNvSpPr txBox="1"/>
          <p:nvPr/>
        </p:nvSpPr>
        <p:spPr>
          <a:xfrm>
            <a:off x="3600677" y="4372602"/>
            <a:ext cx="1615142" cy="646331"/>
          </a:xfrm>
          <a:prstGeom prst="rect">
            <a:avLst/>
          </a:prstGeom>
          <a:noFill/>
        </p:spPr>
        <p:txBody>
          <a:bodyPr wrap="square">
            <a:spAutoFit/>
          </a:bodyPr>
          <a:lstStyle/>
          <a:p>
            <a:pPr marL="0" indent="0">
              <a:buNone/>
            </a:pPr>
            <a:r>
              <a:rPr lang="en-US"/>
              <a:t>response</a:t>
            </a:r>
          </a:p>
          <a:p>
            <a:pPr marL="0" indent="0">
              <a:buNone/>
            </a:pPr>
            <a:r>
              <a:rPr lang="en-US"/>
              <a:t>+ ground truth </a:t>
            </a:r>
          </a:p>
        </p:txBody>
      </p:sp>
      <p:sp>
        <p:nvSpPr>
          <p:cNvPr id="32" name="TextBox 31">
            <a:extLst>
              <a:ext uri="{FF2B5EF4-FFF2-40B4-BE49-F238E27FC236}">
                <a16:creationId xmlns:a16="http://schemas.microsoft.com/office/drawing/2014/main" id="{9DAF4A78-860E-81B0-4FD0-2A2FD413BE0F}"/>
              </a:ext>
            </a:extLst>
          </p:cNvPr>
          <p:cNvSpPr txBox="1"/>
          <p:nvPr/>
        </p:nvSpPr>
        <p:spPr>
          <a:xfrm>
            <a:off x="6317158" y="4649601"/>
            <a:ext cx="1615142" cy="369332"/>
          </a:xfrm>
          <a:prstGeom prst="rect">
            <a:avLst/>
          </a:prstGeom>
          <a:noFill/>
        </p:spPr>
        <p:txBody>
          <a:bodyPr wrap="square">
            <a:spAutoFit/>
          </a:bodyPr>
          <a:lstStyle/>
          <a:p>
            <a:pPr marL="0" indent="0">
              <a:buNone/>
            </a:pPr>
            <a:r>
              <a:rPr lang="en-US"/>
              <a:t>prompt</a:t>
            </a:r>
          </a:p>
        </p:txBody>
      </p:sp>
      <p:sp>
        <p:nvSpPr>
          <p:cNvPr id="33" name="TextBox 32">
            <a:extLst>
              <a:ext uri="{FF2B5EF4-FFF2-40B4-BE49-F238E27FC236}">
                <a16:creationId xmlns:a16="http://schemas.microsoft.com/office/drawing/2014/main" id="{1179B946-F0BD-F8D7-C03B-31A40A8FF770}"/>
              </a:ext>
            </a:extLst>
          </p:cNvPr>
          <p:cNvSpPr txBox="1"/>
          <p:nvPr/>
        </p:nvSpPr>
        <p:spPr>
          <a:xfrm>
            <a:off x="8457579" y="4649601"/>
            <a:ext cx="1402089" cy="369332"/>
          </a:xfrm>
          <a:prstGeom prst="rect">
            <a:avLst/>
          </a:prstGeom>
          <a:noFill/>
        </p:spPr>
        <p:txBody>
          <a:bodyPr wrap="square">
            <a:spAutoFit/>
          </a:bodyPr>
          <a:lstStyle/>
          <a:p>
            <a:pPr marL="0" indent="0">
              <a:buNone/>
            </a:pPr>
            <a:r>
              <a:rPr lang="en-US"/>
              <a:t>metrics</a:t>
            </a:r>
          </a:p>
        </p:txBody>
      </p:sp>
      <p:sp>
        <p:nvSpPr>
          <p:cNvPr id="12" name="TextBox 11">
            <a:extLst>
              <a:ext uri="{FF2B5EF4-FFF2-40B4-BE49-F238E27FC236}">
                <a16:creationId xmlns:a16="http://schemas.microsoft.com/office/drawing/2014/main" id="{BB3BDC60-8AFE-5AF5-1CBD-02FD89CB7910}"/>
              </a:ext>
            </a:extLst>
          </p:cNvPr>
          <p:cNvSpPr txBox="1"/>
          <p:nvPr/>
        </p:nvSpPr>
        <p:spPr>
          <a:xfrm>
            <a:off x="993343" y="4649601"/>
            <a:ext cx="1402089" cy="369332"/>
          </a:xfrm>
          <a:prstGeom prst="rect">
            <a:avLst/>
          </a:prstGeom>
          <a:noFill/>
        </p:spPr>
        <p:txBody>
          <a:bodyPr wrap="square">
            <a:spAutoFit/>
          </a:bodyPr>
          <a:lstStyle/>
          <a:p>
            <a:pPr marL="0" indent="0">
              <a:buNone/>
            </a:pPr>
            <a:r>
              <a:rPr lang="en-US"/>
              <a:t>question</a:t>
            </a:r>
          </a:p>
        </p:txBody>
      </p:sp>
      <p:pic>
        <p:nvPicPr>
          <p:cNvPr id="14" name="Graphic 13" descr="Internet with solid fill">
            <a:extLst>
              <a:ext uri="{FF2B5EF4-FFF2-40B4-BE49-F238E27FC236}">
                <a16:creationId xmlns:a16="http://schemas.microsoft.com/office/drawing/2014/main" id="{CB4AB311-1350-0FD1-F732-4EAA8335550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253217" y="4285397"/>
            <a:ext cx="1402087" cy="1402087"/>
          </a:xfrm>
          <a:prstGeom prst="rect">
            <a:avLst/>
          </a:prstGeom>
        </p:spPr>
      </p:pic>
      <p:sp>
        <p:nvSpPr>
          <p:cNvPr id="16" name="TextBox 15">
            <a:extLst>
              <a:ext uri="{FF2B5EF4-FFF2-40B4-BE49-F238E27FC236}">
                <a16:creationId xmlns:a16="http://schemas.microsoft.com/office/drawing/2014/main" id="{D8DF47E9-909E-4B0E-101A-820934597298}"/>
              </a:ext>
            </a:extLst>
          </p:cNvPr>
          <p:cNvSpPr txBox="1"/>
          <p:nvPr/>
        </p:nvSpPr>
        <p:spPr>
          <a:xfrm>
            <a:off x="9642008" y="4002649"/>
            <a:ext cx="1725750" cy="369332"/>
          </a:xfrm>
          <a:prstGeom prst="rect">
            <a:avLst/>
          </a:prstGeom>
          <a:noFill/>
        </p:spPr>
        <p:txBody>
          <a:bodyPr wrap="square">
            <a:spAutoFit/>
          </a:bodyPr>
          <a:lstStyle/>
          <a:p>
            <a:pPr marL="0" indent="0">
              <a:buNone/>
            </a:pPr>
            <a:r>
              <a:rPr lang="en-US" err="1"/>
              <a:t>gpt_coherence</a:t>
            </a:r>
            <a:endParaRPr lang="en-US"/>
          </a:p>
        </p:txBody>
      </p:sp>
      <p:sp>
        <p:nvSpPr>
          <p:cNvPr id="18" name="TextBox 17">
            <a:extLst>
              <a:ext uri="{FF2B5EF4-FFF2-40B4-BE49-F238E27FC236}">
                <a16:creationId xmlns:a16="http://schemas.microsoft.com/office/drawing/2014/main" id="{E243767B-76BB-BAE8-B2F7-936B9D66ADCA}"/>
              </a:ext>
            </a:extLst>
          </p:cNvPr>
          <p:cNvSpPr txBox="1"/>
          <p:nvPr/>
        </p:nvSpPr>
        <p:spPr>
          <a:xfrm>
            <a:off x="9642008" y="4404337"/>
            <a:ext cx="2020606" cy="369332"/>
          </a:xfrm>
          <a:prstGeom prst="rect">
            <a:avLst/>
          </a:prstGeom>
          <a:noFill/>
        </p:spPr>
        <p:txBody>
          <a:bodyPr wrap="square">
            <a:spAutoFit/>
          </a:bodyPr>
          <a:lstStyle/>
          <a:p>
            <a:pPr marL="0" indent="0">
              <a:buNone/>
            </a:pPr>
            <a:r>
              <a:rPr lang="en-US" err="1"/>
              <a:t>gpt_groundedness</a:t>
            </a:r>
            <a:endParaRPr lang="en-US"/>
          </a:p>
        </p:txBody>
      </p:sp>
      <p:sp>
        <p:nvSpPr>
          <p:cNvPr id="19" name="TextBox 18">
            <a:extLst>
              <a:ext uri="{FF2B5EF4-FFF2-40B4-BE49-F238E27FC236}">
                <a16:creationId xmlns:a16="http://schemas.microsoft.com/office/drawing/2014/main" id="{BEF95154-81EA-EDB2-CA92-DD6000FDAC79}"/>
              </a:ext>
            </a:extLst>
          </p:cNvPr>
          <p:cNvSpPr txBox="1"/>
          <p:nvPr/>
        </p:nvSpPr>
        <p:spPr>
          <a:xfrm>
            <a:off x="9642008" y="4806025"/>
            <a:ext cx="1725751" cy="369332"/>
          </a:xfrm>
          <a:prstGeom prst="rect">
            <a:avLst/>
          </a:prstGeom>
          <a:noFill/>
        </p:spPr>
        <p:txBody>
          <a:bodyPr wrap="square">
            <a:spAutoFit/>
          </a:bodyPr>
          <a:lstStyle/>
          <a:p>
            <a:pPr marL="0" indent="0">
              <a:buNone/>
            </a:pPr>
            <a:r>
              <a:rPr lang="en-US" err="1"/>
              <a:t>gpt_relevance</a:t>
            </a:r>
            <a:endParaRPr lang="en-US"/>
          </a:p>
        </p:txBody>
      </p:sp>
      <p:sp>
        <p:nvSpPr>
          <p:cNvPr id="22" name="TextBox 21">
            <a:extLst>
              <a:ext uri="{FF2B5EF4-FFF2-40B4-BE49-F238E27FC236}">
                <a16:creationId xmlns:a16="http://schemas.microsoft.com/office/drawing/2014/main" id="{EEE22E60-59D1-F6F2-87B2-99BE0FC841DF}"/>
              </a:ext>
            </a:extLst>
          </p:cNvPr>
          <p:cNvSpPr txBox="1"/>
          <p:nvPr/>
        </p:nvSpPr>
        <p:spPr>
          <a:xfrm>
            <a:off x="9642008" y="5207713"/>
            <a:ext cx="1725751" cy="369332"/>
          </a:xfrm>
          <a:prstGeom prst="rect">
            <a:avLst/>
          </a:prstGeom>
          <a:noFill/>
        </p:spPr>
        <p:txBody>
          <a:bodyPr wrap="square">
            <a:spAutoFit/>
          </a:bodyPr>
          <a:lstStyle/>
          <a:p>
            <a:pPr marL="0" indent="0">
              <a:buNone/>
            </a:pPr>
            <a:r>
              <a:rPr lang="en-US"/>
              <a:t>length</a:t>
            </a:r>
          </a:p>
        </p:txBody>
      </p:sp>
      <p:sp>
        <p:nvSpPr>
          <p:cNvPr id="24" name="TextBox 23">
            <a:extLst>
              <a:ext uri="{FF2B5EF4-FFF2-40B4-BE49-F238E27FC236}">
                <a16:creationId xmlns:a16="http://schemas.microsoft.com/office/drawing/2014/main" id="{BBF35D68-7720-0EA8-A71C-085C86B4800F}"/>
              </a:ext>
            </a:extLst>
          </p:cNvPr>
          <p:cNvSpPr txBox="1"/>
          <p:nvPr/>
        </p:nvSpPr>
        <p:spPr>
          <a:xfrm>
            <a:off x="9642008" y="5609401"/>
            <a:ext cx="1725751" cy="369332"/>
          </a:xfrm>
          <a:prstGeom prst="rect">
            <a:avLst/>
          </a:prstGeom>
          <a:noFill/>
        </p:spPr>
        <p:txBody>
          <a:bodyPr wrap="square">
            <a:spAutoFit/>
          </a:bodyPr>
          <a:lstStyle/>
          <a:p>
            <a:pPr marL="0" indent="0">
              <a:buNone/>
            </a:pPr>
            <a:r>
              <a:rPr lang="en-US" err="1"/>
              <a:t>has_citation</a:t>
            </a:r>
            <a:endParaRPr lang="en-US"/>
          </a:p>
        </p:txBody>
      </p:sp>
    </p:spTree>
    <p:extLst>
      <p:ext uri="{BB962C8B-B14F-4D97-AF65-F5344CB8AC3E}">
        <p14:creationId xmlns:p14="http://schemas.microsoft.com/office/powerpoint/2010/main" val="153914665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F7C9F1-8673-3A2D-992E-5AAD3D1A817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2D2CC70-2B45-AC82-0F7E-206F96FE41D0}"/>
              </a:ext>
            </a:extLst>
          </p:cNvPr>
          <p:cNvSpPr>
            <a:spLocks noGrp="1"/>
          </p:cNvSpPr>
          <p:nvPr>
            <p:ph type="title"/>
          </p:nvPr>
        </p:nvSpPr>
        <p:spPr/>
        <p:txBody>
          <a:bodyPr/>
          <a:lstStyle/>
          <a:p>
            <a:r>
              <a:rPr lang="en-US">
                <a:solidFill>
                  <a:srgbClr val="2454C3"/>
                </a:solidFill>
                <a:effectLst>
                  <a:glow rad="63500">
                    <a:schemeClr val="bg1">
                      <a:alpha val="40000"/>
                    </a:schemeClr>
                  </a:glow>
                </a:effectLst>
                <a:latin typeface="Segoe UI Semibold" panose="020B0702040204020203" pitchFamily="34" charset="0"/>
                <a:cs typeface="Segoe UI Semibold" panose="020B0702040204020203" pitchFamily="34" charset="0"/>
              </a:rPr>
              <a:t>Review the metrics across runs</a:t>
            </a:r>
          </a:p>
        </p:txBody>
      </p:sp>
      <p:sp>
        <p:nvSpPr>
          <p:cNvPr id="5" name="TextBox 4">
            <a:extLst>
              <a:ext uri="{FF2B5EF4-FFF2-40B4-BE49-F238E27FC236}">
                <a16:creationId xmlns:a16="http://schemas.microsoft.com/office/drawing/2014/main" id="{D6EF22AF-AB23-7423-E8AD-8B44891C5A85}"/>
              </a:ext>
            </a:extLst>
          </p:cNvPr>
          <p:cNvSpPr txBox="1"/>
          <p:nvPr/>
        </p:nvSpPr>
        <p:spPr>
          <a:xfrm>
            <a:off x="838200" y="1620144"/>
            <a:ext cx="10407316" cy="461665"/>
          </a:xfrm>
          <a:prstGeom prst="rect">
            <a:avLst/>
          </a:prstGeom>
          <a:noFill/>
        </p:spPr>
        <p:txBody>
          <a:bodyPr wrap="square">
            <a:spAutoFit/>
          </a:bodyPr>
          <a:lstStyle/>
          <a:p>
            <a:pPr marL="0" indent="0">
              <a:buNone/>
            </a:pPr>
            <a:r>
              <a:rPr lang="en-US" sz="2400"/>
              <a:t>After you’ve run some evaluations, review the results:</a:t>
            </a:r>
          </a:p>
        </p:txBody>
      </p:sp>
      <p:sp>
        <p:nvSpPr>
          <p:cNvPr id="7" name="Content Placeholder 3">
            <a:extLst>
              <a:ext uri="{FF2B5EF4-FFF2-40B4-BE49-F238E27FC236}">
                <a16:creationId xmlns:a16="http://schemas.microsoft.com/office/drawing/2014/main" id="{8C1ED155-0926-0AB6-D3F3-C7E5C6D1A995}"/>
              </a:ext>
            </a:extLst>
          </p:cNvPr>
          <p:cNvSpPr>
            <a:spLocks noGrp="1"/>
          </p:cNvSpPr>
          <p:nvPr>
            <p:ph idx="1"/>
          </p:nvPr>
        </p:nvSpPr>
        <p:spPr>
          <a:xfrm>
            <a:off x="910389" y="2351888"/>
            <a:ext cx="9444789" cy="473038"/>
          </a:xfrm>
          <a:solidFill>
            <a:schemeClr val="bg1">
              <a:lumMod val="85000"/>
            </a:schemeClr>
          </a:solidFill>
          <a:ln w="38100">
            <a:solidFill>
              <a:schemeClr val="bg1">
                <a:lumMod val="85000"/>
              </a:schemeClr>
            </a:solidFill>
          </a:ln>
        </p:spPr>
        <p:txBody>
          <a:bodyPr>
            <a:normAutofit/>
          </a:bodyPr>
          <a:lstStyle/>
          <a:p>
            <a:pPr marL="0" indent="0">
              <a:buNone/>
            </a:pPr>
            <a:r>
              <a:rPr lang="en-US" sz="2000" b="0">
                <a:solidFill>
                  <a:srgbClr val="000000"/>
                </a:solidFill>
                <a:effectLst/>
                <a:latin typeface="Menlo" panose="020B0609030804020204" pitchFamily="49" charset="0"/>
              </a:rPr>
              <a:t>python3 -m </a:t>
            </a:r>
            <a:r>
              <a:rPr lang="en-US" sz="2000" b="0" err="1">
                <a:solidFill>
                  <a:srgbClr val="000000"/>
                </a:solidFill>
                <a:effectLst/>
                <a:latin typeface="Menlo" panose="020B0609030804020204" pitchFamily="49" charset="0"/>
              </a:rPr>
              <a:t>review_tools</a:t>
            </a:r>
            <a:r>
              <a:rPr lang="en-US" sz="2000" b="0">
                <a:solidFill>
                  <a:srgbClr val="000000"/>
                </a:solidFill>
                <a:effectLst/>
                <a:latin typeface="Menlo" panose="020B0609030804020204" pitchFamily="49" charset="0"/>
              </a:rPr>
              <a:t> summary </a:t>
            </a:r>
            <a:r>
              <a:rPr lang="en-US" sz="2000" b="0" err="1">
                <a:solidFill>
                  <a:srgbClr val="000000"/>
                </a:solidFill>
                <a:effectLst/>
                <a:latin typeface="Menlo" panose="020B0609030804020204" pitchFamily="49" charset="0"/>
              </a:rPr>
              <a:t>example_results</a:t>
            </a:r>
            <a:endParaRPr lang="en-US" sz="2000"/>
          </a:p>
        </p:txBody>
      </p:sp>
      <p:pic>
        <p:nvPicPr>
          <p:cNvPr id="15" name="Picture 14" descr="A screen shot of a black and white screen&#10;&#10;Description automatically generated">
            <a:extLst>
              <a:ext uri="{FF2B5EF4-FFF2-40B4-BE49-F238E27FC236}">
                <a16:creationId xmlns:a16="http://schemas.microsoft.com/office/drawing/2014/main" id="{85A39744-ADCF-D44C-486F-7B591C943F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9594" y="3227562"/>
            <a:ext cx="9405583" cy="2290921"/>
          </a:xfrm>
          <a:prstGeom prst="rect">
            <a:avLst/>
          </a:prstGeom>
        </p:spPr>
      </p:pic>
    </p:spTree>
    <p:extLst>
      <p:ext uri="{BB962C8B-B14F-4D97-AF65-F5344CB8AC3E}">
        <p14:creationId xmlns:p14="http://schemas.microsoft.com/office/powerpoint/2010/main" val="195616043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F7C9F1-8673-3A2D-992E-5AAD3D1A817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2D2CC70-2B45-AC82-0F7E-206F96FE41D0}"/>
              </a:ext>
            </a:extLst>
          </p:cNvPr>
          <p:cNvSpPr>
            <a:spLocks noGrp="1"/>
          </p:cNvSpPr>
          <p:nvPr>
            <p:ph type="title"/>
          </p:nvPr>
        </p:nvSpPr>
        <p:spPr/>
        <p:txBody>
          <a:bodyPr/>
          <a:lstStyle/>
          <a:p>
            <a:r>
              <a:rPr lang="en-US">
                <a:solidFill>
                  <a:srgbClr val="2454C3"/>
                </a:solidFill>
                <a:effectLst>
                  <a:glow rad="63500">
                    <a:schemeClr val="bg1">
                      <a:alpha val="40000"/>
                    </a:schemeClr>
                  </a:glow>
                </a:effectLst>
                <a:latin typeface="Segoe UI Semibold" panose="020B0702040204020203" pitchFamily="34" charset="0"/>
                <a:cs typeface="Segoe UI Semibold" panose="020B0702040204020203" pitchFamily="34" charset="0"/>
              </a:rPr>
              <a:t>Compare answers across runs</a:t>
            </a:r>
          </a:p>
        </p:txBody>
      </p:sp>
      <p:sp>
        <p:nvSpPr>
          <p:cNvPr id="7" name="Content Placeholder 3">
            <a:extLst>
              <a:ext uri="{FF2B5EF4-FFF2-40B4-BE49-F238E27FC236}">
                <a16:creationId xmlns:a16="http://schemas.microsoft.com/office/drawing/2014/main" id="{8C1ED155-0926-0AB6-D3F3-C7E5C6D1A995}"/>
              </a:ext>
            </a:extLst>
          </p:cNvPr>
          <p:cNvSpPr>
            <a:spLocks noGrp="1"/>
          </p:cNvSpPr>
          <p:nvPr>
            <p:ph idx="1"/>
          </p:nvPr>
        </p:nvSpPr>
        <p:spPr>
          <a:xfrm>
            <a:off x="910390" y="1720900"/>
            <a:ext cx="8819148" cy="880596"/>
          </a:xfrm>
          <a:solidFill>
            <a:schemeClr val="bg1">
              <a:lumMod val="85000"/>
            </a:schemeClr>
          </a:solidFill>
          <a:ln w="38100">
            <a:solidFill>
              <a:schemeClr val="bg1">
                <a:lumMod val="85000"/>
              </a:schemeClr>
            </a:solidFill>
          </a:ln>
        </p:spPr>
        <p:txBody>
          <a:bodyPr>
            <a:noAutofit/>
          </a:bodyPr>
          <a:lstStyle/>
          <a:p>
            <a:pPr marL="0" indent="0">
              <a:buNone/>
            </a:pPr>
            <a:r>
              <a:rPr lang="en-US" sz="2000" b="0">
                <a:solidFill>
                  <a:srgbClr val="000000"/>
                </a:solidFill>
                <a:effectLst/>
                <a:latin typeface="Menlo" panose="020B0609030804020204" pitchFamily="49" charset="0"/>
              </a:rPr>
              <a:t>python3 -m </a:t>
            </a:r>
            <a:r>
              <a:rPr lang="en-US" sz="2000" b="0" err="1">
                <a:solidFill>
                  <a:srgbClr val="000000"/>
                </a:solidFill>
                <a:effectLst/>
                <a:latin typeface="Menlo" panose="020B0609030804020204" pitchFamily="49" charset="0"/>
              </a:rPr>
              <a:t>review_tools</a:t>
            </a:r>
            <a:r>
              <a:rPr lang="en-US" sz="2000" b="0">
                <a:solidFill>
                  <a:srgbClr val="000000"/>
                </a:solidFill>
                <a:effectLst/>
                <a:latin typeface="Menlo" panose="020B0609030804020204" pitchFamily="49" charset="0"/>
              </a:rPr>
              <a:t> diff </a:t>
            </a:r>
            <a:r>
              <a:rPr lang="en-US" sz="2000" b="0" err="1">
                <a:solidFill>
                  <a:srgbClr val="000000"/>
                </a:solidFill>
                <a:effectLst/>
                <a:latin typeface="Menlo" panose="020B0609030804020204" pitchFamily="49" charset="0"/>
              </a:rPr>
              <a:t>example_results</a:t>
            </a:r>
            <a:r>
              <a:rPr lang="en-US" sz="2000" b="0">
                <a:solidFill>
                  <a:srgbClr val="000000"/>
                </a:solidFill>
                <a:effectLst/>
                <a:latin typeface="Menlo" panose="020B0609030804020204" pitchFamily="49" charset="0"/>
              </a:rPr>
              <a:t>/baseline_1</a:t>
            </a:r>
          </a:p>
          <a:p>
            <a:pPr marL="0" indent="0">
              <a:buNone/>
            </a:pPr>
            <a:r>
              <a:rPr lang="en-US" sz="2000" b="0">
                <a:solidFill>
                  <a:srgbClr val="000000"/>
                </a:solidFill>
                <a:effectLst/>
                <a:latin typeface="Menlo" panose="020B0609030804020204" pitchFamily="49" charset="0"/>
              </a:rPr>
              <a:t>                             </a:t>
            </a:r>
            <a:r>
              <a:rPr lang="en-US" sz="2000" b="0" err="1">
                <a:solidFill>
                  <a:srgbClr val="000000"/>
                </a:solidFill>
                <a:effectLst/>
                <a:latin typeface="Menlo" panose="020B0609030804020204" pitchFamily="49" charset="0"/>
              </a:rPr>
              <a:t>example_results</a:t>
            </a:r>
            <a:r>
              <a:rPr lang="en-US" sz="2000" b="0">
                <a:solidFill>
                  <a:srgbClr val="000000"/>
                </a:solidFill>
                <a:effectLst/>
                <a:latin typeface="Menlo" panose="020B0609030804020204" pitchFamily="49" charset="0"/>
              </a:rPr>
              <a:t>/baseline_2</a:t>
            </a:r>
            <a:endParaRPr lang="en-US" sz="2000"/>
          </a:p>
        </p:txBody>
      </p:sp>
      <p:pic>
        <p:nvPicPr>
          <p:cNvPr id="4" name="Picture 3" descr="A screenshot of a computer program&#10;&#10;Description automatically generated">
            <a:extLst>
              <a:ext uri="{FF2B5EF4-FFF2-40B4-BE49-F238E27FC236}">
                <a16:creationId xmlns:a16="http://schemas.microsoft.com/office/drawing/2014/main" id="{89E0CD97-6308-12BA-AB29-20F55CC176F9}"/>
              </a:ext>
            </a:extLst>
          </p:cNvPr>
          <p:cNvPicPr>
            <a:picLocks noChangeAspect="1"/>
          </p:cNvPicPr>
          <p:nvPr/>
        </p:nvPicPr>
        <p:blipFill rotWithShape="1">
          <a:blip r:embed="rId3">
            <a:extLst>
              <a:ext uri="{28A0092B-C50C-407E-A947-70E740481C1C}">
                <a14:useLocalDpi xmlns:a14="http://schemas.microsoft.com/office/drawing/2010/main" val="0"/>
              </a:ext>
            </a:extLst>
          </a:blip>
          <a:srcRect b="17815"/>
          <a:stretch/>
        </p:blipFill>
        <p:spPr>
          <a:xfrm>
            <a:off x="910390" y="2951749"/>
            <a:ext cx="8802647" cy="3281772"/>
          </a:xfrm>
          <a:prstGeom prst="rect">
            <a:avLst/>
          </a:prstGeom>
        </p:spPr>
      </p:pic>
    </p:spTree>
    <p:extLst>
      <p:ext uri="{BB962C8B-B14F-4D97-AF65-F5344CB8AC3E}">
        <p14:creationId xmlns:p14="http://schemas.microsoft.com/office/powerpoint/2010/main" val="21454457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46BDFD-D508-2AB8-4048-13A3D38FC683}"/>
              </a:ext>
            </a:extLst>
          </p:cNvPr>
          <p:cNvSpPr>
            <a:spLocks noGrp="1"/>
          </p:cNvSpPr>
          <p:nvPr>
            <p:ph type="title"/>
          </p:nvPr>
        </p:nvSpPr>
        <p:spPr/>
        <p:txBody>
          <a:bodyPr/>
          <a:lstStyle/>
          <a:p>
            <a:r>
              <a:rPr lang="en-US"/>
              <a:t>Localization for LLMs</a:t>
            </a:r>
          </a:p>
        </p:txBody>
      </p:sp>
      <p:pic>
        <p:nvPicPr>
          <p:cNvPr id="2050" name="Picture 2">
            <a:extLst>
              <a:ext uri="{FF2B5EF4-FFF2-40B4-BE49-F238E27FC236}">
                <a16:creationId xmlns:a16="http://schemas.microsoft.com/office/drawing/2014/main" id="{E14DDA88-A304-38E2-0719-566389CBA6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3683" y="1505242"/>
            <a:ext cx="8397872" cy="46092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6065328"/>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F58885-5AD3-4225-D3A4-607C011EB03D}"/>
              </a:ext>
            </a:extLst>
          </p:cNvPr>
          <p:cNvSpPr>
            <a:spLocks noGrp="1"/>
          </p:cNvSpPr>
          <p:nvPr>
            <p:ph type="title"/>
          </p:nvPr>
        </p:nvSpPr>
        <p:spPr/>
        <p:txBody>
          <a:bodyPr/>
          <a:lstStyle/>
          <a:p>
            <a:r>
              <a:rPr lang="en-US"/>
              <a:t>Structure of the workshop</a:t>
            </a:r>
          </a:p>
        </p:txBody>
      </p:sp>
      <p:sp>
        <p:nvSpPr>
          <p:cNvPr id="3" name="Text Placeholder 2">
            <a:extLst>
              <a:ext uri="{FF2B5EF4-FFF2-40B4-BE49-F238E27FC236}">
                <a16:creationId xmlns:a16="http://schemas.microsoft.com/office/drawing/2014/main" id="{11B4FDE2-AC0E-656B-AE31-CC971C7CC4E2}"/>
              </a:ext>
            </a:extLst>
          </p:cNvPr>
          <p:cNvSpPr>
            <a:spLocks noGrp="1"/>
          </p:cNvSpPr>
          <p:nvPr>
            <p:ph type="body" sz="quarter" idx="10"/>
          </p:nvPr>
        </p:nvSpPr>
        <p:spPr>
          <a:xfrm>
            <a:off x="586390" y="1434370"/>
            <a:ext cx="11018520" cy="2326791"/>
          </a:xfrm>
        </p:spPr>
        <p:txBody>
          <a:bodyPr/>
          <a:lstStyle/>
          <a:p>
            <a:r>
              <a:rPr lang="en-US"/>
              <a:t>Where possible, we will include QR codes to any links – keep your phone handy!</a:t>
            </a:r>
          </a:p>
          <a:p>
            <a:endParaRPr lang="en-US"/>
          </a:p>
          <a:p>
            <a:r>
              <a:rPr lang="en-US"/>
              <a:t>Miss something? Don’t worry. The slides and the source code for this workshop will all be available online for the next 6 months.</a:t>
            </a:r>
          </a:p>
        </p:txBody>
      </p:sp>
      <p:sp>
        <p:nvSpPr>
          <p:cNvPr id="5" name="TextBox 4">
            <a:extLst>
              <a:ext uri="{FF2B5EF4-FFF2-40B4-BE49-F238E27FC236}">
                <a16:creationId xmlns:a16="http://schemas.microsoft.com/office/drawing/2014/main" id="{17C0B08B-3127-9811-FE63-9CB0CE69FE20}"/>
              </a:ext>
            </a:extLst>
          </p:cNvPr>
          <p:cNvSpPr txBox="1"/>
          <p:nvPr/>
        </p:nvSpPr>
        <p:spPr>
          <a:xfrm>
            <a:off x="837236" y="4900410"/>
            <a:ext cx="6096000" cy="523220"/>
          </a:xfrm>
          <a:prstGeom prst="rect">
            <a:avLst/>
          </a:prstGeom>
          <a:noFill/>
        </p:spPr>
        <p:txBody>
          <a:bodyPr wrap="square">
            <a:spAutoFit/>
          </a:bodyPr>
          <a:lstStyle/>
          <a:p>
            <a:r>
              <a:rPr lang="en-US" sz="2800" dirty="0"/>
              <a:t>https://aka.ms/pyconaiworkshop</a:t>
            </a:r>
          </a:p>
        </p:txBody>
      </p:sp>
      <p:pic>
        <p:nvPicPr>
          <p:cNvPr id="1026" name="Picture 2" descr="Scan me!">
            <a:extLst>
              <a:ext uri="{FF2B5EF4-FFF2-40B4-BE49-F238E27FC236}">
                <a16:creationId xmlns:a16="http://schemas.microsoft.com/office/drawing/2014/main" id="{1B7A170F-F073-004C-3F55-0ED6555DA9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32478" y="3942820"/>
            <a:ext cx="2149972" cy="21499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066644"/>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279F4C-0625-1922-26E7-D43FEDBB6A6A}"/>
              </a:ext>
            </a:extLst>
          </p:cNvPr>
          <p:cNvSpPr>
            <a:spLocks noGrp="1"/>
          </p:cNvSpPr>
          <p:nvPr>
            <p:ph type="title"/>
          </p:nvPr>
        </p:nvSpPr>
        <p:spPr/>
        <p:txBody>
          <a:bodyPr/>
          <a:lstStyle/>
          <a:p>
            <a:r>
              <a:rPr lang="en-US"/>
              <a:t>Text Splitting by Tokens</a:t>
            </a:r>
          </a:p>
        </p:txBody>
      </p:sp>
      <p:sp>
        <p:nvSpPr>
          <p:cNvPr id="3" name="Text Placeholder 2">
            <a:extLst>
              <a:ext uri="{FF2B5EF4-FFF2-40B4-BE49-F238E27FC236}">
                <a16:creationId xmlns:a16="http://schemas.microsoft.com/office/drawing/2014/main" id="{EEB7B2F1-345A-044E-9403-BE9C8E24CB30}"/>
              </a:ext>
            </a:extLst>
          </p:cNvPr>
          <p:cNvSpPr>
            <a:spLocks noGrp="1"/>
          </p:cNvSpPr>
          <p:nvPr>
            <p:ph type="body" sz="quarter" idx="10"/>
          </p:nvPr>
        </p:nvSpPr>
        <p:spPr>
          <a:xfrm>
            <a:off x="588262" y="2885629"/>
            <a:ext cx="11333536" cy="2523768"/>
          </a:xfrm>
        </p:spPr>
        <p:txBody>
          <a:bodyPr/>
          <a:lstStyle/>
          <a:p>
            <a:pPr marL="0" indent="0">
              <a:buNone/>
            </a:pPr>
            <a:r>
              <a:rPr lang="en-AU" b="1" i="0">
                <a:solidFill>
                  <a:srgbClr val="444444"/>
                </a:solidFill>
                <a:effectLst/>
                <a:latin typeface="Menlo" panose="020B0609030804020204" pitchFamily="49" charset="0"/>
              </a:rPr>
              <a:t>from</a:t>
            </a:r>
            <a:r>
              <a:rPr lang="en-AU" b="0" i="0">
                <a:solidFill>
                  <a:srgbClr val="444444"/>
                </a:solidFill>
                <a:effectLst/>
                <a:latin typeface="Menlo" panose="020B0609030804020204" pitchFamily="49" charset="0"/>
              </a:rPr>
              <a:t> </a:t>
            </a:r>
            <a:r>
              <a:rPr lang="en-AU" b="0" i="0" err="1">
                <a:solidFill>
                  <a:srgbClr val="444444"/>
                </a:solidFill>
                <a:effectLst/>
                <a:latin typeface="Menlo" panose="020B0609030804020204" pitchFamily="49" charset="0"/>
              </a:rPr>
              <a:t>langchain_text_splitters</a:t>
            </a:r>
            <a:r>
              <a:rPr lang="en-AU" b="0" i="0">
                <a:solidFill>
                  <a:srgbClr val="444444"/>
                </a:solidFill>
                <a:effectLst/>
                <a:latin typeface="Menlo" panose="020B0609030804020204" pitchFamily="49" charset="0"/>
              </a:rPr>
              <a:t> </a:t>
            </a:r>
            <a:r>
              <a:rPr lang="en-AU" b="1" i="0">
                <a:solidFill>
                  <a:srgbClr val="444444"/>
                </a:solidFill>
                <a:effectLst/>
                <a:latin typeface="Menlo" panose="020B0609030804020204" pitchFamily="49" charset="0"/>
              </a:rPr>
              <a:t>import</a:t>
            </a:r>
            <a:r>
              <a:rPr lang="en-AU" b="0" i="0">
                <a:solidFill>
                  <a:srgbClr val="444444"/>
                </a:solidFill>
                <a:effectLst/>
                <a:latin typeface="Menlo" panose="020B0609030804020204" pitchFamily="49" charset="0"/>
              </a:rPr>
              <a:t> </a:t>
            </a:r>
            <a:r>
              <a:rPr lang="en-AU" b="0" i="0" err="1">
                <a:solidFill>
                  <a:srgbClr val="444444"/>
                </a:solidFill>
                <a:effectLst/>
                <a:latin typeface="Menlo" panose="020B0609030804020204" pitchFamily="49" charset="0"/>
              </a:rPr>
              <a:t>RecursiveCharacterTextSplitter</a:t>
            </a:r>
            <a:r>
              <a:rPr lang="en-AU" b="0" i="0">
                <a:solidFill>
                  <a:srgbClr val="444444"/>
                </a:solidFill>
                <a:effectLst/>
                <a:latin typeface="Menlo" panose="020B0609030804020204" pitchFamily="49" charset="0"/>
              </a:rPr>
              <a:t> </a:t>
            </a:r>
          </a:p>
          <a:p>
            <a:pPr marL="0" indent="0">
              <a:buNone/>
            </a:pPr>
            <a:endParaRPr lang="en-AU">
              <a:solidFill>
                <a:srgbClr val="444444"/>
              </a:solidFill>
              <a:latin typeface="Menlo" panose="020B0609030804020204" pitchFamily="49" charset="0"/>
            </a:endParaRPr>
          </a:p>
          <a:p>
            <a:pPr marL="0" indent="0">
              <a:buNone/>
            </a:pPr>
            <a:r>
              <a:rPr lang="en-AU" b="0" i="0" err="1">
                <a:solidFill>
                  <a:srgbClr val="444444"/>
                </a:solidFill>
                <a:effectLst/>
                <a:latin typeface="Menlo" panose="020B0609030804020204" pitchFamily="49" charset="0"/>
              </a:rPr>
              <a:t>text_splitter</a:t>
            </a:r>
            <a:r>
              <a:rPr lang="en-AU" b="0" i="0">
                <a:solidFill>
                  <a:srgbClr val="444444"/>
                </a:solidFill>
                <a:effectLst/>
                <a:latin typeface="Menlo" panose="020B0609030804020204" pitchFamily="49" charset="0"/>
              </a:rPr>
              <a:t> = </a:t>
            </a:r>
            <a:r>
              <a:rPr lang="en-AU" b="0" i="0" err="1">
                <a:solidFill>
                  <a:srgbClr val="444444"/>
                </a:solidFill>
                <a:effectLst/>
                <a:latin typeface="Menlo" panose="020B0609030804020204" pitchFamily="49" charset="0"/>
              </a:rPr>
              <a:t>RecursiveCharacterTextSplitter.from_tiktoken_encoder</a:t>
            </a:r>
            <a:r>
              <a:rPr lang="en-AU" b="0" i="0">
                <a:solidFill>
                  <a:srgbClr val="444444"/>
                </a:solidFill>
                <a:effectLst/>
                <a:latin typeface="Menlo" panose="020B0609030804020204" pitchFamily="49" charset="0"/>
              </a:rPr>
              <a:t>(   </a:t>
            </a:r>
          </a:p>
          <a:p>
            <a:pPr marL="0" indent="0">
              <a:buNone/>
            </a:pPr>
            <a:r>
              <a:rPr lang="en-AU">
                <a:solidFill>
                  <a:srgbClr val="444444"/>
                </a:solidFill>
                <a:latin typeface="Menlo" panose="020B0609030804020204" pitchFamily="49" charset="0"/>
              </a:rPr>
              <a:t>  </a:t>
            </a:r>
            <a:r>
              <a:rPr lang="en-AU" b="0" i="0" err="1">
                <a:solidFill>
                  <a:srgbClr val="444444"/>
                </a:solidFill>
                <a:effectLst/>
                <a:latin typeface="Menlo" panose="020B0609030804020204" pitchFamily="49" charset="0"/>
              </a:rPr>
              <a:t>model_name</a:t>
            </a:r>
            <a:r>
              <a:rPr lang="en-AU" b="0" i="0">
                <a:solidFill>
                  <a:srgbClr val="444444"/>
                </a:solidFill>
                <a:effectLst/>
                <a:latin typeface="Menlo" panose="020B0609030804020204" pitchFamily="49" charset="0"/>
              </a:rPr>
              <a:t>=</a:t>
            </a:r>
            <a:r>
              <a:rPr lang="en-AU" b="0" i="0">
                <a:solidFill>
                  <a:srgbClr val="880000"/>
                </a:solidFill>
                <a:effectLst/>
                <a:latin typeface="Menlo" panose="020B0609030804020204" pitchFamily="49" charset="0"/>
              </a:rPr>
              <a:t>"gpt-4"</a:t>
            </a:r>
            <a:r>
              <a:rPr lang="en-AU" b="0" i="0">
                <a:solidFill>
                  <a:srgbClr val="444444"/>
                </a:solidFill>
                <a:effectLst/>
                <a:latin typeface="Menlo" panose="020B0609030804020204" pitchFamily="49" charset="0"/>
              </a:rPr>
              <a:t>,  # required for byte-pair encoding model</a:t>
            </a:r>
          </a:p>
          <a:p>
            <a:pPr marL="0" indent="0">
              <a:buNone/>
            </a:pPr>
            <a:r>
              <a:rPr lang="en-AU" b="0" i="0">
                <a:solidFill>
                  <a:srgbClr val="444444"/>
                </a:solidFill>
                <a:effectLst/>
                <a:latin typeface="Menlo" panose="020B0609030804020204" pitchFamily="49" charset="0"/>
              </a:rPr>
              <a:t>  </a:t>
            </a:r>
            <a:r>
              <a:rPr lang="en-AU" b="0" i="0" err="1">
                <a:solidFill>
                  <a:srgbClr val="444444"/>
                </a:solidFill>
                <a:effectLst/>
                <a:latin typeface="Menlo" panose="020B0609030804020204" pitchFamily="49" charset="0"/>
              </a:rPr>
              <a:t>chunk_size</a:t>
            </a:r>
            <a:r>
              <a:rPr lang="en-AU" b="0" i="0">
                <a:solidFill>
                  <a:srgbClr val="444444"/>
                </a:solidFill>
                <a:effectLst/>
                <a:latin typeface="Menlo" panose="020B0609030804020204" pitchFamily="49" charset="0"/>
              </a:rPr>
              <a:t>=</a:t>
            </a:r>
            <a:r>
              <a:rPr lang="en-AU" b="0" i="0">
                <a:solidFill>
                  <a:srgbClr val="880000"/>
                </a:solidFill>
                <a:effectLst/>
                <a:latin typeface="Menlo" panose="020B0609030804020204" pitchFamily="49" charset="0"/>
              </a:rPr>
              <a:t>500</a:t>
            </a:r>
            <a:r>
              <a:rPr lang="en-AU" b="0" i="0">
                <a:solidFill>
                  <a:srgbClr val="444444"/>
                </a:solidFill>
                <a:effectLst/>
                <a:latin typeface="Menlo" panose="020B0609030804020204" pitchFamily="49" charset="0"/>
              </a:rPr>
              <a:t>,  # desired chunk side</a:t>
            </a:r>
          </a:p>
          <a:p>
            <a:pPr marL="0" indent="0">
              <a:buNone/>
            </a:pPr>
            <a:r>
              <a:rPr lang="en-AU" b="0" i="0">
                <a:solidFill>
                  <a:srgbClr val="444444"/>
                </a:solidFill>
                <a:effectLst/>
                <a:latin typeface="Menlo" panose="020B0609030804020204" pitchFamily="49" charset="0"/>
              </a:rPr>
              <a:t>  </a:t>
            </a:r>
            <a:r>
              <a:rPr lang="en-AU" b="0" i="0" err="1">
                <a:solidFill>
                  <a:srgbClr val="444444"/>
                </a:solidFill>
                <a:effectLst/>
                <a:latin typeface="Menlo" panose="020B0609030804020204" pitchFamily="49" charset="0"/>
              </a:rPr>
              <a:t>chunk_overlap</a:t>
            </a:r>
            <a:r>
              <a:rPr lang="en-AU" b="0" i="0">
                <a:solidFill>
                  <a:srgbClr val="444444"/>
                </a:solidFill>
                <a:effectLst/>
                <a:latin typeface="Menlo" panose="020B0609030804020204" pitchFamily="49" charset="0"/>
              </a:rPr>
              <a:t>=</a:t>
            </a:r>
            <a:r>
              <a:rPr lang="en-AU" b="0" i="0">
                <a:solidFill>
                  <a:srgbClr val="880000"/>
                </a:solidFill>
                <a:effectLst/>
                <a:latin typeface="Menlo" panose="020B0609030804020204" pitchFamily="49" charset="0"/>
              </a:rPr>
              <a:t>0</a:t>
            </a:r>
            <a:r>
              <a:rPr lang="en-AU" b="0" i="0">
                <a:solidFill>
                  <a:srgbClr val="444444"/>
                </a:solidFill>
                <a:effectLst/>
                <a:latin typeface="Menlo" panose="020B0609030804020204" pitchFamily="49" charset="0"/>
              </a:rPr>
              <a:t>, # 10-20 is efficient for overlap</a:t>
            </a:r>
          </a:p>
          <a:p>
            <a:pPr marL="0" indent="0">
              <a:buNone/>
            </a:pPr>
            <a:r>
              <a:rPr lang="en-AU" b="0" i="0">
                <a:solidFill>
                  <a:srgbClr val="444444"/>
                </a:solidFill>
                <a:effectLst/>
                <a:latin typeface="Menlo" panose="020B0609030804020204" pitchFamily="49" charset="0"/>
              </a:rPr>
              <a:t>)</a:t>
            </a:r>
            <a:endParaRPr lang="en-US"/>
          </a:p>
        </p:txBody>
      </p:sp>
      <p:sp>
        <p:nvSpPr>
          <p:cNvPr id="5" name="TextBox 4">
            <a:extLst>
              <a:ext uri="{FF2B5EF4-FFF2-40B4-BE49-F238E27FC236}">
                <a16:creationId xmlns:a16="http://schemas.microsoft.com/office/drawing/2014/main" id="{E35B1ED4-41CD-22F2-62F2-F4DE7107D709}"/>
              </a:ext>
            </a:extLst>
          </p:cNvPr>
          <p:cNvSpPr txBox="1"/>
          <p:nvPr/>
        </p:nvSpPr>
        <p:spPr>
          <a:xfrm>
            <a:off x="588262" y="1501072"/>
            <a:ext cx="10904302" cy="923330"/>
          </a:xfrm>
          <a:prstGeom prst="rect">
            <a:avLst/>
          </a:prstGeom>
          <a:noFill/>
        </p:spPr>
        <p:txBody>
          <a:bodyPr wrap="square" lIns="0" tIns="0" rIns="0" bIns="0" rtlCol="0">
            <a:spAutoFit/>
          </a:bodyPr>
          <a:lstStyle/>
          <a:p>
            <a:pPr algn="l"/>
            <a:r>
              <a:rPr lang="en-US" sz="2000">
                <a:gradFill>
                  <a:gsLst>
                    <a:gs pos="2917">
                      <a:schemeClr val="tx1"/>
                    </a:gs>
                    <a:gs pos="30000">
                      <a:schemeClr val="tx1"/>
                    </a:gs>
                  </a:gsLst>
                  <a:lin ang="5400000" scaled="0"/>
                </a:gradFill>
              </a:rPr>
              <a:t>The most effective model for splitting any language into a desired number of tokens is the Recursive Character Splitter combined with the Token-Based splitter:</a:t>
            </a:r>
          </a:p>
          <a:p>
            <a:pPr algn="l"/>
            <a:endParaRPr lang="en-US" sz="200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682389213"/>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C7D3A53-C3F3-3D8E-40AB-BFC6EDB5BE20}"/>
              </a:ext>
            </a:extLst>
          </p:cNvPr>
          <p:cNvSpPr>
            <a:spLocks noGrp="1"/>
          </p:cNvSpPr>
          <p:nvPr>
            <p:ph type="title"/>
          </p:nvPr>
        </p:nvSpPr>
        <p:spPr/>
        <p:txBody>
          <a:bodyPr/>
          <a:lstStyle/>
          <a:p>
            <a:r>
              <a:rPr lang="en-US"/>
              <a:t>Monitoring AI Applications</a:t>
            </a:r>
          </a:p>
        </p:txBody>
      </p:sp>
      <p:sp>
        <p:nvSpPr>
          <p:cNvPr id="2" name="Text Placeholder 1">
            <a:extLst>
              <a:ext uri="{FF2B5EF4-FFF2-40B4-BE49-F238E27FC236}">
                <a16:creationId xmlns:a16="http://schemas.microsoft.com/office/drawing/2014/main" id="{9DBCFA3E-DF31-9BEC-C6A6-29D4E9E0C1D5}"/>
              </a:ext>
            </a:extLst>
          </p:cNvPr>
          <p:cNvSpPr>
            <a:spLocks noGrp="1"/>
          </p:cNvSpPr>
          <p:nvPr>
            <p:ph type="body" sz="quarter" idx="12"/>
          </p:nvPr>
        </p:nvSpPr>
        <p:spPr/>
        <p:txBody>
          <a:bodyPr/>
          <a:lstStyle/>
          <a:p>
            <a:endParaRPr lang="en-IN"/>
          </a:p>
        </p:txBody>
      </p:sp>
    </p:spTree>
    <p:extLst>
      <p:ext uri="{BB962C8B-B14F-4D97-AF65-F5344CB8AC3E}">
        <p14:creationId xmlns:p14="http://schemas.microsoft.com/office/powerpoint/2010/main" val="1169924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136A39-C56E-5AF4-B2C7-8F1F749C93C5}"/>
              </a:ext>
            </a:extLst>
          </p:cNvPr>
          <p:cNvSpPr>
            <a:spLocks noGrp="1"/>
          </p:cNvSpPr>
          <p:nvPr>
            <p:ph type="title"/>
          </p:nvPr>
        </p:nvSpPr>
        <p:spPr/>
        <p:txBody>
          <a:bodyPr/>
          <a:lstStyle/>
          <a:p>
            <a:r>
              <a:rPr lang="en-AU"/>
              <a:t>OpenTelemetry Architecture</a:t>
            </a:r>
          </a:p>
        </p:txBody>
      </p:sp>
      <p:sp>
        <p:nvSpPr>
          <p:cNvPr id="4" name="Rectangle: Rounded Corners 5">
            <a:extLst>
              <a:ext uri="{FF2B5EF4-FFF2-40B4-BE49-F238E27FC236}">
                <a16:creationId xmlns:a16="http://schemas.microsoft.com/office/drawing/2014/main" id="{C7E512D8-F3C7-3762-E415-131E65838EB8}"/>
              </a:ext>
              <a:ext uri="{C183D7F6-B498-43B3-948B-1728B52AA6E4}">
                <adec:decorative xmlns:adec="http://schemas.microsoft.com/office/drawing/2017/decorative" val="1"/>
              </a:ext>
            </a:extLst>
          </p:cNvPr>
          <p:cNvSpPr/>
          <p:nvPr/>
        </p:nvSpPr>
        <p:spPr bwMode="auto">
          <a:xfrm>
            <a:off x="4699674" y="1664998"/>
            <a:ext cx="2606040" cy="2543011"/>
          </a:xfrm>
          <a:prstGeom prst="roundRect">
            <a:avLst>
              <a:gd name="adj" fmla="val 6815"/>
            </a:avLst>
          </a:prstGeom>
          <a:ln w="12700" cap="rnd">
            <a:solidFill>
              <a:srgbClr val="D9D9D6"/>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algn="ctr" defTabSz="811670">
              <a:spcBef>
                <a:spcPts val="174"/>
              </a:spcBef>
            </a:pPr>
            <a:endParaRPr lang="en-US" sz="2400" err="1">
              <a:gradFill>
                <a:gsLst>
                  <a:gs pos="41958">
                    <a:srgbClr val="FFFFFF"/>
                  </a:gs>
                  <a:gs pos="63000">
                    <a:srgbClr val="FFFFFF"/>
                  </a:gs>
                </a:gsLst>
                <a:lin ang="0" scaled="0"/>
              </a:gradFill>
              <a:latin typeface="Segoe UI Variable Small" pitchFamily="2" charset="0"/>
            </a:endParaRPr>
          </a:p>
        </p:txBody>
      </p:sp>
      <p:sp>
        <p:nvSpPr>
          <p:cNvPr id="5" name="TextBox 4">
            <a:extLst>
              <a:ext uri="{FF2B5EF4-FFF2-40B4-BE49-F238E27FC236}">
                <a16:creationId xmlns:a16="http://schemas.microsoft.com/office/drawing/2014/main" id="{E6ACDD1E-1097-E2DE-9A81-DFACF02FC468}"/>
              </a:ext>
            </a:extLst>
          </p:cNvPr>
          <p:cNvSpPr txBox="1"/>
          <p:nvPr/>
        </p:nvSpPr>
        <p:spPr>
          <a:xfrm>
            <a:off x="5250393" y="1438666"/>
            <a:ext cx="1504601" cy="452664"/>
          </a:xfrm>
          <a:prstGeom prst="roundRect">
            <a:avLst>
              <a:gd name="adj" fmla="val 39099"/>
            </a:avLst>
          </a:prstGeom>
          <a:gradFill flip="none" rotWithShape="1">
            <a:gsLst>
              <a:gs pos="32000">
                <a:srgbClr val="C03BC4"/>
              </a:gs>
              <a:gs pos="100000">
                <a:srgbClr val="399A91"/>
              </a:gs>
              <a:gs pos="68000">
                <a:srgbClr val="0078D4"/>
              </a:gs>
              <a:gs pos="0">
                <a:srgbClr val="FF5C39"/>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18288" rIns="137160" bIns="54864" numCol="1" spcCol="0" rtlCol="0" fromWordArt="0" anchor="ctr" anchorCtr="0" forceAA="0" compatLnSpc="1">
            <a:prstTxWarp prst="textNoShape">
              <a:avLst/>
            </a:prstTxWarp>
            <a:spAutoFit/>
          </a:bodyPr>
          <a:lstStyle>
            <a:defPPr>
              <a:defRPr lang="en-US"/>
            </a:defPPr>
            <a:lvl1pPr algn="ctr" defTabSz="914400" fontAlgn="base">
              <a:spcBef>
                <a:spcPct val="0"/>
              </a:spcBef>
              <a:spcAft>
                <a:spcPct val="0"/>
              </a:spcAft>
              <a:defRPr sz="18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a:t>Collector</a:t>
            </a:r>
          </a:p>
        </p:txBody>
      </p:sp>
      <p:sp>
        <p:nvSpPr>
          <p:cNvPr id="6" name="Rectangle: Rounded Corners 5">
            <a:extLst>
              <a:ext uri="{FF2B5EF4-FFF2-40B4-BE49-F238E27FC236}">
                <a16:creationId xmlns:a16="http://schemas.microsoft.com/office/drawing/2014/main" id="{827234B3-3DE7-8980-A081-5EF02AEF7E98}"/>
              </a:ext>
              <a:ext uri="{C183D7F6-B498-43B3-948B-1728B52AA6E4}">
                <adec:decorative xmlns:adec="http://schemas.microsoft.com/office/drawing/2017/decorative" val="1"/>
              </a:ext>
            </a:extLst>
          </p:cNvPr>
          <p:cNvSpPr/>
          <p:nvPr/>
        </p:nvSpPr>
        <p:spPr bwMode="auto">
          <a:xfrm>
            <a:off x="8784240" y="1664998"/>
            <a:ext cx="2606040" cy="2543011"/>
          </a:xfrm>
          <a:prstGeom prst="roundRect">
            <a:avLst>
              <a:gd name="adj" fmla="val 6815"/>
            </a:avLst>
          </a:prstGeom>
          <a:ln w="12700" cap="rnd">
            <a:solidFill>
              <a:srgbClr val="D9D9D6"/>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algn="ctr" defTabSz="811670">
              <a:spcBef>
                <a:spcPts val="174"/>
              </a:spcBef>
            </a:pPr>
            <a:endParaRPr lang="en-US" sz="2400" err="1">
              <a:gradFill>
                <a:gsLst>
                  <a:gs pos="41958">
                    <a:srgbClr val="FFFFFF"/>
                  </a:gs>
                  <a:gs pos="63000">
                    <a:srgbClr val="FFFFFF"/>
                  </a:gs>
                </a:gsLst>
                <a:lin ang="0" scaled="0"/>
              </a:gradFill>
              <a:latin typeface="Segoe UI Variable Small" pitchFamily="2" charset="0"/>
            </a:endParaRPr>
          </a:p>
        </p:txBody>
      </p:sp>
      <p:sp>
        <p:nvSpPr>
          <p:cNvPr id="7" name="TextBox 6">
            <a:extLst>
              <a:ext uri="{FF2B5EF4-FFF2-40B4-BE49-F238E27FC236}">
                <a16:creationId xmlns:a16="http://schemas.microsoft.com/office/drawing/2014/main" id="{44A2F583-A7C3-5ACA-DF82-59DCC1C29DBE}"/>
              </a:ext>
            </a:extLst>
          </p:cNvPr>
          <p:cNvSpPr txBox="1"/>
          <p:nvPr/>
        </p:nvSpPr>
        <p:spPr>
          <a:xfrm>
            <a:off x="9334959" y="1438666"/>
            <a:ext cx="1504601" cy="452664"/>
          </a:xfrm>
          <a:prstGeom prst="roundRect">
            <a:avLst>
              <a:gd name="adj" fmla="val 39099"/>
            </a:avLst>
          </a:prstGeom>
          <a:gradFill flip="none" rotWithShape="1">
            <a:gsLst>
              <a:gs pos="32000">
                <a:srgbClr val="C03BC4"/>
              </a:gs>
              <a:gs pos="100000">
                <a:srgbClr val="399A91"/>
              </a:gs>
              <a:gs pos="68000">
                <a:srgbClr val="0078D4"/>
              </a:gs>
              <a:gs pos="0">
                <a:srgbClr val="FF5C39"/>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18288" rIns="137160" bIns="54864" numCol="1" spcCol="0" rtlCol="0" fromWordArt="0" anchor="ctr" anchorCtr="0" forceAA="0" compatLnSpc="1">
            <a:prstTxWarp prst="textNoShape">
              <a:avLst/>
            </a:prstTxWarp>
            <a:spAutoFit/>
          </a:bodyPr>
          <a:lstStyle>
            <a:defPPr>
              <a:defRPr lang="en-US"/>
            </a:defPPr>
            <a:lvl1pPr algn="ctr" defTabSz="914400" fontAlgn="base">
              <a:spcBef>
                <a:spcPct val="0"/>
              </a:spcBef>
              <a:spcAft>
                <a:spcPct val="0"/>
              </a:spcAft>
              <a:defRPr sz="18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a:t>Exporter</a:t>
            </a:r>
          </a:p>
        </p:txBody>
      </p:sp>
      <p:sp>
        <p:nvSpPr>
          <p:cNvPr id="8" name="Rectangle: Rounded Corners 5">
            <a:extLst>
              <a:ext uri="{FF2B5EF4-FFF2-40B4-BE49-F238E27FC236}">
                <a16:creationId xmlns:a16="http://schemas.microsoft.com/office/drawing/2014/main" id="{EFAE521E-3916-9726-97C6-E7B64D2F8D44}"/>
              </a:ext>
              <a:ext uri="{C183D7F6-B498-43B3-948B-1728B52AA6E4}">
                <adec:decorative xmlns:adec="http://schemas.microsoft.com/office/drawing/2017/decorative" val="1"/>
              </a:ext>
            </a:extLst>
          </p:cNvPr>
          <p:cNvSpPr/>
          <p:nvPr/>
        </p:nvSpPr>
        <p:spPr bwMode="auto">
          <a:xfrm>
            <a:off x="588263" y="1664998"/>
            <a:ext cx="2606040" cy="2543011"/>
          </a:xfrm>
          <a:prstGeom prst="roundRect">
            <a:avLst>
              <a:gd name="adj" fmla="val 6815"/>
            </a:avLst>
          </a:prstGeom>
          <a:ln w="12700" cap="rnd">
            <a:solidFill>
              <a:srgbClr val="D9D9D6"/>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algn="ctr" defTabSz="811670">
              <a:spcBef>
                <a:spcPts val="174"/>
              </a:spcBef>
            </a:pPr>
            <a:endParaRPr lang="en-US" sz="2400" err="1">
              <a:gradFill>
                <a:gsLst>
                  <a:gs pos="41958">
                    <a:srgbClr val="FFFFFF"/>
                  </a:gs>
                  <a:gs pos="63000">
                    <a:srgbClr val="FFFFFF"/>
                  </a:gs>
                </a:gsLst>
                <a:lin ang="0" scaled="0"/>
              </a:gradFill>
              <a:latin typeface="Segoe UI Variable Small" pitchFamily="2" charset="0"/>
            </a:endParaRPr>
          </a:p>
        </p:txBody>
      </p:sp>
      <p:sp>
        <p:nvSpPr>
          <p:cNvPr id="9" name="TextBox 8">
            <a:extLst>
              <a:ext uri="{FF2B5EF4-FFF2-40B4-BE49-F238E27FC236}">
                <a16:creationId xmlns:a16="http://schemas.microsoft.com/office/drawing/2014/main" id="{D8BBF1B7-2757-EF6A-8050-6FC283D68FCA}"/>
              </a:ext>
            </a:extLst>
          </p:cNvPr>
          <p:cNvSpPr txBox="1"/>
          <p:nvPr/>
        </p:nvSpPr>
        <p:spPr>
          <a:xfrm>
            <a:off x="801720" y="1438666"/>
            <a:ext cx="2179125" cy="452664"/>
          </a:xfrm>
          <a:prstGeom prst="roundRect">
            <a:avLst>
              <a:gd name="adj" fmla="val 39099"/>
            </a:avLst>
          </a:prstGeom>
          <a:gradFill flip="none" rotWithShape="1">
            <a:gsLst>
              <a:gs pos="32000">
                <a:srgbClr val="C03BC4"/>
              </a:gs>
              <a:gs pos="100000">
                <a:srgbClr val="399A91"/>
              </a:gs>
              <a:gs pos="68000">
                <a:srgbClr val="0078D4"/>
              </a:gs>
              <a:gs pos="0">
                <a:srgbClr val="FF5C39"/>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18288" rIns="137160" bIns="54864" numCol="1" spcCol="0" rtlCol="0" fromWordArt="0" anchor="ctr" anchorCtr="0" forceAA="0" compatLnSpc="1">
            <a:prstTxWarp prst="textNoShape">
              <a:avLst/>
            </a:prstTxWarp>
            <a:spAutoFit/>
          </a:bodyPr>
          <a:lstStyle>
            <a:defPPr>
              <a:defRPr lang="en-US"/>
            </a:defPPr>
            <a:lvl1pPr algn="ctr" defTabSz="914400" fontAlgn="base">
              <a:spcBef>
                <a:spcPct val="0"/>
              </a:spcBef>
              <a:spcAft>
                <a:spcPct val="0"/>
              </a:spcAft>
              <a:defRPr sz="18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a:t>Instrumentation</a:t>
            </a:r>
          </a:p>
        </p:txBody>
      </p:sp>
      <p:sp>
        <p:nvSpPr>
          <p:cNvPr id="13" name="Right Arrow 12">
            <a:extLst>
              <a:ext uri="{FF2B5EF4-FFF2-40B4-BE49-F238E27FC236}">
                <a16:creationId xmlns:a16="http://schemas.microsoft.com/office/drawing/2014/main" id="{D5CD1494-72AD-3B8A-A535-57AB6D93C43F}"/>
              </a:ext>
            </a:extLst>
          </p:cNvPr>
          <p:cNvSpPr/>
          <p:nvPr/>
        </p:nvSpPr>
        <p:spPr bwMode="auto">
          <a:xfrm>
            <a:off x="3264690" y="2138186"/>
            <a:ext cx="1379557" cy="493414"/>
          </a:xfrm>
          <a:prstGeom prst="rightArrow">
            <a:avLst>
              <a:gd name="adj1" fmla="val 45461"/>
              <a:gd name="adj2" fmla="val 50000"/>
            </a:avLst>
          </a:prstGeom>
          <a:gradFill flip="none" rotWithShape="1">
            <a:gsLst>
              <a:gs pos="80000">
                <a:srgbClr val="399A91"/>
              </a:gs>
              <a:gs pos="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18288" rIns="137160" bIns="54864" numCol="1" spcCol="0" rtlCol="0" fromWordArt="0" anchor="ctr" anchorCtr="0" forceAA="0" compatLnSpc="1">
            <a:prstTxWarp prst="textNoShape">
              <a:avLst/>
            </a:prstTxWarp>
            <a:spAutoFit/>
          </a:bodyPr>
          <a:lstStyle/>
          <a:p>
            <a:pPr algn="ctr" defTabSz="914400" fontAlgn="base">
              <a:spcBef>
                <a:spcPct val="0"/>
              </a:spcBef>
              <a:spcAft>
                <a:spcPct val="0"/>
              </a:spcAft>
            </a:pPr>
            <a:endParaRPr lang="en-AU" sz="1800" b="1" err="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endParaRPr>
          </a:p>
        </p:txBody>
      </p:sp>
      <p:sp>
        <p:nvSpPr>
          <p:cNvPr id="14" name="TextBox 13">
            <a:extLst>
              <a:ext uri="{FF2B5EF4-FFF2-40B4-BE49-F238E27FC236}">
                <a16:creationId xmlns:a16="http://schemas.microsoft.com/office/drawing/2014/main" id="{0762928B-473E-2228-92FB-2765098C2429}"/>
              </a:ext>
            </a:extLst>
          </p:cNvPr>
          <p:cNvSpPr txBox="1"/>
          <p:nvPr/>
        </p:nvSpPr>
        <p:spPr>
          <a:xfrm>
            <a:off x="3405730" y="1928292"/>
            <a:ext cx="694229" cy="307777"/>
          </a:xfrm>
          <a:prstGeom prst="rect">
            <a:avLst/>
          </a:prstGeom>
          <a:noFill/>
        </p:spPr>
        <p:txBody>
          <a:bodyPr wrap="none" lIns="0" tIns="0" rIns="0" bIns="0" rtlCol="0">
            <a:spAutoFit/>
          </a:bodyPr>
          <a:lstStyle/>
          <a:p>
            <a:pPr algn="l"/>
            <a:r>
              <a:rPr lang="en-AU" sz="2000"/>
              <a:t>Traces</a:t>
            </a:r>
          </a:p>
        </p:txBody>
      </p:sp>
      <p:sp>
        <p:nvSpPr>
          <p:cNvPr id="16" name="TextBox 15">
            <a:extLst>
              <a:ext uri="{FF2B5EF4-FFF2-40B4-BE49-F238E27FC236}">
                <a16:creationId xmlns:a16="http://schemas.microsoft.com/office/drawing/2014/main" id="{8B530276-93A5-399E-A7B7-BCD06EA4CEFA}"/>
              </a:ext>
            </a:extLst>
          </p:cNvPr>
          <p:cNvSpPr txBox="1"/>
          <p:nvPr/>
        </p:nvSpPr>
        <p:spPr>
          <a:xfrm>
            <a:off x="3412278" y="2647380"/>
            <a:ext cx="831959" cy="307777"/>
          </a:xfrm>
          <a:prstGeom prst="rect">
            <a:avLst/>
          </a:prstGeom>
          <a:noFill/>
        </p:spPr>
        <p:txBody>
          <a:bodyPr wrap="none" lIns="0" tIns="0" rIns="0" bIns="0" rtlCol="0">
            <a:spAutoFit/>
          </a:bodyPr>
          <a:lstStyle/>
          <a:p>
            <a:pPr algn="l"/>
            <a:r>
              <a:rPr lang="en-AU" sz="2000"/>
              <a:t>Metrics</a:t>
            </a:r>
          </a:p>
        </p:txBody>
      </p:sp>
      <p:sp>
        <p:nvSpPr>
          <p:cNvPr id="18" name="TextBox 17">
            <a:extLst>
              <a:ext uri="{FF2B5EF4-FFF2-40B4-BE49-F238E27FC236}">
                <a16:creationId xmlns:a16="http://schemas.microsoft.com/office/drawing/2014/main" id="{8508DBAF-4883-2179-46BF-A44344B2DBDA}"/>
              </a:ext>
            </a:extLst>
          </p:cNvPr>
          <p:cNvSpPr txBox="1"/>
          <p:nvPr/>
        </p:nvSpPr>
        <p:spPr>
          <a:xfrm>
            <a:off x="3412278" y="3366468"/>
            <a:ext cx="530594" cy="307777"/>
          </a:xfrm>
          <a:prstGeom prst="rect">
            <a:avLst/>
          </a:prstGeom>
          <a:noFill/>
        </p:spPr>
        <p:txBody>
          <a:bodyPr wrap="none" lIns="0" tIns="0" rIns="0" bIns="0" rtlCol="0">
            <a:spAutoFit/>
          </a:bodyPr>
          <a:lstStyle/>
          <a:p>
            <a:pPr algn="l"/>
            <a:r>
              <a:rPr lang="en-AU" sz="2000"/>
              <a:t>Logs</a:t>
            </a:r>
          </a:p>
        </p:txBody>
      </p:sp>
      <p:sp>
        <p:nvSpPr>
          <p:cNvPr id="19" name="TextBox 18">
            <a:extLst>
              <a:ext uri="{FF2B5EF4-FFF2-40B4-BE49-F238E27FC236}">
                <a16:creationId xmlns:a16="http://schemas.microsoft.com/office/drawing/2014/main" id="{70D90B8F-F24D-7E4B-DE0F-7D20A0EB96A7}"/>
              </a:ext>
            </a:extLst>
          </p:cNvPr>
          <p:cNvSpPr txBox="1"/>
          <p:nvPr/>
        </p:nvSpPr>
        <p:spPr>
          <a:xfrm>
            <a:off x="4863774" y="2175900"/>
            <a:ext cx="2277835" cy="553998"/>
          </a:xfrm>
          <a:prstGeom prst="rect">
            <a:avLst/>
          </a:prstGeom>
          <a:noFill/>
        </p:spPr>
        <p:txBody>
          <a:bodyPr wrap="square" lIns="0" tIns="0" rIns="0" bIns="0" rtlCol="0">
            <a:spAutoFit/>
          </a:bodyPr>
          <a:lstStyle/>
          <a:p>
            <a:pPr algn="ctr"/>
            <a:r>
              <a:rPr lang="en-AU" sz="1800"/>
              <a:t>A service proxy of all instrumented data.</a:t>
            </a:r>
          </a:p>
        </p:txBody>
      </p:sp>
      <p:sp>
        <p:nvSpPr>
          <p:cNvPr id="20" name="Right Arrow 19">
            <a:extLst>
              <a:ext uri="{FF2B5EF4-FFF2-40B4-BE49-F238E27FC236}">
                <a16:creationId xmlns:a16="http://schemas.microsoft.com/office/drawing/2014/main" id="{8002A556-0303-A86B-894D-68B0EF075715}"/>
              </a:ext>
            </a:extLst>
          </p:cNvPr>
          <p:cNvSpPr/>
          <p:nvPr/>
        </p:nvSpPr>
        <p:spPr bwMode="auto">
          <a:xfrm>
            <a:off x="3266589" y="2873054"/>
            <a:ext cx="1379557" cy="493414"/>
          </a:xfrm>
          <a:prstGeom prst="rightArrow">
            <a:avLst>
              <a:gd name="adj1" fmla="val 45461"/>
              <a:gd name="adj2" fmla="val 50000"/>
            </a:avLst>
          </a:prstGeom>
          <a:gradFill flip="none" rotWithShape="1">
            <a:gsLst>
              <a:gs pos="80000">
                <a:srgbClr val="399A91"/>
              </a:gs>
              <a:gs pos="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18288" rIns="137160" bIns="54864" numCol="1" spcCol="0" rtlCol="0" fromWordArt="0" anchor="ctr" anchorCtr="0" forceAA="0" compatLnSpc="1">
            <a:prstTxWarp prst="textNoShape">
              <a:avLst/>
            </a:prstTxWarp>
            <a:spAutoFit/>
          </a:bodyPr>
          <a:lstStyle/>
          <a:p>
            <a:pPr algn="ctr" defTabSz="914400" fontAlgn="base">
              <a:spcBef>
                <a:spcPct val="0"/>
              </a:spcBef>
              <a:spcAft>
                <a:spcPct val="0"/>
              </a:spcAft>
            </a:pPr>
            <a:endParaRPr lang="en-AU" sz="1800" b="1" err="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endParaRPr>
          </a:p>
        </p:txBody>
      </p:sp>
      <p:sp>
        <p:nvSpPr>
          <p:cNvPr id="21" name="Right Arrow 20">
            <a:extLst>
              <a:ext uri="{FF2B5EF4-FFF2-40B4-BE49-F238E27FC236}">
                <a16:creationId xmlns:a16="http://schemas.microsoft.com/office/drawing/2014/main" id="{165CCCAB-3565-3FF0-B98D-A532F1E0904F}"/>
              </a:ext>
            </a:extLst>
          </p:cNvPr>
          <p:cNvSpPr/>
          <p:nvPr/>
        </p:nvSpPr>
        <p:spPr bwMode="auto">
          <a:xfrm>
            <a:off x="3264689" y="3607922"/>
            <a:ext cx="1379557" cy="493414"/>
          </a:xfrm>
          <a:prstGeom prst="rightArrow">
            <a:avLst>
              <a:gd name="adj1" fmla="val 45461"/>
              <a:gd name="adj2" fmla="val 50000"/>
            </a:avLst>
          </a:prstGeom>
          <a:gradFill flip="none" rotWithShape="1">
            <a:gsLst>
              <a:gs pos="80000">
                <a:srgbClr val="399A91"/>
              </a:gs>
              <a:gs pos="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18288" rIns="137160" bIns="54864" numCol="1" spcCol="0" rtlCol="0" fromWordArt="0" anchor="ctr" anchorCtr="0" forceAA="0" compatLnSpc="1">
            <a:prstTxWarp prst="textNoShape">
              <a:avLst/>
            </a:prstTxWarp>
            <a:spAutoFit/>
          </a:bodyPr>
          <a:lstStyle/>
          <a:p>
            <a:pPr algn="ctr" defTabSz="914400" fontAlgn="base">
              <a:spcBef>
                <a:spcPct val="0"/>
              </a:spcBef>
              <a:spcAft>
                <a:spcPct val="0"/>
              </a:spcAft>
            </a:pPr>
            <a:endParaRPr lang="en-AU" sz="1800" b="1" err="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endParaRPr>
          </a:p>
        </p:txBody>
      </p:sp>
      <p:sp>
        <p:nvSpPr>
          <p:cNvPr id="23" name="Rectangle: Rounded Corners 5">
            <a:extLst>
              <a:ext uri="{FF2B5EF4-FFF2-40B4-BE49-F238E27FC236}">
                <a16:creationId xmlns:a16="http://schemas.microsoft.com/office/drawing/2014/main" id="{68AEEC4F-4107-230C-1EBA-8CB8FA1E6115}"/>
              </a:ext>
              <a:ext uri="{C183D7F6-B498-43B3-948B-1728B52AA6E4}">
                <adec:decorative xmlns:adec="http://schemas.microsoft.com/office/drawing/2017/decorative" val="1"/>
              </a:ext>
            </a:extLst>
          </p:cNvPr>
          <p:cNvSpPr/>
          <p:nvPr/>
        </p:nvSpPr>
        <p:spPr bwMode="auto">
          <a:xfrm>
            <a:off x="581803" y="4971144"/>
            <a:ext cx="2606040" cy="1117600"/>
          </a:xfrm>
          <a:prstGeom prst="roundRect">
            <a:avLst>
              <a:gd name="adj" fmla="val 6815"/>
            </a:avLst>
          </a:prstGeom>
          <a:solidFill>
            <a:schemeClr val="accent1"/>
          </a:solidFill>
          <a:ln w="12700" cap="rnd">
            <a:solidFill>
              <a:srgbClr val="D9D9D6"/>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algn="ctr" defTabSz="811670">
              <a:spcBef>
                <a:spcPts val="174"/>
              </a:spcBef>
            </a:pPr>
            <a:r>
              <a:rPr lang="en-AU" sz="2400" b="1">
                <a:solidFill>
                  <a:schemeClr val="bg1"/>
                </a:solidFill>
              </a:rPr>
              <a:t>Your Application</a:t>
            </a:r>
          </a:p>
        </p:txBody>
      </p:sp>
      <p:grpSp>
        <p:nvGrpSpPr>
          <p:cNvPr id="26" name="Group 25">
            <a:extLst>
              <a:ext uri="{FF2B5EF4-FFF2-40B4-BE49-F238E27FC236}">
                <a16:creationId xmlns:a16="http://schemas.microsoft.com/office/drawing/2014/main" id="{EACB4042-A405-5338-DEF5-DDA0556E05DA}"/>
              </a:ext>
            </a:extLst>
          </p:cNvPr>
          <p:cNvGrpSpPr/>
          <p:nvPr/>
        </p:nvGrpSpPr>
        <p:grpSpPr>
          <a:xfrm>
            <a:off x="1891281" y="3951845"/>
            <a:ext cx="595014" cy="1241157"/>
            <a:chOff x="1644575" y="3858040"/>
            <a:chExt cx="595014" cy="1241157"/>
          </a:xfrm>
        </p:grpSpPr>
        <p:sp>
          <p:nvSpPr>
            <p:cNvPr id="22" name="Right Arrow 21">
              <a:extLst>
                <a:ext uri="{FF2B5EF4-FFF2-40B4-BE49-F238E27FC236}">
                  <a16:creationId xmlns:a16="http://schemas.microsoft.com/office/drawing/2014/main" id="{230E2C2A-EE77-E6F9-1CA1-EADAD6BF4E0F}"/>
                </a:ext>
              </a:extLst>
            </p:cNvPr>
            <p:cNvSpPr/>
            <p:nvPr/>
          </p:nvSpPr>
          <p:spPr bwMode="auto">
            <a:xfrm rot="16200000">
              <a:off x="1477563" y="4025052"/>
              <a:ext cx="827438" cy="493414"/>
            </a:xfrm>
            <a:prstGeom prst="rightArrow">
              <a:avLst>
                <a:gd name="adj1" fmla="val 45461"/>
                <a:gd name="adj2" fmla="val 50000"/>
              </a:avLst>
            </a:prstGeom>
            <a:gradFill flip="none" rotWithShape="1">
              <a:gsLst>
                <a:gs pos="80000">
                  <a:srgbClr val="399A91"/>
                </a:gs>
                <a:gs pos="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18288" rIns="137160" bIns="54864" numCol="1" spcCol="0" rtlCol="0" fromWordArt="0" anchor="ctr" anchorCtr="0" forceAA="0" compatLnSpc="1">
              <a:prstTxWarp prst="textNoShape">
                <a:avLst/>
              </a:prstTxWarp>
              <a:spAutoFit/>
            </a:bodyPr>
            <a:lstStyle/>
            <a:p>
              <a:pPr algn="ctr" defTabSz="914400" fontAlgn="base">
                <a:spcBef>
                  <a:spcPct val="0"/>
                </a:spcBef>
                <a:spcAft>
                  <a:spcPct val="0"/>
                </a:spcAft>
              </a:pPr>
              <a:endParaRPr lang="en-AU" sz="1800" b="1" err="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endParaRPr>
            </a:p>
          </p:txBody>
        </p:sp>
        <p:sp>
          <p:nvSpPr>
            <p:cNvPr id="25" name="Right Arrow 24">
              <a:extLst>
                <a:ext uri="{FF2B5EF4-FFF2-40B4-BE49-F238E27FC236}">
                  <a16:creationId xmlns:a16="http://schemas.microsoft.com/office/drawing/2014/main" id="{DAFB361B-68E1-F88A-8382-D37CBEB2AE38}"/>
                </a:ext>
              </a:extLst>
            </p:cNvPr>
            <p:cNvSpPr/>
            <p:nvPr/>
          </p:nvSpPr>
          <p:spPr bwMode="auto">
            <a:xfrm rot="5400000">
              <a:off x="1579163" y="4438771"/>
              <a:ext cx="827438" cy="493414"/>
            </a:xfrm>
            <a:prstGeom prst="rightArrow">
              <a:avLst>
                <a:gd name="adj1" fmla="val 45461"/>
                <a:gd name="adj2" fmla="val 50000"/>
              </a:avLst>
            </a:prstGeom>
            <a:gradFill flip="none" rotWithShape="1">
              <a:gsLst>
                <a:gs pos="80000">
                  <a:srgbClr val="399A91"/>
                </a:gs>
                <a:gs pos="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18288" rIns="137160" bIns="54864" numCol="1" spcCol="0" rtlCol="0" fromWordArt="0" anchor="ctr" anchorCtr="0" forceAA="0" compatLnSpc="1">
              <a:prstTxWarp prst="textNoShape">
                <a:avLst/>
              </a:prstTxWarp>
              <a:spAutoFit/>
            </a:bodyPr>
            <a:lstStyle/>
            <a:p>
              <a:pPr algn="ctr" defTabSz="914400" fontAlgn="base">
                <a:spcBef>
                  <a:spcPct val="0"/>
                </a:spcBef>
                <a:spcAft>
                  <a:spcPct val="0"/>
                </a:spcAft>
              </a:pPr>
              <a:endParaRPr lang="en-AU" sz="1800" b="1" err="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endParaRPr>
            </a:p>
          </p:txBody>
        </p:sp>
      </p:grpSp>
      <p:sp>
        <p:nvSpPr>
          <p:cNvPr id="27" name="TextBox 26">
            <a:extLst>
              <a:ext uri="{FF2B5EF4-FFF2-40B4-BE49-F238E27FC236}">
                <a16:creationId xmlns:a16="http://schemas.microsoft.com/office/drawing/2014/main" id="{D831B361-8C54-9C00-C33E-99F13646F041}"/>
              </a:ext>
            </a:extLst>
          </p:cNvPr>
          <p:cNvSpPr txBox="1"/>
          <p:nvPr/>
        </p:nvSpPr>
        <p:spPr>
          <a:xfrm>
            <a:off x="706239" y="2138186"/>
            <a:ext cx="2347024" cy="1723549"/>
          </a:xfrm>
          <a:prstGeom prst="rect">
            <a:avLst/>
          </a:prstGeom>
          <a:noFill/>
        </p:spPr>
        <p:txBody>
          <a:bodyPr wrap="square" lIns="0" tIns="0" rIns="0" bIns="0" rtlCol="0">
            <a:spAutoFit/>
          </a:bodyPr>
          <a:lstStyle/>
          <a:p>
            <a:pPr marL="342900" indent="-342900" algn="l">
              <a:buFont typeface="Arial" panose="020B0604020202020204" pitchFamily="34" charset="0"/>
              <a:buChar char="•"/>
            </a:pPr>
            <a:r>
              <a:rPr lang="en-AU" sz="1600"/>
              <a:t>Automated Instrumentation</a:t>
            </a:r>
          </a:p>
          <a:p>
            <a:pPr marL="342900" indent="-342900" algn="l">
              <a:buFont typeface="Arial" panose="020B0604020202020204" pitchFamily="34" charset="0"/>
              <a:buChar char="•"/>
            </a:pPr>
            <a:r>
              <a:rPr lang="en-AU" sz="1600"/>
              <a:t>Client Instrumentation Libraries</a:t>
            </a:r>
          </a:p>
          <a:p>
            <a:pPr marL="342900" indent="-342900" algn="l">
              <a:buFont typeface="Arial" panose="020B0604020202020204" pitchFamily="34" charset="0"/>
              <a:buChar char="•"/>
            </a:pPr>
            <a:r>
              <a:rPr lang="en-AU" sz="1600"/>
              <a:t>Custom Instrumentation using the SDK</a:t>
            </a:r>
          </a:p>
        </p:txBody>
      </p:sp>
      <p:sp>
        <p:nvSpPr>
          <p:cNvPr id="28" name="Rectangle: Rounded Corners 5">
            <a:extLst>
              <a:ext uri="{FF2B5EF4-FFF2-40B4-BE49-F238E27FC236}">
                <a16:creationId xmlns:a16="http://schemas.microsoft.com/office/drawing/2014/main" id="{42F9F2AA-2B40-E697-D478-0263138FB696}"/>
              </a:ext>
              <a:ext uri="{C183D7F6-B498-43B3-948B-1728B52AA6E4}">
                <adec:decorative xmlns:adec="http://schemas.microsoft.com/office/drawing/2017/decorative" val="1"/>
              </a:ext>
            </a:extLst>
          </p:cNvPr>
          <p:cNvSpPr/>
          <p:nvPr/>
        </p:nvSpPr>
        <p:spPr bwMode="auto">
          <a:xfrm>
            <a:off x="8784240" y="4971143"/>
            <a:ext cx="2606040" cy="1117601"/>
          </a:xfrm>
          <a:prstGeom prst="roundRect">
            <a:avLst>
              <a:gd name="adj" fmla="val 6815"/>
            </a:avLst>
          </a:prstGeom>
          <a:solidFill>
            <a:schemeClr val="accent1"/>
          </a:solidFill>
          <a:ln w="12700" cap="rnd">
            <a:solidFill>
              <a:srgbClr val="D9D9D6"/>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algn="ctr" defTabSz="811670">
              <a:spcBef>
                <a:spcPts val="174"/>
              </a:spcBef>
            </a:pPr>
            <a:r>
              <a:rPr lang="en-US" sz="2400" b="1">
                <a:solidFill>
                  <a:schemeClr val="bg1"/>
                </a:solidFill>
                <a:latin typeface="Segoe UI Variable Small" pitchFamily="2" charset="0"/>
              </a:rPr>
              <a:t>User Interface</a:t>
            </a:r>
          </a:p>
        </p:txBody>
      </p:sp>
      <p:pic>
        <p:nvPicPr>
          <p:cNvPr id="30" name="Graphic 29" descr="Database with solid fill">
            <a:extLst>
              <a:ext uri="{FF2B5EF4-FFF2-40B4-BE49-F238E27FC236}">
                <a16:creationId xmlns:a16="http://schemas.microsoft.com/office/drawing/2014/main" id="{6E76FBFF-EF96-1D74-0AD9-477DFF209CE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545492" y="2804679"/>
            <a:ext cx="914400" cy="914400"/>
          </a:xfrm>
          <a:prstGeom prst="rect">
            <a:avLst/>
          </a:prstGeom>
        </p:spPr>
      </p:pic>
      <p:sp>
        <p:nvSpPr>
          <p:cNvPr id="31" name="Right Arrow 30">
            <a:extLst>
              <a:ext uri="{FF2B5EF4-FFF2-40B4-BE49-F238E27FC236}">
                <a16:creationId xmlns:a16="http://schemas.microsoft.com/office/drawing/2014/main" id="{0D386B9E-2F4A-9235-F0F2-664244E52E80}"/>
              </a:ext>
            </a:extLst>
          </p:cNvPr>
          <p:cNvSpPr/>
          <p:nvPr/>
        </p:nvSpPr>
        <p:spPr bwMode="auto">
          <a:xfrm>
            <a:off x="7355198" y="2873054"/>
            <a:ext cx="1379557" cy="493414"/>
          </a:xfrm>
          <a:prstGeom prst="rightArrow">
            <a:avLst>
              <a:gd name="adj1" fmla="val 45461"/>
              <a:gd name="adj2" fmla="val 50000"/>
            </a:avLst>
          </a:prstGeom>
          <a:gradFill flip="none" rotWithShape="1">
            <a:gsLst>
              <a:gs pos="80000">
                <a:srgbClr val="399A91"/>
              </a:gs>
              <a:gs pos="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18288" rIns="137160" bIns="54864" numCol="1" spcCol="0" rtlCol="0" fromWordArt="0" anchor="ctr" anchorCtr="0" forceAA="0" compatLnSpc="1">
            <a:prstTxWarp prst="textNoShape">
              <a:avLst/>
            </a:prstTxWarp>
            <a:spAutoFit/>
          </a:bodyPr>
          <a:lstStyle/>
          <a:p>
            <a:pPr algn="ctr" defTabSz="914400" fontAlgn="base">
              <a:spcBef>
                <a:spcPct val="0"/>
              </a:spcBef>
              <a:spcAft>
                <a:spcPct val="0"/>
              </a:spcAft>
            </a:pPr>
            <a:endParaRPr lang="en-AU" sz="1800" b="1" err="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endParaRPr>
          </a:p>
        </p:txBody>
      </p:sp>
      <p:sp>
        <p:nvSpPr>
          <p:cNvPr id="32" name="TextBox 31">
            <a:extLst>
              <a:ext uri="{FF2B5EF4-FFF2-40B4-BE49-F238E27FC236}">
                <a16:creationId xmlns:a16="http://schemas.microsoft.com/office/drawing/2014/main" id="{CFCFF3E3-23B4-2448-AD48-ADEA813269F6}"/>
              </a:ext>
            </a:extLst>
          </p:cNvPr>
          <p:cNvSpPr txBox="1"/>
          <p:nvPr/>
        </p:nvSpPr>
        <p:spPr>
          <a:xfrm>
            <a:off x="7381912" y="2233398"/>
            <a:ext cx="1113012" cy="615553"/>
          </a:xfrm>
          <a:prstGeom prst="rect">
            <a:avLst/>
          </a:prstGeom>
          <a:noFill/>
        </p:spPr>
        <p:txBody>
          <a:bodyPr wrap="square" lIns="0" tIns="0" rIns="0" bIns="0" rtlCol="0">
            <a:spAutoFit/>
          </a:bodyPr>
          <a:lstStyle/>
          <a:p>
            <a:pPr algn="l"/>
            <a:r>
              <a:rPr lang="en-AU" sz="2000"/>
              <a:t>Telemetry Data</a:t>
            </a:r>
          </a:p>
        </p:txBody>
      </p:sp>
      <p:pic>
        <p:nvPicPr>
          <p:cNvPr id="34" name="Graphic 33" descr="Research with solid fill">
            <a:extLst>
              <a:ext uri="{FF2B5EF4-FFF2-40B4-BE49-F238E27FC236}">
                <a16:creationId xmlns:a16="http://schemas.microsoft.com/office/drawing/2014/main" id="{60CA27DD-12AC-FD4E-950F-62FCCCE05E2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30690" y="4245529"/>
            <a:ext cx="705236" cy="705236"/>
          </a:xfrm>
          <a:prstGeom prst="rect">
            <a:avLst/>
          </a:prstGeom>
          <a:effectLst>
            <a:outerShdw blurRad="63500" dist="63500" dir="2700000" algn="tl" rotWithShape="0">
              <a:srgbClr val="454142">
                <a:alpha val="20000"/>
              </a:srgbClr>
            </a:outerShdw>
          </a:effectLst>
        </p:spPr>
      </p:pic>
      <p:pic>
        <p:nvPicPr>
          <p:cNvPr id="36" name="Graphic 35" descr="Folder Search with solid fill">
            <a:extLst>
              <a:ext uri="{FF2B5EF4-FFF2-40B4-BE49-F238E27FC236}">
                <a16:creationId xmlns:a16="http://schemas.microsoft.com/office/drawing/2014/main" id="{8FBCD82D-862A-6581-58BB-6A12587C8C1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630059" y="2804679"/>
            <a:ext cx="914400" cy="914400"/>
          </a:xfrm>
          <a:prstGeom prst="rect">
            <a:avLst/>
          </a:prstGeom>
        </p:spPr>
      </p:pic>
      <p:sp>
        <p:nvSpPr>
          <p:cNvPr id="37" name="TextBox 36">
            <a:extLst>
              <a:ext uri="{FF2B5EF4-FFF2-40B4-BE49-F238E27FC236}">
                <a16:creationId xmlns:a16="http://schemas.microsoft.com/office/drawing/2014/main" id="{12DAA73B-B022-0FBA-D420-21B4018C3081}"/>
              </a:ext>
            </a:extLst>
          </p:cNvPr>
          <p:cNvSpPr txBox="1"/>
          <p:nvPr/>
        </p:nvSpPr>
        <p:spPr>
          <a:xfrm>
            <a:off x="8870417" y="2025956"/>
            <a:ext cx="2433680" cy="615553"/>
          </a:xfrm>
          <a:prstGeom prst="rect">
            <a:avLst/>
          </a:prstGeom>
          <a:noFill/>
        </p:spPr>
        <p:txBody>
          <a:bodyPr wrap="none" lIns="0" tIns="0" rIns="0" bIns="0" rtlCol="0">
            <a:spAutoFit/>
          </a:bodyPr>
          <a:lstStyle/>
          <a:p>
            <a:pPr marL="342900" indent="-342900" algn="l">
              <a:buFont typeface="Arial" panose="020B0604020202020204" pitchFamily="34" charset="0"/>
              <a:buChar char="•"/>
            </a:pPr>
            <a:r>
              <a:rPr lang="en-AU" sz="2000"/>
              <a:t>Long term storage</a:t>
            </a:r>
          </a:p>
          <a:p>
            <a:pPr marL="342900" indent="-342900" algn="l">
              <a:buFont typeface="Arial" panose="020B0604020202020204" pitchFamily="34" charset="0"/>
              <a:buChar char="•"/>
            </a:pPr>
            <a:r>
              <a:rPr lang="en-AU" sz="2000"/>
              <a:t>Search </a:t>
            </a:r>
          </a:p>
        </p:txBody>
      </p:sp>
      <p:sp>
        <p:nvSpPr>
          <p:cNvPr id="38" name="Right Arrow 37">
            <a:extLst>
              <a:ext uri="{FF2B5EF4-FFF2-40B4-BE49-F238E27FC236}">
                <a16:creationId xmlns:a16="http://schemas.microsoft.com/office/drawing/2014/main" id="{5DB0C724-6DDD-0448-0C3D-0D2F1C6DAD96}"/>
              </a:ext>
            </a:extLst>
          </p:cNvPr>
          <p:cNvSpPr/>
          <p:nvPr/>
        </p:nvSpPr>
        <p:spPr bwMode="auto">
          <a:xfrm rot="5400000">
            <a:off x="9637546" y="4351440"/>
            <a:ext cx="899423" cy="493414"/>
          </a:xfrm>
          <a:prstGeom prst="rightArrow">
            <a:avLst>
              <a:gd name="adj1" fmla="val 45461"/>
              <a:gd name="adj2" fmla="val 50000"/>
            </a:avLst>
          </a:prstGeom>
          <a:gradFill flip="none" rotWithShape="1">
            <a:gsLst>
              <a:gs pos="80000">
                <a:srgbClr val="399A91"/>
              </a:gs>
              <a:gs pos="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18288" rIns="137160" bIns="54864" numCol="1" spcCol="0" rtlCol="0" fromWordArt="0" anchor="ctr" anchorCtr="0" forceAA="0" compatLnSpc="1">
            <a:prstTxWarp prst="textNoShape">
              <a:avLst/>
            </a:prstTxWarp>
            <a:spAutoFit/>
          </a:bodyPr>
          <a:lstStyle/>
          <a:p>
            <a:pPr algn="ctr" defTabSz="914400" fontAlgn="base">
              <a:spcBef>
                <a:spcPct val="0"/>
              </a:spcBef>
              <a:spcAft>
                <a:spcPct val="0"/>
              </a:spcAft>
            </a:pPr>
            <a:endParaRPr lang="en-AU" sz="1800" b="1" err="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endParaRPr>
          </a:p>
        </p:txBody>
      </p:sp>
    </p:spTree>
    <p:extLst>
      <p:ext uri="{BB962C8B-B14F-4D97-AF65-F5344CB8AC3E}">
        <p14:creationId xmlns:p14="http://schemas.microsoft.com/office/powerpoint/2010/main" val="39706134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nodeType="withEffect">
                                  <p:stCondLst>
                                    <p:cond delay="0"/>
                                  </p:stCondLst>
                                  <p:childTnLst>
                                    <p:set>
                                      <p:cBhvr>
                                        <p:cTn id="15" dur="1" fill="hold">
                                          <p:stCondLst>
                                            <p:cond delay="0"/>
                                          </p:stCondLst>
                                        </p:cTn>
                                        <p:tgtEl>
                                          <p:spTgt spid="34"/>
                                        </p:tgtEl>
                                        <p:attrNameLst>
                                          <p:attrName>style.visibility</p:attrName>
                                        </p:attrNameLst>
                                      </p:cBhvr>
                                      <p:to>
                                        <p:strVal val="visible"/>
                                      </p:to>
                                    </p:set>
                                    <p:animEffect transition="in" filter="fade">
                                      <p:cBhvr>
                                        <p:cTn id="16" dur="500"/>
                                        <p:tgtEl>
                                          <p:spTgt spid="34"/>
                                        </p:tgtEl>
                                      </p:cBhvr>
                                    </p:animEffect>
                                  </p:childTnLst>
                                </p:cTn>
                              </p:par>
                              <p:par>
                                <p:cTn id="17" presetID="10" presetClass="entr" presetSubtype="0" fill="hold" nodeType="with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fade">
                                      <p:cBhvr>
                                        <p:cTn id="19" dur="500"/>
                                        <p:tgtEl>
                                          <p:spTgt spid="26"/>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500"/>
                                        <p:tgtEl>
                                          <p:spTgt spid="13"/>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fade">
                                      <p:cBhvr>
                                        <p:cTn id="30" dur="500"/>
                                        <p:tgtEl>
                                          <p:spTgt spid="16"/>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0"/>
                                        </p:tgtEl>
                                        <p:attrNameLst>
                                          <p:attrName>style.visibility</p:attrName>
                                        </p:attrNameLst>
                                      </p:cBhvr>
                                      <p:to>
                                        <p:strVal val="visible"/>
                                      </p:to>
                                    </p:set>
                                    <p:animEffect transition="in" filter="fade">
                                      <p:cBhvr>
                                        <p:cTn id="33" dur="500"/>
                                        <p:tgtEl>
                                          <p:spTgt spid="20"/>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8"/>
                                        </p:tgtEl>
                                        <p:attrNameLst>
                                          <p:attrName>style.visibility</p:attrName>
                                        </p:attrNameLst>
                                      </p:cBhvr>
                                      <p:to>
                                        <p:strVal val="visible"/>
                                      </p:to>
                                    </p:set>
                                    <p:animEffect transition="in" filter="fade">
                                      <p:cBhvr>
                                        <p:cTn id="36" dur="500"/>
                                        <p:tgtEl>
                                          <p:spTgt spid="18"/>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1"/>
                                        </p:tgtEl>
                                        <p:attrNameLst>
                                          <p:attrName>style.visibility</p:attrName>
                                        </p:attrNameLst>
                                      </p:cBhvr>
                                      <p:to>
                                        <p:strVal val="visible"/>
                                      </p:to>
                                    </p:set>
                                    <p:animEffect transition="in" filter="fade">
                                      <p:cBhvr>
                                        <p:cTn id="39" dur="500"/>
                                        <p:tgtEl>
                                          <p:spTgt spid="21"/>
                                        </p:tgtEl>
                                      </p:cBhvr>
                                    </p:animEffect>
                                  </p:childTnLst>
                                </p:cTn>
                              </p:par>
                              <p:par>
                                <p:cTn id="40" presetID="10" presetClass="entr" presetSubtype="0" fill="hold" nodeType="withEffect">
                                  <p:stCondLst>
                                    <p:cond delay="0"/>
                                  </p:stCondLst>
                                  <p:childTnLst>
                                    <p:set>
                                      <p:cBhvr>
                                        <p:cTn id="41" dur="1" fill="hold">
                                          <p:stCondLst>
                                            <p:cond delay="0"/>
                                          </p:stCondLst>
                                        </p:cTn>
                                        <p:tgtEl>
                                          <p:spTgt spid="30"/>
                                        </p:tgtEl>
                                        <p:attrNameLst>
                                          <p:attrName>style.visibility</p:attrName>
                                        </p:attrNameLst>
                                      </p:cBhvr>
                                      <p:to>
                                        <p:strVal val="visible"/>
                                      </p:to>
                                    </p:set>
                                    <p:animEffect transition="in" filter="fade">
                                      <p:cBhvr>
                                        <p:cTn id="42" dur="500"/>
                                        <p:tgtEl>
                                          <p:spTgt spid="30"/>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9"/>
                                        </p:tgtEl>
                                        <p:attrNameLst>
                                          <p:attrName>style.visibility</p:attrName>
                                        </p:attrNameLst>
                                      </p:cBhvr>
                                      <p:to>
                                        <p:strVal val="visible"/>
                                      </p:to>
                                    </p:set>
                                    <p:animEffect transition="in" filter="fade">
                                      <p:cBhvr>
                                        <p:cTn id="45" dur="500"/>
                                        <p:tgtEl>
                                          <p:spTgt spid="19"/>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5"/>
                                        </p:tgtEl>
                                        <p:attrNameLst>
                                          <p:attrName>style.visibility</p:attrName>
                                        </p:attrNameLst>
                                      </p:cBhvr>
                                      <p:to>
                                        <p:strVal val="visible"/>
                                      </p:to>
                                    </p:set>
                                    <p:animEffect transition="in" filter="fade">
                                      <p:cBhvr>
                                        <p:cTn id="48" dur="500"/>
                                        <p:tgtEl>
                                          <p:spTgt spid="5"/>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4"/>
                                        </p:tgtEl>
                                        <p:attrNameLst>
                                          <p:attrName>style.visibility</p:attrName>
                                        </p:attrNameLst>
                                      </p:cBhvr>
                                      <p:to>
                                        <p:strVal val="visible"/>
                                      </p:to>
                                    </p:set>
                                    <p:animEffect transition="in" filter="fade">
                                      <p:cBhvr>
                                        <p:cTn id="51" dur="500"/>
                                        <p:tgtEl>
                                          <p:spTgt spid="4"/>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32"/>
                                        </p:tgtEl>
                                        <p:attrNameLst>
                                          <p:attrName>style.visibility</p:attrName>
                                        </p:attrNameLst>
                                      </p:cBhvr>
                                      <p:to>
                                        <p:strVal val="visible"/>
                                      </p:to>
                                    </p:set>
                                    <p:animEffect transition="in" filter="fade">
                                      <p:cBhvr>
                                        <p:cTn id="56" dur="500"/>
                                        <p:tgtEl>
                                          <p:spTgt spid="32"/>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31"/>
                                        </p:tgtEl>
                                        <p:attrNameLst>
                                          <p:attrName>style.visibility</p:attrName>
                                        </p:attrNameLst>
                                      </p:cBhvr>
                                      <p:to>
                                        <p:strVal val="visible"/>
                                      </p:to>
                                    </p:set>
                                    <p:animEffect transition="in" filter="fade">
                                      <p:cBhvr>
                                        <p:cTn id="59" dur="500"/>
                                        <p:tgtEl>
                                          <p:spTgt spid="31"/>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37"/>
                                        </p:tgtEl>
                                        <p:attrNameLst>
                                          <p:attrName>style.visibility</p:attrName>
                                        </p:attrNameLst>
                                      </p:cBhvr>
                                      <p:to>
                                        <p:strVal val="visible"/>
                                      </p:to>
                                    </p:set>
                                    <p:animEffect transition="in" filter="fade">
                                      <p:cBhvr>
                                        <p:cTn id="62" dur="500"/>
                                        <p:tgtEl>
                                          <p:spTgt spid="37"/>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
                                        </p:tgtEl>
                                        <p:attrNameLst>
                                          <p:attrName>style.visibility</p:attrName>
                                        </p:attrNameLst>
                                      </p:cBhvr>
                                      <p:to>
                                        <p:strVal val="visible"/>
                                      </p:to>
                                    </p:set>
                                    <p:animEffect transition="in" filter="fade">
                                      <p:cBhvr>
                                        <p:cTn id="65" dur="500"/>
                                        <p:tgtEl>
                                          <p:spTgt spid="6"/>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7"/>
                                        </p:tgtEl>
                                        <p:attrNameLst>
                                          <p:attrName>style.visibility</p:attrName>
                                        </p:attrNameLst>
                                      </p:cBhvr>
                                      <p:to>
                                        <p:strVal val="visible"/>
                                      </p:to>
                                    </p:set>
                                    <p:animEffect transition="in" filter="fade">
                                      <p:cBhvr>
                                        <p:cTn id="68" dur="500"/>
                                        <p:tgtEl>
                                          <p:spTgt spid="7"/>
                                        </p:tgtEl>
                                      </p:cBhvr>
                                    </p:animEffect>
                                  </p:childTnLst>
                                </p:cTn>
                              </p:par>
                              <p:par>
                                <p:cTn id="69" presetID="10" presetClass="entr" presetSubtype="0" fill="hold" nodeType="withEffect">
                                  <p:stCondLst>
                                    <p:cond delay="0"/>
                                  </p:stCondLst>
                                  <p:childTnLst>
                                    <p:set>
                                      <p:cBhvr>
                                        <p:cTn id="70" dur="1" fill="hold">
                                          <p:stCondLst>
                                            <p:cond delay="0"/>
                                          </p:stCondLst>
                                        </p:cTn>
                                        <p:tgtEl>
                                          <p:spTgt spid="36"/>
                                        </p:tgtEl>
                                        <p:attrNameLst>
                                          <p:attrName>style.visibility</p:attrName>
                                        </p:attrNameLst>
                                      </p:cBhvr>
                                      <p:to>
                                        <p:strVal val="visible"/>
                                      </p:to>
                                    </p:set>
                                    <p:animEffect transition="in" filter="fade">
                                      <p:cBhvr>
                                        <p:cTn id="71" dur="500"/>
                                        <p:tgtEl>
                                          <p:spTgt spid="36"/>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grpId="0" nodeType="clickEffect">
                                  <p:stCondLst>
                                    <p:cond delay="0"/>
                                  </p:stCondLst>
                                  <p:childTnLst>
                                    <p:set>
                                      <p:cBhvr>
                                        <p:cTn id="75" dur="1" fill="hold">
                                          <p:stCondLst>
                                            <p:cond delay="0"/>
                                          </p:stCondLst>
                                        </p:cTn>
                                        <p:tgtEl>
                                          <p:spTgt spid="38"/>
                                        </p:tgtEl>
                                        <p:attrNameLst>
                                          <p:attrName>style.visibility</p:attrName>
                                        </p:attrNameLst>
                                      </p:cBhvr>
                                      <p:to>
                                        <p:strVal val="visible"/>
                                      </p:to>
                                    </p:set>
                                    <p:animEffect transition="in" filter="fade">
                                      <p:cBhvr>
                                        <p:cTn id="76" dur="500"/>
                                        <p:tgtEl>
                                          <p:spTgt spid="38"/>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28"/>
                                        </p:tgtEl>
                                        <p:attrNameLst>
                                          <p:attrName>style.visibility</p:attrName>
                                        </p:attrNameLst>
                                      </p:cBhvr>
                                      <p:to>
                                        <p:strVal val="visible"/>
                                      </p:to>
                                    </p:set>
                                    <p:animEffect transition="in" filter="fade">
                                      <p:cBhvr>
                                        <p:cTn id="79"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3" grpId="0" animBg="1"/>
      <p:bldP spid="14" grpId="0"/>
      <p:bldP spid="16" grpId="0"/>
      <p:bldP spid="18" grpId="0"/>
      <p:bldP spid="19" grpId="0"/>
      <p:bldP spid="20" grpId="0" animBg="1"/>
      <p:bldP spid="21" grpId="0" animBg="1"/>
      <p:bldP spid="27" grpId="0"/>
      <p:bldP spid="28" grpId="0" animBg="1"/>
      <p:bldP spid="31" grpId="0" animBg="1"/>
      <p:bldP spid="32" grpId="0"/>
      <p:bldP spid="37" grpId="0"/>
      <p:bldP spid="38"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D1FD9C-BA6E-5236-630B-A1CAF3055CFD}"/>
              </a:ext>
            </a:extLst>
          </p:cNvPr>
          <p:cNvSpPr>
            <a:spLocks noGrp="1"/>
          </p:cNvSpPr>
          <p:nvPr>
            <p:ph type="title"/>
          </p:nvPr>
        </p:nvSpPr>
        <p:spPr/>
        <p:txBody>
          <a:bodyPr/>
          <a:lstStyle/>
          <a:p>
            <a:r>
              <a:rPr lang="en-AU"/>
              <a:t>Observability Concepts</a:t>
            </a:r>
          </a:p>
        </p:txBody>
      </p:sp>
      <p:sp>
        <p:nvSpPr>
          <p:cNvPr id="3" name="Text Placeholder 2">
            <a:extLst>
              <a:ext uri="{FF2B5EF4-FFF2-40B4-BE49-F238E27FC236}">
                <a16:creationId xmlns:a16="http://schemas.microsoft.com/office/drawing/2014/main" id="{19BAC550-86CC-EC99-AF57-FDDE06110871}"/>
              </a:ext>
            </a:extLst>
          </p:cNvPr>
          <p:cNvSpPr>
            <a:spLocks noGrp="1"/>
          </p:cNvSpPr>
          <p:nvPr>
            <p:ph type="body" sz="quarter" idx="14"/>
          </p:nvPr>
        </p:nvSpPr>
        <p:spPr>
          <a:xfrm>
            <a:off x="585217" y="2390775"/>
            <a:ext cx="3264408" cy="4074962"/>
          </a:xfrm>
        </p:spPr>
        <p:txBody>
          <a:bodyPr/>
          <a:lstStyle/>
          <a:p>
            <a:r>
              <a:rPr lang="en-AU"/>
              <a:t>Trace units of work are called </a:t>
            </a:r>
            <a:r>
              <a:rPr lang="en-AU" b="1">
                <a:solidFill>
                  <a:schemeClr val="accent5"/>
                </a:solidFill>
              </a:rPr>
              <a:t>spans</a:t>
            </a:r>
          </a:p>
          <a:p>
            <a:r>
              <a:rPr lang="en-AU"/>
              <a:t>Spans can have </a:t>
            </a:r>
            <a:r>
              <a:rPr lang="en-AU" b="1">
                <a:solidFill>
                  <a:schemeClr val="accent5"/>
                </a:solidFill>
              </a:rPr>
              <a:t>attributes</a:t>
            </a:r>
          </a:p>
          <a:p>
            <a:r>
              <a:rPr lang="en-AU"/>
              <a:t>Spans are created by </a:t>
            </a:r>
            <a:r>
              <a:rPr lang="en-AU" b="1">
                <a:solidFill>
                  <a:schemeClr val="accent5"/>
                </a:solidFill>
              </a:rPr>
              <a:t>instrumentation</a:t>
            </a:r>
            <a:r>
              <a:rPr lang="en-AU"/>
              <a:t> libraries or manually via the </a:t>
            </a:r>
            <a:r>
              <a:rPr lang="en-AU" b="1">
                <a:solidFill>
                  <a:schemeClr val="accent5"/>
                </a:solidFill>
              </a:rPr>
              <a:t>SDK</a:t>
            </a:r>
          </a:p>
          <a:p>
            <a:r>
              <a:rPr lang="en-AU"/>
              <a:t>Spans are </a:t>
            </a:r>
            <a:r>
              <a:rPr lang="en-AU" b="1">
                <a:solidFill>
                  <a:schemeClr val="accent5"/>
                </a:solidFill>
              </a:rPr>
              <a:t>nested</a:t>
            </a:r>
            <a:endParaRPr lang="en-AU"/>
          </a:p>
          <a:p>
            <a:r>
              <a:rPr lang="en-AU"/>
              <a:t>Spans have </a:t>
            </a:r>
            <a:r>
              <a:rPr lang="en-AU" b="1">
                <a:solidFill>
                  <a:schemeClr val="accent5"/>
                </a:solidFill>
              </a:rPr>
              <a:t>kinds</a:t>
            </a:r>
          </a:p>
          <a:p>
            <a:pPr lvl="1"/>
            <a:r>
              <a:rPr lang="en-AU"/>
              <a:t>Client, or Server, </a:t>
            </a:r>
          </a:p>
          <a:p>
            <a:pPr lvl="1"/>
            <a:r>
              <a:rPr lang="en-AU"/>
              <a:t>Internal, </a:t>
            </a:r>
          </a:p>
          <a:p>
            <a:pPr lvl="1"/>
            <a:r>
              <a:rPr lang="en-AU"/>
              <a:t>Producer or Consumer</a:t>
            </a:r>
          </a:p>
          <a:p>
            <a:endParaRPr lang="en-AU"/>
          </a:p>
        </p:txBody>
      </p:sp>
      <p:sp>
        <p:nvSpPr>
          <p:cNvPr id="4" name="Text Placeholder 3">
            <a:extLst>
              <a:ext uri="{FF2B5EF4-FFF2-40B4-BE49-F238E27FC236}">
                <a16:creationId xmlns:a16="http://schemas.microsoft.com/office/drawing/2014/main" id="{E1F8C344-99AA-6526-F62D-CEC5EBF69CAC}"/>
              </a:ext>
            </a:extLst>
          </p:cNvPr>
          <p:cNvSpPr>
            <a:spLocks noGrp="1"/>
          </p:cNvSpPr>
          <p:nvPr>
            <p:ph type="body" sz="quarter" idx="15"/>
          </p:nvPr>
        </p:nvSpPr>
        <p:spPr>
          <a:xfrm>
            <a:off x="4463796" y="2384135"/>
            <a:ext cx="3264408" cy="2954655"/>
          </a:xfrm>
        </p:spPr>
        <p:txBody>
          <a:bodyPr/>
          <a:lstStyle/>
          <a:p>
            <a:r>
              <a:rPr lang="en-AU"/>
              <a:t>Metrics are </a:t>
            </a:r>
            <a:r>
              <a:rPr lang="en-AU" b="1">
                <a:solidFill>
                  <a:schemeClr val="accent5"/>
                </a:solidFill>
              </a:rPr>
              <a:t>measurements</a:t>
            </a:r>
            <a:r>
              <a:rPr lang="en-AU"/>
              <a:t> captured at runtime</a:t>
            </a:r>
          </a:p>
          <a:p>
            <a:r>
              <a:rPr lang="en-AU"/>
              <a:t>Metrics are created by </a:t>
            </a:r>
            <a:r>
              <a:rPr lang="en-AU" b="1">
                <a:solidFill>
                  <a:schemeClr val="accent5"/>
                </a:solidFill>
              </a:rPr>
              <a:t>meters</a:t>
            </a:r>
          </a:p>
          <a:p>
            <a:r>
              <a:rPr lang="en-AU"/>
              <a:t>Meters are defined in </a:t>
            </a:r>
            <a:r>
              <a:rPr lang="en-AU" b="1">
                <a:solidFill>
                  <a:schemeClr val="accent5"/>
                </a:solidFill>
              </a:rPr>
              <a:t>instrumentation</a:t>
            </a:r>
            <a:r>
              <a:rPr lang="en-AU"/>
              <a:t> libraries or manually via the </a:t>
            </a:r>
            <a:r>
              <a:rPr lang="en-AU" b="1">
                <a:solidFill>
                  <a:schemeClr val="accent5"/>
                </a:solidFill>
              </a:rPr>
              <a:t>SDK</a:t>
            </a:r>
          </a:p>
          <a:p>
            <a:r>
              <a:rPr lang="en-AU"/>
              <a:t>Meters can be </a:t>
            </a:r>
            <a:r>
              <a:rPr lang="en-AU" b="1">
                <a:solidFill>
                  <a:schemeClr val="accent5"/>
                </a:solidFill>
              </a:rPr>
              <a:t>aggregate</a:t>
            </a:r>
            <a:r>
              <a:rPr lang="en-AU"/>
              <a:t> or </a:t>
            </a:r>
            <a:r>
              <a:rPr lang="en-AU" b="1">
                <a:solidFill>
                  <a:schemeClr val="accent5"/>
                </a:solidFill>
              </a:rPr>
              <a:t>live</a:t>
            </a:r>
          </a:p>
        </p:txBody>
      </p:sp>
      <p:sp>
        <p:nvSpPr>
          <p:cNvPr id="8" name="Text Placeholder 7">
            <a:extLst>
              <a:ext uri="{FF2B5EF4-FFF2-40B4-BE49-F238E27FC236}">
                <a16:creationId xmlns:a16="http://schemas.microsoft.com/office/drawing/2014/main" id="{A8BA808A-D9C0-7D7A-58E5-713B2F41AE26}"/>
              </a:ext>
            </a:extLst>
          </p:cNvPr>
          <p:cNvSpPr>
            <a:spLocks noGrp="1"/>
          </p:cNvSpPr>
          <p:nvPr>
            <p:ph type="body" sz="quarter" idx="19"/>
          </p:nvPr>
        </p:nvSpPr>
        <p:spPr>
          <a:xfrm>
            <a:off x="8342375" y="2390775"/>
            <a:ext cx="3264408" cy="2585323"/>
          </a:xfrm>
        </p:spPr>
        <p:txBody>
          <a:bodyPr/>
          <a:lstStyle/>
          <a:p>
            <a:r>
              <a:rPr lang="en-AU"/>
              <a:t>Logs are a timestamped </a:t>
            </a:r>
            <a:r>
              <a:rPr lang="en-AU" b="1">
                <a:solidFill>
                  <a:schemeClr val="accent5"/>
                </a:solidFill>
              </a:rPr>
              <a:t>text record</a:t>
            </a:r>
          </a:p>
          <a:p>
            <a:r>
              <a:rPr lang="en-AU"/>
              <a:t>Logs can be </a:t>
            </a:r>
            <a:r>
              <a:rPr lang="en-AU" b="1">
                <a:solidFill>
                  <a:schemeClr val="accent5"/>
                </a:solidFill>
              </a:rPr>
              <a:t>structured</a:t>
            </a:r>
            <a:r>
              <a:rPr lang="en-AU"/>
              <a:t> (with data) or </a:t>
            </a:r>
            <a:r>
              <a:rPr lang="en-AU" b="1">
                <a:solidFill>
                  <a:schemeClr val="accent5"/>
                </a:solidFill>
              </a:rPr>
              <a:t>unstructured</a:t>
            </a:r>
            <a:r>
              <a:rPr lang="en-AU"/>
              <a:t> (just text)</a:t>
            </a:r>
          </a:p>
          <a:p>
            <a:r>
              <a:rPr lang="en-AU"/>
              <a:t>Log exporters can plug into existing logging infrastructure</a:t>
            </a:r>
          </a:p>
        </p:txBody>
      </p:sp>
      <p:sp>
        <p:nvSpPr>
          <p:cNvPr id="9" name="TextBox 8">
            <a:extLst>
              <a:ext uri="{FF2B5EF4-FFF2-40B4-BE49-F238E27FC236}">
                <a16:creationId xmlns:a16="http://schemas.microsoft.com/office/drawing/2014/main" id="{86D8FDD0-7BC8-53F1-E3CA-3E3E31A662AE}"/>
              </a:ext>
            </a:extLst>
          </p:cNvPr>
          <p:cNvSpPr txBox="1"/>
          <p:nvPr/>
        </p:nvSpPr>
        <p:spPr>
          <a:xfrm>
            <a:off x="585217" y="1550497"/>
            <a:ext cx="3264408" cy="452664"/>
          </a:xfrm>
          <a:prstGeom prst="roundRect">
            <a:avLst>
              <a:gd name="adj" fmla="val 39099"/>
            </a:avLst>
          </a:prstGeom>
          <a:gradFill flip="none" rotWithShape="1">
            <a:gsLst>
              <a:gs pos="32000">
                <a:srgbClr val="C03BC4"/>
              </a:gs>
              <a:gs pos="100000">
                <a:srgbClr val="399A91"/>
              </a:gs>
              <a:gs pos="68000">
                <a:srgbClr val="0078D4"/>
              </a:gs>
              <a:gs pos="0">
                <a:srgbClr val="FF5C39"/>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18288" rIns="137160" bIns="54864" numCol="1" spcCol="0" rtlCol="0" fromWordArt="0" anchor="ctr" anchorCtr="0" forceAA="0" compatLnSpc="1">
            <a:prstTxWarp prst="textNoShape">
              <a:avLst/>
            </a:prstTxWarp>
            <a:spAutoFit/>
          </a:bodyPr>
          <a:lstStyle>
            <a:defPPr>
              <a:defRPr lang="en-US"/>
            </a:defPPr>
            <a:lvl1pPr algn="ctr" defTabSz="914400" fontAlgn="base">
              <a:spcBef>
                <a:spcPct val="0"/>
              </a:spcBef>
              <a:spcAft>
                <a:spcPct val="0"/>
              </a:spcAft>
              <a:defRPr sz="18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a:t>Traces</a:t>
            </a:r>
          </a:p>
        </p:txBody>
      </p:sp>
      <p:sp>
        <p:nvSpPr>
          <p:cNvPr id="16" name="TextBox 15">
            <a:extLst>
              <a:ext uri="{FF2B5EF4-FFF2-40B4-BE49-F238E27FC236}">
                <a16:creationId xmlns:a16="http://schemas.microsoft.com/office/drawing/2014/main" id="{57C25EBE-A113-2E51-DBE0-DC703378C0F0}"/>
              </a:ext>
            </a:extLst>
          </p:cNvPr>
          <p:cNvSpPr txBox="1"/>
          <p:nvPr/>
        </p:nvSpPr>
        <p:spPr>
          <a:xfrm>
            <a:off x="4463796" y="1550497"/>
            <a:ext cx="3264408" cy="452664"/>
          </a:xfrm>
          <a:prstGeom prst="roundRect">
            <a:avLst>
              <a:gd name="adj" fmla="val 39099"/>
            </a:avLst>
          </a:prstGeom>
          <a:gradFill flip="none" rotWithShape="1">
            <a:gsLst>
              <a:gs pos="32000">
                <a:srgbClr val="C03BC4"/>
              </a:gs>
              <a:gs pos="100000">
                <a:srgbClr val="399A91"/>
              </a:gs>
              <a:gs pos="68000">
                <a:srgbClr val="0078D4"/>
              </a:gs>
              <a:gs pos="0">
                <a:srgbClr val="FF5C39"/>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18288" rIns="137160" bIns="54864" numCol="1" spcCol="0" rtlCol="0" fromWordArt="0" anchor="ctr" anchorCtr="0" forceAA="0" compatLnSpc="1">
            <a:prstTxWarp prst="textNoShape">
              <a:avLst/>
            </a:prstTxWarp>
            <a:spAutoFit/>
          </a:bodyPr>
          <a:lstStyle>
            <a:defPPr>
              <a:defRPr lang="en-US"/>
            </a:defPPr>
            <a:lvl1pPr algn="ctr" defTabSz="914400" fontAlgn="base">
              <a:spcBef>
                <a:spcPct val="0"/>
              </a:spcBef>
              <a:spcAft>
                <a:spcPct val="0"/>
              </a:spcAft>
              <a:defRPr sz="18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a:t>Metrics</a:t>
            </a:r>
          </a:p>
        </p:txBody>
      </p:sp>
      <p:sp>
        <p:nvSpPr>
          <p:cNvPr id="17" name="TextBox 16">
            <a:extLst>
              <a:ext uri="{FF2B5EF4-FFF2-40B4-BE49-F238E27FC236}">
                <a16:creationId xmlns:a16="http://schemas.microsoft.com/office/drawing/2014/main" id="{F099BD4A-3953-9E88-9C9F-6882F9008B2E}"/>
              </a:ext>
            </a:extLst>
          </p:cNvPr>
          <p:cNvSpPr txBox="1"/>
          <p:nvPr/>
        </p:nvSpPr>
        <p:spPr>
          <a:xfrm>
            <a:off x="8342375" y="1550497"/>
            <a:ext cx="3264408" cy="452664"/>
          </a:xfrm>
          <a:prstGeom prst="roundRect">
            <a:avLst>
              <a:gd name="adj" fmla="val 39099"/>
            </a:avLst>
          </a:prstGeom>
          <a:gradFill flip="none" rotWithShape="1">
            <a:gsLst>
              <a:gs pos="32000">
                <a:srgbClr val="C03BC4"/>
              </a:gs>
              <a:gs pos="100000">
                <a:srgbClr val="399A91"/>
              </a:gs>
              <a:gs pos="68000">
                <a:srgbClr val="0078D4"/>
              </a:gs>
              <a:gs pos="0">
                <a:srgbClr val="FF5C39"/>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18288" rIns="137160" bIns="54864" numCol="1" spcCol="0" rtlCol="0" fromWordArt="0" anchor="ctr" anchorCtr="0" forceAA="0" compatLnSpc="1">
            <a:prstTxWarp prst="textNoShape">
              <a:avLst/>
            </a:prstTxWarp>
            <a:spAutoFit/>
          </a:bodyPr>
          <a:lstStyle>
            <a:defPPr>
              <a:defRPr lang="en-US"/>
            </a:defPPr>
            <a:lvl1pPr algn="ctr" defTabSz="914400" fontAlgn="base">
              <a:spcBef>
                <a:spcPct val="0"/>
              </a:spcBef>
              <a:spcAft>
                <a:spcPct val="0"/>
              </a:spcAft>
              <a:defRPr sz="18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a:t>Logs</a:t>
            </a:r>
          </a:p>
        </p:txBody>
      </p:sp>
    </p:spTree>
    <p:extLst>
      <p:ext uri="{BB962C8B-B14F-4D97-AF65-F5344CB8AC3E}">
        <p14:creationId xmlns:p14="http://schemas.microsoft.com/office/powerpoint/2010/main" val="10109503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4">
                                            <p:txEl>
                                              <p:pRg st="3" end="3"/>
                                            </p:txEl>
                                          </p:spTgt>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7"/>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build="p"/>
      <p:bldP spid="8" grpId="0" build="p"/>
      <p:bldP spid="9" grpId="0" animBg="1"/>
      <p:bldP spid="16" grpId="0" animBg="1"/>
      <p:bldP spid="17"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412433-3697-B69E-2076-B6440787E266}"/>
              </a:ext>
            </a:extLst>
          </p:cNvPr>
          <p:cNvSpPr>
            <a:spLocks noGrp="1"/>
          </p:cNvSpPr>
          <p:nvPr>
            <p:ph type="title"/>
          </p:nvPr>
        </p:nvSpPr>
        <p:spPr/>
        <p:txBody>
          <a:bodyPr/>
          <a:lstStyle/>
          <a:p>
            <a:r>
              <a:rPr lang="en-AU"/>
              <a:t>AI SDK Support for OpenTelemetry</a:t>
            </a:r>
          </a:p>
        </p:txBody>
      </p:sp>
      <p:sp>
        <p:nvSpPr>
          <p:cNvPr id="3" name="Text Placeholder 2">
            <a:extLst>
              <a:ext uri="{FF2B5EF4-FFF2-40B4-BE49-F238E27FC236}">
                <a16:creationId xmlns:a16="http://schemas.microsoft.com/office/drawing/2014/main" id="{DBBE0D9A-7B72-17E0-3EF2-892AEB03ABFC}"/>
              </a:ext>
            </a:extLst>
          </p:cNvPr>
          <p:cNvSpPr>
            <a:spLocks noGrp="1"/>
          </p:cNvSpPr>
          <p:nvPr>
            <p:ph type="body" sz="quarter" idx="16"/>
          </p:nvPr>
        </p:nvSpPr>
        <p:spPr>
          <a:xfrm>
            <a:off x="588263" y="2294617"/>
            <a:ext cx="3264408" cy="338554"/>
          </a:xfrm>
        </p:spPr>
        <p:txBody>
          <a:bodyPr/>
          <a:lstStyle/>
          <a:p>
            <a:r>
              <a:rPr lang="en-AU"/>
              <a:t>Semantic Kernel .NET</a:t>
            </a:r>
          </a:p>
        </p:txBody>
      </p:sp>
      <p:sp>
        <p:nvSpPr>
          <p:cNvPr id="10" name="Text Placeholder 2">
            <a:extLst>
              <a:ext uri="{FF2B5EF4-FFF2-40B4-BE49-F238E27FC236}">
                <a16:creationId xmlns:a16="http://schemas.microsoft.com/office/drawing/2014/main" id="{7F5479A0-EDDC-FFBE-BE3A-48E7446E2ABC}"/>
              </a:ext>
            </a:extLst>
          </p:cNvPr>
          <p:cNvSpPr txBox="1">
            <a:spLocks/>
          </p:cNvSpPr>
          <p:nvPr/>
        </p:nvSpPr>
        <p:spPr>
          <a:xfrm>
            <a:off x="588263" y="3187246"/>
            <a:ext cx="3264408" cy="677108"/>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200" kern="1200" spc="0" baseline="0">
                <a:solidFill>
                  <a:schemeClr val="tx1"/>
                </a:soli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AU"/>
              <a:t>OpenAI SDK Client (Python, JavaScript)</a:t>
            </a:r>
          </a:p>
        </p:txBody>
      </p:sp>
      <p:sp>
        <p:nvSpPr>
          <p:cNvPr id="11" name="Text Placeholder 2">
            <a:extLst>
              <a:ext uri="{FF2B5EF4-FFF2-40B4-BE49-F238E27FC236}">
                <a16:creationId xmlns:a16="http://schemas.microsoft.com/office/drawing/2014/main" id="{67C01F84-279F-E336-4DD0-DA1285598C8C}"/>
              </a:ext>
            </a:extLst>
          </p:cNvPr>
          <p:cNvSpPr txBox="1">
            <a:spLocks/>
          </p:cNvSpPr>
          <p:nvPr/>
        </p:nvSpPr>
        <p:spPr>
          <a:xfrm>
            <a:off x="588263" y="4418429"/>
            <a:ext cx="3264408" cy="677108"/>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200" kern="1200" spc="0" baseline="0">
                <a:solidFill>
                  <a:schemeClr val="tx1"/>
                </a:soli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AU"/>
              <a:t>Azure SDK (Python, JavaScript, .NET)</a:t>
            </a:r>
          </a:p>
        </p:txBody>
      </p:sp>
      <p:pic>
        <p:nvPicPr>
          <p:cNvPr id="13" name="Graphic 12" descr="Tick with solid fill">
            <a:extLst>
              <a:ext uri="{FF2B5EF4-FFF2-40B4-BE49-F238E27FC236}">
                <a16:creationId xmlns:a16="http://schemas.microsoft.com/office/drawing/2014/main" id="{9588589E-219E-260F-E2D7-DA0E49500FE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902199" y="2270314"/>
            <a:ext cx="362857" cy="362857"/>
          </a:xfrm>
          <a:prstGeom prst="rect">
            <a:avLst/>
          </a:prstGeom>
        </p:spPr>
      </p:pic>
      <p:pic>
        <p:nvPicPr>
          <p:cNvPr id="14" name="Graphic 13" descr="Tick with solid fill">
            <a:extLst>
              <a:ext uri="{FF2B5EF4-FFF2-40B4-BE49-F238E27FC236}">
                <a16:creationId xmlns:a16="http://schemas.microsoft.com/office/drawing/2014/main" id="{9F3FF550-D061-257D-06D2-92B040E66C3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902198" y="3333875"/>
            <a:ext cx="362857" cy="362857"/>
          </a:xfrm>
          <a:prstGeom prst="rect">
            <a:avLst/>
          </a:prstGeom>
        </p:spPr>
      </p:pic>
      <p:pic>
        <p:nvPicPr>
          <p:cNvPr id="15" name="Graphic 14" descr="Tick with solid fill">
            <a:extLst>
              <a:ext uri="{FF2B5EF4-FFF2-40B4-BE49-F238E27FC236}">
                <a16:creationId xmlns:a16="http://schemas.microsoft.com/office/drawing/2014/main" id="{D29C8EAB-A577-1369-6819-83F9A4D380E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134097" y="2270312"/>
            <a:ext cx="362857" cy="362857"/>
          </a:xfrm>
          <a:prstGeom prst="rect">
            <a:avLst/>
          </a:prstGeom>
        </p:spPr>
      </p:pic>
      <p:pic>
        <p:nvPicPr>
          <p:cNvPr id="16" name="Graphic 15" descr="Tick with solid fill">
            <a:extLst>
              <a:ext uri="{FF2B5EF4-FFF2-40B4-BE49-F238E27FC236}">
                <a16:creationId xmlns:a16="http://schemas.microsoft.com/office/drawing/2014/main" id="{64C2A7C7-6191-15FE-962F-2843F2DBF72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365995" y="2270312"/>
            <a:ext cx="362857" cy="362857"/>
          </a:xfrm>
          <a:prstGeom prst="rect">
            <a:avLst/>
          </a:prstGeom>
        </p:spPr>
      </p:pic>
      <p:pic>
        <p:nvPicPr>
          <p:cNvPr id="17" name="Graphic 16" descr="Tick with solid fill">
            <a:extLst>
              <a:ext uri="{FF2B5EF4-FFF2-40B4-BE49-F238E27FC236}">
                <a16:creationId xmlns:a16="http://schemas.microsoft.com/office/drawing/2014/main" id="{A321C6C3-7F82-4E30-2003-EA1A56FE5F7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902197" y="4599856"/>
            <a:ext cx="362857" cy="362857"/>
          </a:xfrm>
          <a:prstGeom prst="rect">
            <a:avLst/>
          </a:prstGeom>
        </p:spPr>
      </p:pic>
      <p:pic>
        <p:nvPicPr>
          <p:cNvPr id="18" name="Graphic 17" descr="Tick with solid fill">
            <a:extLst>
              <a:ext uri="{FF2B5EF4-FFF2-40B4-BE49-F238E27FC236}">
                <a16:creationId xmlns:a16="http://schemas.microsoft.com/office/drawing/2014/main" id="{065F6535-8323-2D0B-D3D3-4CCF3DA8D05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365995" y="4575554"/>
            <a:ext cx="362857" cy="362857"/>
          </a:xfrm>
          <a:prstGeom prst="rect">
            <a:avLst/>
          </a:prstGeom>
        </p:spPr>
      </p:pic>
      <p:cxnSp>
        <p:nvCxnSpPr>
          <p:cNvPr id="20" name="Straight Connector 19">
            <a:extLst>
              <a:ext uri="{FF2B5EF4-FFF2-40B4-BE49-F238E27FC236}">
                <a16:creationId xmlns:a16="http://schemas.microsoft.com/office/drawing/2014/main" id="{2BF3A295-91A3-2A58-CBF2-BB0631E83CDB}"/>
              </a:ext>
            </a:extLst>
          </p:cNvPr>
          <p:cNvCxnSpPr/>
          <p:nvPr/>
        </p:nvCxnSpPr>
        <p:spPr>
          <a:xfrm>
            <a:off x="588263" y="2902857"/>
            <a:ext cx="9992651"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6FA4F620-CE34-6D15-87BD-D7A29BD41DA1}"/>
              </a:ext>
            </a:extLst>
          </p:cNvPr>
          <p:cNvCxnSpPr/>
          <p:nvPr/>
        </p:nvCxnSpPr>
        <p:spPr>
          <a:xfrm>
            <a:off x="588262" y="4151085"/>
            <a:ext cx="9992651"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B91C9352-DAF2-CF9D-5529-26AABC452248}"/>
              </a:ext>
            </a:extLst>
          </p:cNvPr>
          <p:cNvCxnSpPr/>
          <p:nvPr/>
        </p:nvCxnSpPr>
        <p:spPr>
          <a:xfrm>
            <a:off x="588261" y="5464628"/>
            <a:ext cx="9992651"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67F9A6A2-C40B-1C4A-8F40-AB452302EDD9}"/>
              </a:ext>
            </a:extLst>
          </p:cNvPr>
          <p:cNvSpPr txBox="1"/>
          <p:nvPr/>
        </p:nvSpPr>
        <p:spPr>
          <a:xfrm>
            <a:off x="7555011" y="3277197"/>
            <a:ext cx="107402" cy="307777"/>
          </a:xfrm>
          <a:prstGeom prst="rect">
            <a:avLst/>
          </a:prstGeom>
          <a:noFill/>
        </p:spPr>
        <p:txBody>
          <a:bodyPr wrap="none" lIns="0" tIns="0" rIns="0" bIns="0" rtlCol="0">
            <a:spAutoFit/>
          </a:bodyPr>
          <a:lstStyle/>
          <a:p>
            <a:pPr algn="l"/>
            <a:r>
              <a:rPr lang="en-AU" sz="2000"/>
              <a:t>*</a:t>
            </a:r>
          </a:p>
        </p:txBody>
      </p:sp>
      <p:sp>
        <p:nvSpPr>
          <p:cNvPr id="25" name="TextBox 24">
            <a:extLst>
              <a:ext uri="{FF2B5EF4-FFF2-40B4-BE49-F238E27FC236}">
                <a16:creationId xmlns:a16="http://schemas.microsoft.com/office/drawing/2014/main" id="{520A20B6-CAA8-CAE2-8F97-863FA3A5E7FC}"/>
              </a:ext>
            </a:extLst>
          </p:cNvPr>
          <p:cNvSpPr txBox="1"/>
          <p:nvPr/>
        </p:nvSpPr>
        <p:spPr>
          <a:xfrm>
            <a:off x="9123173" y="315432"/>
            <a:ext cx="2915478" cy="307777"/>
          </a:xfrm>
          <a:prstGeom prst="rect">
            <a:avLst/>
          </a:prstGeom>
          <a:noFill/>
        </p:spPr>
        <p:txBody>
          <a:bodyPr wrap="none" lIns="0" tIns="0" rIns="0" bIns="0" rtlCol="0">
            <a:spAutoFit/>
          </a:bodyPr>
          <a:lstStyle/>
          <a:p>
            <a:pPr algn="l"/>
            <a:r>
              <a:rPr lang="en-AU" sz="2000"/>
              <a:t>* requires additional code</a:t>
            </a:r>
          </a:p>
        </p:txBody>
      </p:sp>
      <p:sp>
        <p:nvSpPr>
          <p:cNvPr id="26" name="TextBox 25">
            <a:extLst>
              <a:ext uri="{FF2B5EF4-FFF2-40B4-BE49-F238E27FC236}">
                <a16:creationId xmlns:a16="http://schemas.microsoft.com/office/drawing/2014/main" id="{57A11732-0B8D-2372-FCC5-1A04F43FF6E8}"/>
              </a:ext>
            </a:extLst>
          </p:cNvPr>
          <p:cNvSpPr txBox="1"/>
          <p:nvPr/>
        </p:nvSpPr>
        <p:spPr>
          <a:xfrm>
            <a:off x="4071251" y="1533262"/>
            <a:ext cx="2024747" cy="452664"/>
          </a:xfrm>
          <a:prstGeom prst="roundRect">
            <a:avLst>
              <a:gd name="adj" fmla="val 39099"/>
            </a:avLst>
          </a:prstGeom>
          <a:gradFill flip="none" rotWithShape="1">
            <a:gsLst>
              <a:gs pos="32000">
                <a:srgbClr val="C03BC4"/>
              </a:gs>
              <a:gs pos="100000">
                <a:srgbClr val="399A91"/>
              </a:gs>
              <a:gs pos="68000">
                <a:srgbClr val="0078D4"/>
              </a:gs>
              <a:gs pos="0">
                <a:srgbClr val="FF5C39"/>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18288" rIns="137160" bIns="54864" numCol="1" spcCol="0" rtlCol="0" fromWordArt="0" anchor="ctr" anchorCtr="0" forceAA="0" compatLnSpc="1">
            <a:prstTxWarp prst="textNoShape">
              <a:avLst/>
            </a:prstTxWarp>
            <a:spAutoFit/>
          </a:bodyPr>
          <a:lstStyle>
            <a:defPPr>
              <a:defRPr lang="en-US"/>
            </a:defPPr>
            <a:lvl1pPr algn="ctr" defTabSz="914400" fontAlgn="base">
              <a:spcBef>
                <a:spcPct val="0"/>
              </a:spcBef>
              <a:spcAft>
                <a:spcPct val="0"/>
              </a:spcAft>
              <a:defRPr sz="18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a:t>Traces</a:t>
            </a:r>
          </a:p>
        </p:txBody>
      </p:sp>
      <p:sp>
        <p:nvSpPr>
          <p:cNvPr id="27" name="TextBox 26">
            <a:extLst>
              <a:ext uri="{FF2B5EF4-FFF2-40B4-BE49-F238E27FC236}">
                <a16:creationId xmlns:a16="http://schemas.microsoft.com/office/drawing/2014/main" id="{82F1AAAF-021D-7CE3-25AB-A9B484E803CA}"/>
              </a:ext>
            </a:extLst>
          </p:cNvPr>
          <p:cNvSpPr txBox="1"/>
          <p:nvPr/>
        </p:nvSpPr>
        <p:spPr>
          <a:xfrm>
            <a:off x="6303151" y="1527625"/>
            <a:ext cx="2024747" cy="452664"/>
          </a:xfrm>
          <a:prstGeom prst="roundRect">
            <a:avLst>
              <a:gd name="adj" fmla="val 39099"/>
            </a:avLst>
          </a:prstGeom>
          <a:gradFill flip="none" rotWithShape="1">
            <a:gsLst>
              <a:gs pos="32000">
                <a:srgbClr val="C03BC4"/>
              </a:gs>
              <a:gs pos="100000">
                <a:srgbClr val="399A91"/>
              </a:gs>
              <a:gs pos="68000">
                <a:srgbClr val="0078D4"/>
              </a:gs>
              <a:gs pos="0">
                <a:srgbClr val="FF5C39"/>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18288" rIns="137160" bIns="54864" numCol="1" spcCol="0" rtlCol="0" fromWordArt="0" anchor="ctr" anchorCtr="0" forceAA="0" compatLnSpc="1">
            <a:prstTxWarp prst="textNoShape">
              <a:avLst/>
            </a:prstTxWarp>
            <a:spAutoFit/>
          </a:bodyPr>
          <a:lstStyle>
            <a:defPPr>
              <a:defRPr lang="en-US"/>
            </a:defPPr>
            <a:lvl1pPr algn="ctr" defTabSz="914400" fontAlgn="base">
              <a:spcBef>
                <a:spcPct val="0"/>
              </a:spcBef>
              <a:spcAft>
                <a:spcPct val="0"/>
              </a:spcAft>
              <a:defRPr sz="18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a:t>Metrics</a:t>
            </a:r>
          </a:p>
        </p:txBody>
      </p:sp>
      <p:sp>
        <p:nvSpPr>
          <p:cNvPr id="28" name="TextBox 27">
            <a:extLst>
              <a:ext uri="{FF2B5EF4-FFF2-40B4-BE49-F238E27FC236}">
                <a16:creationId xmlns:a16="http://schemas.microsoft.com/office/drawing/2014/main" id="{780B44B0-660B-827E-4CF2-8B0B51060439}"/>
              </a:ext>
            </a:extLst>
          </p:cNvPr>
          <p:cNvSpPr txBox="1"/>
          <p:nvPr/>
        </p:nvSpPr>
        <p:spPr>
          <a:xfrm>
            <a:off x="8535049" y="1527625"/>
            <a:ext cx="2024747" cy="452664"/>
          </a:xfrm>
          <a:prstGeom prst="roundRect">
            <a:avLst>
              <a:gd name="adj" fmla="val 39099"/>
            </a:avLst>
          </a:prstGeom>
          <a:gradFill flip="none" rotWithShape="1">
            <a:gsLst>
              <a:gs pos="32000">
                <a:srgbClr val="C03BC4"/>
              </a:gs>
              <a:gs pos="100000">
                <a:srgbClr val="399A91"/>
              </a:gs>
              <a:gs pos="68000">
                <a:srgbClr val="0078D4"/>
              </a:gs>
              <a:gs pos="0">
                <a:srgbClr val="FF5C39"/>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18288" rIns="137160" bIns="54864" numCol="1" spcCol="0" rtlCol="0" fromWordArt="0" anchor="ctr" anchorCtr="0" forceAA="0" compatLnSpc="1">
            <a:prstTxWarp prst="textNoShape">
              <a:avLst/>
            </a:prstTxWarp>
            <a:spAutoFit/>
          </a:bodyPr>
          <a:lstStyle>
            <a:defPPr>
              <a:defRPr lang="en-US"/>
            </a:defPPr>
            <a:lvl1pPr algn="ctr" defTabSz="914400" fontAlgn="base">
              <a:spcBef>
                <a:spcPct val="0"/>
              </a:spcBef>
              <a:spcAft>
                <a:spcPct val="0"/>
              </a:spcAft>
              <a:defRPr sz="18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a:t>Logs</a:t>
            </a:r>
          </a:p>
        </p:txBody>
      </p:sp>
      <p:pic>
        <p:nvPicPr>
          <p:cNvPr id="34" name="Graphic 33" descr="Tick with solid fill">
            <a:extLst>
              <a:ext uri="{FF2B5EF4-FFF2-40B4-BE49-F238E27FC236}">
                <a16:creationId xmlns:a16="http://schemas.microsoft.com/office/drawing/2014/main" id="{CA3289B5-F477-0D30-0F2B-784CDD98FE3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134097" y="3333875"/>
            <a:ext cx="362857" cy="362857"/>
          </a:xfrm>
          <a:prstGeom prst="rect">
            <a:avLst/>
          </a:prstGeom>
        </p:spPr>
      </p:pic>
      <p:sp>
        <p:nvSpPr>
          <p:cNvPr id="35" name="Text Placeholder 2">
            <a:extLst>
              <a:ext uri="{FF2B5EF4-FFF2-40B4-BE49-F238E27FC236}">
                <a16:creationId xmlns:a16="http://schemas.microsoft.com/office/drawing/2014/main" id="{6C451D40-BAEF-652B-FC11-2874FAECFF3B}"/>
              </a:ext>
            </a:extLst>
          </p:cNvPr>
          <p:cNvSpPr txBox="1">
            <a:spLocks/>
          </p:cNvSpPr>
          <p:nvPr/>
        </p:nvSpPr>
        <p:spPr>
          <a:xfrm>
            <a:off x="588263" y="5749167"/>
            <a:ext cx="3264408" cy="338554"/>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200" kern="1200" spc="0" baseline="0">
                <a:solidFill>
                  <a:schemeClr val="tx1"/>
                </a:soli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AU" err="1"/>
              <a:t>PromptFlow</a:t>
            </a:r>
            <a:r>
              <a:rPr lang="en-AU"/>
              <a:t> (Python)</a:t>
            </a:r>
          </a:p>
        </p:txBody>
      </p:sp>
      <p:pic>
        <p:nvPicPr>
          <p:cNvPr id="36" name="Graphic 35" descr="Tick with solid fill">
            <a:extLst>
              <a:ext uri="{FF2B5EF4-FFF2-40B4-BE49-F238E27FC236}">
                <a16:creationId xmlns:a16="http://schemas.microsoft.com/office/drawing/2014/main" id="{81F007C0-889A-F16E-E2D8-B5C4BD29192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902197" y="5737526"/>
            <a:ext cx="362857" cy="362857"/>
          </a:xfrm>
          <a:prstGeom prst="rect">
            <a:avLst/>
          </a:prstGeom>
        </p:spPr>
      </p:pic>
      <p:pic>
        <p:nvPicPr>
          <p:cNvPr id="41" name="Graphic 40" descr="Tick with solid fill">
            <a:extLst>
              <a:ext uri="{FF2B5EF4-FFF2-40B4-BE49-F238E27FC236}">
                <a16:creationId xmlns:a16="http://schemas.microsoft.com/office/drawing/2014/main" id="{5A323F60-A4BB-0CB0-F0F2-D72A9FAAC7E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365995" y="5734315"/>
            <a:ext cx="362857" cy="362857"/>
          </a:xfrm>
          <a:prstGeom prst="rect">
            <a:avLst/>
          </a:prstGeom>
        </p:spPr>
      </p:pic>
    </p:spTree>
    <p:extLst>
      <p:ext uri="{BB962C8B-B14F-4D97-AF65-F5344CB8AC3E}">
        <p14:creationId xmlns:p14="http://schemas.microsoft.com/office/powerpoint/2010/main" val="35743154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nodeType="withEffect">
                                  <p:stCondLst>
                                    <p:cond delay="0"/>
                                  </p:stCondLst>
                                  <p:childTnLst>
                                    <p:set>
                                      <p:cBhvr>
                                        <p:cTn id="12" dur="1" fill="hold">
                                          <p:stCondLst>
                                            <p:cond delay="0"/>
                                          </p:stCondLst>
                                        </p:cTn>
                                        <p:tgtEl>
                                          <p:spTgt spid="34"/>
                                        </p:tgtEl>
                                        <p:attrNameLst>
                                          <p:attrName>style.visibility</p:attrName>
                                        </p:attrNameLst>
                                      </p:cBhvr>
                                      <p:to>
                                        <p:strVal val="visible"/>
                                      </p:to>
                                    </p:set>
                                    <p:animEffect transition="in" filter="fade">
                                      <p:cBhvr>
                                        <p:cTn id="13" dur="500"/>
                                        <p:tgtEl>
                                          <p:spTgt spid="34"/>
                                        </p:tgtEl>
                                      </p:cBhvr>
                                    </p:animEffect>
                                  </p:childTnLst>
                                </p:cTn>
                              </p:par>
                              <p:par>
                                <p:cTn id="14" presetID="10" presetClass="entr" presetSubtype="0" fill="hold" nodeType="with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fade">
                                      <p:cBhvr>
                                        <p:cTn id="16" dur="500"/>
                                        <p:tgtEl>
                                          <p:spTgt spid="2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fade">
                                      <p:cBhvr>
                                        <p:cTn id="19" dur="500"/>
                                        <p:tgtEl>
                                          <p:spTgt spid="24"/>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500"/>
                                        <p:tgtEl>
                                          <p:spTgt spid="11"/>
                                        </p:tgtEl>
                                      </p:cBhvr>
                                    </p:animEffect>
                                  </p:childTnLst>
                                </p:cTn>
                              </p:par>
                              <p:par>
                                <p:cTn id="25" presetID="10" presetClass="entr" presetSubtype="0" fill="hold" nodeType="with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500"/>
                                        <p:tgtEl>
                                          <p:spTgt spid="22"/>
                                        </p:tgtEl>
                                      </p:cBhvr>
                                    </p:animEffect>
                                  </p:childTnLst>
                                </p:cTn>
                              </p:par>
                              <p:par>
                                <p:cTn id="28" presetID="10" presetClass="entr" presetSubtype="0" fill="hold" nodeType="withEffect">
                                  <p:stCondLst>
                                    <p:cond delay="0"/>
                                  </p:stCondLst>
                                  <p:childTnLst>
                                    <p:set>
                                      <p:cBhvr>
                                        <p:cTn id="29" dur="1" fill="hold">
                                          <p:stCondLst>
                                            <p:cond delay="0"/>
                                          </p:stCondLst>
                                        </p:cTn>
                                        <p:tgtEl>
                                          <p:spTgt spid="17"/>
                                        </p:tgtEl>
                                        <p:attrNameLst>
                                          <p:attrName>style.visibility</p:attrName>
                                        </p:attrNameLst>
                                      </p:cBhvr>
                                      <p:to>
                                        <p:strVal val="visible"/>
                                      </p:to>
                                    </p:set>
                                    <p:animEffect transition="in" filter="fade">
                                      <p:cBhvr>
                                        <p:cTn id="30" dur="500"/>
                                        <p:tgtEl>
                                          <p:spTgt spid="17"/>
                                        </p:tgtEl>
                                      </p:cBhvr>
                                    </p:animEffect>
                                  </p:childTnLst>
                                </p:cTn>
                              </p:par>
                              <p:par>
                                <p:cTn id="31" presetID="10" presetClass="entr" presetSubtype="0" fill="hold" nodeType="withEffect">
                                  <p:stCondLst>
                                    <p:cond delay="0"/>
                                  </p:stCondLst>
                                  <p:childTnLst>
                                    <p:set>
                                      <p:cBhvr>
                                        <p:cTn id="32" dur="1" fill="hold">
                                          <p:stCondLst>
                                            <p:cond delay="0"/>
                                          </p:stCondLst>
                                        </p:cTn>
                                        <p:tgtEl>
                                          <p:spTgt spid="18"/>
                                        </p:tgtEl>
                                        <p:attrNameLst>
                                          <p:attrName>style.visibility</p:attrName>
                                        </p:attrNameLst>
                                      </p:cBhvr>
                                      <p:to>
                                        <p:strVal val="visible"/>
                                      </p:to>
                                    </p:set>
                                    <p:animEffect transition="in" filter="fade">
                                      <p:cBhvr>
                                        <p:cTn id="33" dur="500"/>
                                        <p:tgtEl>
                                          <p:spTgt spid="18"/>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35"/>
                                        </p:tgtEl>
                                        <p:attrNameLst>
                                          <p:attrName>style.visibility</p:attrName>
                                        </p:attrNameLst>
                                      </p:cBhvr>
                                      <p:to>
                                        <p:strVal val="visible"/>
                                      </p:to>
                                    </p:set>
                                    <p:animEffect transition="in" filter="fade">
                                      <p:cBhvr>
                                        <p:cTn id="38" dur="500"/>
                                        <p:tgtEl>
                                          <p:spTgt spid="35"/>
                                        </p:tgtEl>
                                      </p:cBhvr>
                                    </p:animEffect>
                                  </p:childTnLst>
                                </p:cTn>
                              </p:par>
                              <p:par>
                                <p:cTn id="39" presetID="10" presetClass="entr" presetSubtype="0" fill="hold" nodeType="withEffect">
                                  <p:stCondLst>
                                    <p:cond delay="0"/>
                                  </p:stCondLst>
                                  <p:childTnLst>
                                    <p:set>
                                      <p:cBhvr>
                                        <p:cTn id="40" dur="1" fill="hold">
                                          <p:stCondLst>
                                            <p:cond delay="0"/>
                                          </p:stCondLst>
                                        </p:cTn>
                                        <p:tgtEl>
                                          <p:spTgt spid="36"/>
                                        </p:tgtEl>
                                        <p:attrNameLst>
                                          <p:attrName>style.visibility</p:attrName>
                                        </p:attrNameLst>
                                      </p:cBhvr>
                                      <p:to>
                                        <p:strVal val="visible"/>
                                      </p:to>
                                    </p:set>
                                    <p:animEffect transition="in" filter="fade">
                                      <p:cBhvr>
                                        <p:cTn id="41" dur="500"/>
                                        <p:tgtEl>
                                          <p:spTgt spid="36"/>
                                        </p:tgtEl>
                                      </p:cBhvr>
                                    </p:animEffect>
                                  </p:childTnLst>
                                </p:cTn>
                              </p:par>
                              <p:par>
                                <p:cTn id="42" presetID="10" presetClass="entr" presetSubtype="0" fill="hold" nodeType="withEffect">
                                  <p:stCondLst>
                                    <p:cond delay="0"/>
                                  </p:stCondLst>
                                  <p:childTnLst>
                                    <p:set>
                                      <p:cBhvr>
                                        <p:cTn id="43" dur="1" fill="hold">
                                          <p:stCondLst>
                                            <p:cond delay="0"/>
                                          </p:stCondLst>
                                        </p:cTn>
                                        <p:tgtEl>
                                          <p:spTgt spid="41"/>
                                        </p:tgtEl>
                                        <p:attrNameLst>
                                          <p:attrName>style.visibility</p:attrName>
                                        </p:attrNameLst>
                                      </p:cBhvr>
                                      <p:to>
                                        <p:strVal val="visible"/>
                                      </p:to>
                                    </p:set>
                                    <p:animEffect transition="in" filter="fade">
                                      <p:cBhvr>
                                        <p:cTn id="44"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24" grpId="0"/>
      <p:bldP spid="35"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412433-3697-B69E-2076-B6440787E266}"/>
              </a:ext>
            </a:extLst>
          </p:cNvPr>
          <p:cNvSpPr>
            <a:spLocks noGrp="1"/>
          </p:cNvSpPr>
          <p:nvPr>
            <p:ph type="title"/>
          </p:nvPr>
        </p:nvSpPr>
        <p:spPr/>
        <p:txBody>
          <a:bodyPr/>
          <a:lstStyle/>
          <a:p>
            <a:r>
              <a:rPr lang="en-AU"/>
              <a:t>3</a:t>
            </a:r>
            <a:r>
              <a:rPr lang="en-AU" baseline="30000"/>
              <a:t>rd</a:t>
            </a:r>
            <a:r>
              <a:rPr lang="en-AU"/>
              <a:t> Party Support for OpenTelemetry</a:t>
            </a:r>
          </a:p>
        </p:txBody>
      </p:sp>
      <p:sp>
        <p:nvSpPr>
          <p:cNvPr id="3" name="Text Placeholder 2">
            <a:extLst>
              <a:ext uri="{FF2B5EF4-FFF2-40B4-BE49-F238E27FC236}">
                <a16:creationId xmlns:a16="http://schemas.microsoft.com/office/drawing/2014/main" id="{DBBE0D9A-7B72-17E0-3EF2-892AEB03ABFC}"/>
              </a:ext>
            </a:extLst>
          </p:cNvPr>
          <p:cNvSpPr>
            <a:spLocks noGrp="1"/>
          </p:cNvSpPr>
          <p:nvPr>
            <p:ph type="body" sz="quarter" idx="16"/>
          </p:nvPr>
        </p:nvSpPr>
        <p:spPr>
          <a:xfrm>
            <a:off x="588263" y="2294617"/>
            <a:ext cx="3264408" cy="338554"/>
          </a:xfrm>
        </p:spPr>
        <p:txBody>
          <a:bodyPr/>
          <a:lstStyle/>
          <a:p>
            <a:r>
              <a:rPr lang="en-AU" err="1"/>
              <a:t>LangChain</a:t>
            </a:r>
            <a:endParaRPr lang="en-AU"/>
          </a:p>
        </p:txBody>
      </p:sp>
      <p:sp>
        <p:nvSpPr>
          <p:cNvPr id="10" name="Text Placeholder 2">
            <a:extLst>
              <a:ext uri="{FF2B5EF4-FFF2-40B4-BE49-F238E27FC236}">
                <a16:creationId xmlns:a16="http://schemas.microsoft.com/office/drawing/2014/main" id="{7F5479A0-EDDC-FFBE-BE3A-48E7446E2ABC}"/>
              </a:ext>
            </a:extLst>
          </p:cNvPr>
          <p:cNvSpPr txBox="1">
            <a:spLocks/>
          </p:cNvSpPr>
          <p:nvPr/>
        </p:nvSpPr>
        <p:spPr>
          <a:xfrm>
            <a:off x="588261" y="3344207"/>
            <a:ext cx="3264408" cy="338554"/>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200" kern="1200" spc="0" baseline="0">
                <a:solidFill>
                  <a:schemeClr val="tx1"/>
                </a:soli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AU"/>
              <a:t>Elastic  </a:t>
            </a:r>
            <a:r>
              <a:rPr lang="en-AU">
                <a:hlinkClick r:id="rId3"/>
              </a:rPr>
              <a:t>[1]</a:t>
            </a:r>
            <a:endParaRPr lang="en-AU"/>
          </a:p>
        </p:txBody>
      </p:sp>
      <p:sp>
        <p:nvSpPr>
          <p:cNvPr id="11" name="Text Placeholder 2">
            <a:extLst>
              <a:ext uri="{FF2B5EF4-FFF2-40B4-BE49-F238E27FC236}">
                <a16:creationId xmlns:a16="http://schemas.microsoft.com/office/drawing/2014/main" id="{67C01F84-279F-E336-4DD0-DA1285598C8C}"/>
              </a:ext>
            </a:extLst>
          </p:cNvPr>
          <p:cNvSpPr txBox="1">
            <a:spLocks/>
          </p:cNvSpPr>
          <p:nvPr/>
        </p:nvSpPr>
        <p:spPr>
          <a:xfrm>
            <a:off x="588263" y="4625240"/>
            <a:ext cx="3264408" cy="338554"/>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200" kern="1200" spc="0" baseline="0">
                <a:solidFill>
                  <a:schemeClr val="tx1"/>
                </a:soli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AU"/>
              <a:t>Redis </a:t>
            </a:r>
            <a:r>
              <a:rPr lang="en-AU">
                <a:hlinkClick r:id="rId4"/>
              </a:rPr>
              <a:t>[2]</a:t>
            </a:r>
            <a:endParaRPr lang="en-AU"/>
          </a:p>
        </p:txBody>
      </p:sp>
      <p:pic>
        <p:nvPicPr>
          <p:cNvPr id="13" name="Graphic 12" descr="Tick with solid fill">
            <a:extLst>
              <a:ext uri="{FF2B5EF4-FFF2-40B4-BE49-F238E27FC236}">
                <a16:creationId xmlns:a16="http://schemas.microsoft.com/office/drawing/2014/main" id="{9588589E-219E-260F-E2D7-DA0E49500FE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902199" y="2270314"/>
            <a:ext cx="362857" cy="362857"/>
          </a:xfrm>
          <a:prstGeom prst="rect">
            <a:avLst/>
          </a:prstGeom>
        </p:spPr>
      </p:pic>
      <p:pic>
        <p:nvPicPr>
          <p:cNvPr id="14" name="Graphic 13" descr="Tick with solid fill">
            <a:extLst>
              <a:ext uri="{FF2B5EF4-FFF2-40B4-BE49-F238E27FC236}">
                <a16:creationId xmlns:a16="http://schemas.microsoft.com/office/drawing/2014/main" id="{9F3FF550-D061-257D-06D2-92B040E66C3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902198" y="3333875"/>
            <a:ext cx="362857" cy="362857"/>
          </a:xfrm>
          <a:prstGeom prst="rect">
            <a:avLst/>
          </a:prstGeom>
        </p:spPr>
      </p:pic>
      <p:pic>
        <p:nvPicPr>
          <p:cNvPr id="15" name="Graphic 14" descr="Tick with solid fill">
            <a:extLst>
              <a:ext uri="{FF2B5EF4-FFF2-40B4-BE49-F238E27FC236}">
                <a16:creationId xmlns:a16="http://schemas.microsoft.com/office/drawing/2014/main" id="{D29C8EAB-A577-1369-6819-83F9A4D380E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134097" y="2270312"/>
            <a:ext cx="362857" cy="362857"/>
          </a:xfrm>
          <a:prstGeom prst="rect">
            <a:avLst/>
          </a:prstGeom>
        </p:spPr>
      </p:pic>
      <p:pic>
        <p:nvPicPr>
          <p:cNvPr id="16" name="Graphic 15" descr="Tick with solid fill">
            <a:extLst>
              <a:ext uri="{FF2B5EF4-FFF2-40B4-BE49-F238E27FC236}">
                <a16:creationId xmlns:a16="http://schemas.microsoft.com/office/drawing/2014/main" id="{64C2A7C7-6191-15FE-962F-2843F2DBF72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365995" y="2270312"/>
            <a:ext cx="362857" cy="362857"/>
          </a:xfrm>
          <a:prstGeom prst="rect">
            <a:avLst/>
          </a:prstGeom>
        </p:spPr>
      </p:pic>
      <p:pic>
        <p:nvPicPr>
          <p:cNvPr id="17" name="Graphic 16" descr="Tick with solid fill">
            <a:extLst>
              <a:ext uri="{FF2B5EF4-FFF2-40B4-BE49-F238E27FC236}">
                <a16:creationId xmlns:a16="http://schemas.microsoft.com/office/drawing/2014/main" id="{A321C6C3-7F82-4E30-2003-EA1A56FE5F7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902197" y="4599856"/>
            <a:ext cx="362857" cy="362857"/>
          </a:xfrm>
          <a:prstGeom prst="rect">
            <a:avLst/>
          </a:prstGeom>
        </p:spPr>
      </p:pic>
      <p:cxnSp>
        <p:nvCxnSpPr>
          <p:cNvPr id="20" name="Straight Connector 19">
            <a:extLst>
              <a:ext uri="{FF2B5EF4-FFF2-40B4-BE49-F238E27FC236}">
                <a16:creationId xmlns:a16="http://schemas.microsoft.com/office/drawing/2014/main" id="{2BF3A295-91A3-2A58-CBF2-BB0631E83CDB}"/>
              </a:ext>
            </a:extLst>
          </p:cNvPr>
          <p:cNvCxnSpPr/>
          <p:nvPr/>
        </p:nvCxnSpPr>
        <p:spPr>
          <a:xfrm>
            <a:off x="588263" y="2902857"/>
            <a:ext cx="9992651"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6FA4F620-CE34-6D15-87BD-D7A29BD41DA1}"/>
              </a:ext>
            </a:extLst>
          </p:cNvPr>
          <p:cNvCxnSpPr/>
          <p:nvPr/>
        </p:nvCxnSpPr>
        <p:spPr>
          <a:xfrm>
            <a:off x="588262" y="4151085"/>
            <a:ext cx="9992651"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B91C9352-DAF2-CF9D-5529-26AABC452248}"/>
              </a:ext>
            </a:extLst>
          </p:cNvPr>
          <p:cNvCxnSpPr/>
          <p:nvPr/>
        </p:nvCxnSpPr>
        <p:spPr>
          <a:xfrm>
            <a:off x="588261" y="5464628"/>
            <a:ext cx="9992651"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520A20B6-CAA8-CAE2-8F97-863FA3A5E7FC}"/>
              </a:ext>
            </a:extLst>
          </p:cNvPr>
          <p:cNvSpPr txBox="1"/>
          <p:nvPr/>
        </p:nvSpPr>
        <p:spPr>
          <a:xfrm>
            <a:off x="9123173" y="315432"/>
            <a:ext cx="2915478" cy="307777"/>
          </a:xfrm>
          <a:prstGeom prst="rect">
            <a:avLst/>
          </a:prstGeom>
          <a:noFill/>
        </p:spPr>
        <p:txBody>
          <a:bodyPr wrap="none" lIns="0" tIns="0" rIns="0" bIns="0" rtlCol="0">
            <a:spAutoFit/>
          </a:bodyPr>
          <a:lstStyle/>
          <a:p>
            <a:pPr algn="l"/>
            <a:r>
              <a:rPr lang="en-AU" sz="2000"/>
              <a:t>* requires additional code</a:t>
            </a:r>
          </a:p>
        </p:txBody>
      </p:sp>
      <p:sp>
        <p:nvSpPr>
          <p:cNvPr id="26" name="TextBox 25">
            <a:extLst>
              <a:ext uri="{FF2B5EF4-FFF2-40B4-BE49-F238E27FC236}">
                <a16:creationId xmlns:a16="http://schemas.microsoft.com/office/drawing/2014/main" id="{57A11732-0B8D-2372-FCC5-1A04F43FF6E8}"/>
              </a:ext>
            </a:extLst>
          </p:cNvPr>
          <p:cNvSpPr txBox="1"/>
          <p:nvPr/>
        </p:nvSpPr>
        <p:spPr>
          <a:xfrm>
            <a:off x="4071251" y="1533262"/>
            <a:ext cx="2024747" cy="452664"/>
          </a:xfrm>
          <a:prstGeom prst="roundRect">
            <a:avLst>
              <a:gd name="adj" fmla="val 39099"/>
            </a:avLst>
          </a:prstGeom>
          <a:gradFill flip="none" rotWithShape="1">
            <a:gsLst>
              <a:gs pos="32000">
                <a:srgbClr val="C03BC4"/>
              </a:gs>
              <a:gs pos="100000">
                <a:srgbClr val="399A91"/>
              </a:gs>
              <a:gs pos="68000">
                <a:srgbClr val="0078D4"/>
              </a:gs>
              <a:gs pos="0">
                <a:srgbClr val="FF5C39"/>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18288" rIns="137160" bIns="54864" numCol="1" spcCol="0" rtlCol="0" fromWordArt="0" anchor="ctr" anchorCtr="0" forceAA="0" compatLnSpc="1">
            <a:prstTxWarp prst="textNoShape">
              <a:avLst/>
            </a:prstTxWarp>
            <a:spAutoFit/>
          </a:bodyPr>
          <a:lstStyle>
            <a:defPPr>
              <a:defRPr lang="en-US"/>
            </a:defPPr>
            <a:lvl1pPr algn="ctr" defTabSz="914400" fontAlgn="base">
              <a:spcBef>
                <a:spcPct val="0"/>
              </a:spcBef>
              <a:spcAft>
                <a:spcPct val="0"/>
              </a:spcAft>
              <a:defRPr sz="18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a:t>Traces</a:t>
            </a:r>
          </a:p>
        </p:txBody>
      </p:sp>
      <p:sp>
        <p:nvSpPr>
          <p:cNvPr id="27" name="TextBox 26">
            <a:extLst>
              <a:ext uri="{FF2B5EF4-FFF2-40B4-BE49-F238E27FC236}">
                <a16:creationId xmlns:a16="http://schemas.microsoft.com/office/drawing/2014/main" id="{82F1AAAF-021D-7CE3-25AB-A9B484E803CA}"/>
              </a:ext>
            </a:extLst>
          </p:cNvPr>
          <p:cNvSpPr txBox="1"/>
          <p:nvPr/>
        </p:nvSpPr>
        <p:spPr>
          <a:xfrm>
            <a:off x="6303151" y="1527625"/>
            <a:ext cx="2024747" cy="452664"/>
          </a:xfrm>
          <a:prstGeom prst="roundRect">
            <a:avLst>
              <a:gd name="adj" fmla="val 39099"/>
            </a:avLst>
          </a:prstGeom>
          <a:gradFill flip="none" rotWithShape="1">
            <a:gsLst>
              <a:gs pos="32000">
                <a:srgbClr val="C03BC4"/>
              </a:gs>
              <a:gs pos="100000">
                <a:srgbClr val="399A91"/>
              </a:gs>
              <a:gs pos="68000">
                <a:srgbClr val="0078D4"/>
              </a:gs>
              <a:gs pos="0">
                <a:srgbClr val="FF5C39"/>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18288" rIns="137160" bIns="54864" numCol="1" spcCol="0" rtlCol="0" fromWordArt="0" anchor="ctr" anchorCtr="0" forceAA="0" compatLnSpc="1">
            <a:prstTxWarp prst="textNoShape">
              <a:avLst/>
            </a:prstTxWarp>
            <a:spAutoFit/>
          </a:bodyPr>
          <a:lstStyle>
            <a:defPPr>
              <a:defRPr lang="en-US"/>
            </a:defPPr>
            <a:lvl1pPr algn="ctr" defTabSz="914400" fontAlgn="base">
              <a:spcBef>
                <a:spcPct val="0"/>
              </a:spcBef>
              <a:spcAft>
                <a:spcPct val="0"/>
              </a:spcAft>
              <a:defRPr sz="18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a:t>Metrics</a:t>
            </a:r>
          </a:p>
        </p:txBody>
      </p:sp>
      <p:sp>
        <p:nvSpPr>
          <p:cNvPr id="28" name="TextBox 27">
            <a:extLst>
              <a:ext uri="{FF2B5EF4-FFF2-40B4-BE49-F238E27FC236}">
                <a16:creationId xmlns:a16="http://schemas.microsoft.com/office/drawing/2014/main" id="{780B44B0-660B-827E-4CF2-8B0B51060439}"/>
              </a:ext>
            </a:extLst>
          </p:cNvPr>
          <p:cNvSpPr txBox="1"/>
          <p:nvPr/>
        </p:nvSpPr>
        <p:spPr>
          <a:xfrm>
            <a:off x="8535049" y="1527625"/>
            <a:ext cx="2024747" cy="452664"/>
          </a:xfrm>
          <a:prstGeom prst="roundRect">
            <a:avLst>
              <a:gd name="adj" fmla="val 39099"/>
            </a:avLst>
          </a:prstGeom>
          <a:gradFill flip="none" rotWithShape="1">
            <a:gsLst>
              <a:gs pos="32000">
                <a:srgbClr val="C03BC4"/>
              </a:gs>
              <a:gs pos="100000">
                <a:srgbClr val="399A91"/>
              </a:gs>
              <a:gs pos="68000">
                <a:srgbClr val="0078D4"/>
              </a:gs>
              <a:gs pos="0">
                <a:srgbClr val="FF5C39"/>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18288" rIns="137160" bIns="54864" numCol="1" spcCol="0" rtlCol="0" fromWordArt="0" anchor="ctr" anchorCtr="0" forceAA="0" compatLnSpc="1">
            <a:prstTxWarp prst="textNoShape">
              <a:avLst/>
            </a:prstTxWarp>
            <a:spAutoFit/>
          </a:bodyPr>
          <a:lstStyle>
            <a:defPPr>
              <a:defRPr lang="en-US"/>
            </a:defPPr>
            <a:lvl1pPr algn="ctr" defTabSz="914400" fontAlgn="base">
              <a:spcBef>
                <a:spcPct val="0"/>
              </a:spcBef>
              <a:spcAft>
                <a:spcPct val="0"/>
              </a:spcAft>
              <a:defRPr sz="18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a:t>Logs</a:t>
            </a:r>
          </a:p>
        </p:txBody>
      </p:sp>
      <p:sp>
        <p:nvSpPr>
          <p:cNvPr id="35" name="Text Placeholder 2">
            <a:extLst>
              <a:ext uri="{FF2B5EF4-FFF2-40B4-BE49-F238E27FC236}">
                <a16:creationId xmlns:a16="http://schemas.microsoft.com/office/drawing/2014/main" id="{6C451D40-BAEF-652B-FC11-2874FAECFF3B}"/>
              </a:ext>
            </a:extLst>
          </p:cNvPr>
          <p:cNvSpPr txBox="1">
            <a:spLocks/>
          </p:cNvSpPr>
          <p:nvPr/>
        </p:nvSpPr>
        <p:spPr>
          <a:xfrm>
            <a:off x="588261" y="5758618"/>
            <a:ext cx="3264408" cy="338554"/>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200" kern="1200" spc="0" baseline="0">
                <a:solidFill>
                  <a:schemeClr val="tx1"/>
                </a:soli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AU" err="1"/>
              <a:t>LlamaIndex</a:t>
            </a:r>
            <a:r>
              <a:rPr lang="en-AU"/>
              <a:t> </a:t>
            </a:r>
            <a:r>
              <a:rPr lang="en-AU">
                <a:hlinkClick r:id="rId7"/>
              </a:rPr>
              <a:t>[3]</a:t>
            </a:r>
            <a:endParaRPr lang="en-AU"/>
          </a:p>
        </p:txBody>
      </p:sp>
      <p:pic>
        <p:nvPicPr>
          <p:cNvPr id="36" name="Graphic 35" descr="Tick with solid fill">
            <a:extLst>
              <a:ext uri="{FF2B5EF4-FFF2-40B4-BE49-F238E27FC236}">
                <a16:creationId xmlns:a16="http://schemas.microsoft.com/office/drawing/2014/main" id="{81F007C0-889A-F16E-E2D8-B5C4BD29192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902197" y="5737526"/>
            <a:ext cx="362857" cy="362857"/>
          </a:xfrm>
          <a:prstGeom prst="rect">
            <a:avLst/>
          </a:prstGeom>
        </p:spPr>
      </p:pic>
      <p:pic>
        <p:nvPicPr>
          <p:cNvPr id="41" name="Graphic 40" descr="Tick with solid fill">
            <a:extLst>
              <a:ext uri="{FF2B5EF4-FFF2-40B4-BE49-F238E27FC236}">
                <a16:creationId xmlns:a16="http://schemas.microsoft.com/office/drawing/2014/main" id="{5A323F60-A4BB-0CB0-F0F2-D72A9FAAC7E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365995" y="5734315"/>
            <a:ext cx="362857" cy="362857"/>
          </a:xfrm>
          <a:prstGeom prst="rect">
            <a:avLst/>
          </a:prstGeom>
        </p:spPr>
      </p:pic>
    </p:spTree>
    <p:extLst>
      <p:ext uri="{BB962C8B-B14F-4D97-AF65-F5344CB8AC3E}">
        <p14:creationId xmlns:p14="http://schemas.microsoft.com/office/powerpoint/2010/main" val="16007034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500"/>
                                        <p:tgtEl>
                                          <p:spTgt spid="21"/>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par>
                                <p:cTn id="19" presetID="10" presetClass="entr" presetSubtype="0" fill="hold" nodeType="with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fade">
                                      <p:cBhvr>
                                        <p:cTn id="21" dur="500"/>
                                        <p:tgtEl>
                                          <p:spTgt spid="22"/>
                                        </p:tgtEl>
                                      </p:cBhvr>
                                    </p:animEffect>
                                  </p:childTnLst>
                                </p:cTn>
                              </p:par>
                              <p:par>
                                <p:cTn id="22" presetID="10" presetClass="entr" presetSubtype="0" fill="hold" nodeType="with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fade">
                                      <p:cBhvr>
                                        <p:cTn id="24" dur="500"/>
                                        <p:tgtEl>
                                          <p:spTgt spid="17"/>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5"/>
                                        </p:tgtEl>
                                        <p:attrNameLst>
                                          <p:attrName>style.visibility</p:attrName>
                                        </p:attrNameLst>
                                      </p:cBhvr>
                                      <p:to>
                                        <p:strVal val="visible"/>
                                      </p:to>
                                    </p:set>
                                    <p:animEffect transition="in" filter="fade">
                                      <p:cBhvr>
                                        <p:cTn id="29" dur="500"/>
                                        <p:tgtEl>
                                          <p:spTgt spid="35"/>
                                        </p:tgtEl>
                                      </p:cBhvr>
                                    </p:animEffect>
                                  </p:childTnLst>
                                </p:cTn>
                              </p:par>
                              <p:par>
                                <p:cTn id="30" presetID="10" presetClass="entr" presetSubtype="0" fill="hold" nodeType="withEffect">
                                  <p:stCondLst>
                                    <p:cond delay="0"/>
                                  </p:stCondLst>
                                  <p:childTnLst>
                                    <p:set>
                                      <p:cBhvr>
                                        <p:cTn id="31" dur="1" fill="hold">
                                          <p:stCondLst>
                                            <p:cond delay="0"/>
                                          </p:stCondLst>
                                        </p:cTn>
                                        <p:tgtEl>
                                          <p:spTgt spid="36"/>
                                        </p:tgtEl>
                                        <p:attrNameLst>
                                          <p:attrName>style.visibility</p:attrName>
                                        </p:attrNameLst>
                                      </p:cBhvr>
                                      <p:to>
                                        <p:strVal val="visible"/>
                                      </p:to>
                                    </p:set>
                                    <p:animEffect transition="in" filter="fade">
                                      <p:cBhvr>
                                        <p:cTn id="32" dur="500"/>
                                        <p:tgtEl>
                                          <p:spTgt spid="36"/>
                                        </p:tgtEl>
                                      </p:cBhvr>
                                    </p:animEffect>
                                  </p:childTnLst>
                                </p:cTn>
                              </p:par>
                              <p:par>
                                <p:cTn id="33" presetID="10" presetClass="entr" presetSubtype="0" fill="hold" nodeType="withEffect">
                                  <p:stCondLst>
                                    <p:cond delay="0"/>
                                  </p:stCondLst>
                                  <p:childTnLst>
                                    <p:set>
                                      <p:cBhvr>
                                        <p:cTn id="34" dur="1" fill="hold">
                                          <p:stCondLst>
                                            <p:cond delay="0"/>
                                          </p:stCondLst>
                                        </p:cTn>
                                        <p:tgtEl>
                                          <p:spTgt spid="41"/>
                                        </p:tgtEl>
                                        <p:attrNameLst>
                                          <p:attrName>style.visibility</p:attrName>
                                        </p:attrNameLst>
                                      </p:cBhvr>
                                      <p:to>
                                        <p:strVal val="visible"/>
                                      </p:to>
                                    </p:set>
                                    <p:animEffect transition="in" filter="fade">
                                      <p:cBhvr>
                                        <p:cTn id="35"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35"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AD4740-F5FF-ADF8-78DA-4D76FADE3BA9}"/>
              </a:ext>
            </a:extLst>
          </p:cNvPr>
          <p:cNvSpPr>
            <a:spLocks noGrp="1"/>
          </p:cNvSpPr>
          <p:nvPr>
            <p:ph type="title"/>
          </p:nvPr>
        </p:nvSpPr>
        <p:spPr>
          <a:xfrm>
            <a:off x="585216" y="3152001"/>
            <a:ext cx="6675120" cy="553998"/>
          </a:xfrm>
        </p:spPr>
        <p:txBody>
          <a:bodyPr/>
          <a:lstStyle/>
          <a:p>
            <a:r>
              <a:rPr lang="en-US">
                <a:cs typeface="Segoe UI"/>
              </a:rPr>
              <a:t>Securing your RAG</a:t>
            </a:r>
            <a:endParaRPr lang="en-US"/>
          </a:p>
        </p:txBody>
      </p:sp>
    </p:spTree>
    <p:extLst>
      <p:ext uri="{BB962C8B-B14F-4D97-AF65-F5344CB8AC3E}">
        <p14:creationId xmlns:p14="http://schemas.microsoft.com/office/powerpoint/2010/main" val="1248478029"/>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5">
            <a:extLst>
              <a:ext uri="{FF2B5EF4-FFF2-40B4-BE49-F238E27FC236}">
                <a16:creationId xmlns:a16="http://schemas.microsoft.com/office/drawing/2014/main" id="{28EBE46C-A98D-9CE1-224F-C560AB15EC99}"/>
              </a:ext>
              <a:ext uri="{C183D7F6-B498-43B3-948B-1728B52AA6E4}">
                <adec:decorative xmlns:adec="http://schemas.microsoft.com/office/drawing/2017/decorative" val="1"/>
              </a:ext>
            </a:extLst>
          </p:cNvPr>
          <p:cNvSpPr/>
          <p:nvPr/>
        </p:nvSpPr>
        <p:spPr bwMode="auto">
          <a:xfrm>
            <a:off x="7177378" y="3796748"/>
            <a:ext cx="4426360" cy="2604052"/>
          </a:xfrm>
          <a:prstGeom prst="roundRect">
            <a:avLst>
              <a:gd name="adj" fmla="val 5895"/>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marL="0" marR="0" lvl="0" indent="0" algn="ctr" defTabSz="811670" rtl="0" eaLnBrk="1" fontAlgn="auto" latinLnBrk="0" hangingPunct="1">
              <a:lnSpc>
                <a:spcPct val="100000"/>
              </a:lnSpc>
              <a:spcBef>
                <a:spcPts val="174"/>
              </a:spcBef>
              <a:spcAft>
                <a:spcPts val="0"/>
              </a:spcAft>
              <a:buClrTx/>
              <a:buSzTx/>
              <a:buFontTx/>
              <a:buNone/>
              <a:tabLst/>
              <a:defRPr/>
            </a:pPr>
            <a:endParaRPr kumimoji="0" lang="en-US" sz="2400" b="0" i="0" u="none" strike="noStrike" kern="1200" cap="none" spc="0" normalizeH="0" baseline="0" noProof="0">
              <a:ln>
                <a:noFill/>
              </a:ln>
              <a:gradFill>
                <a:gsLst>
                  <a:gs pos="41958">
                    <a:srgbClr val="FFFFFF"/>
                  </a:gs>
                  <a:gs pos="63000">
                    <a:srgbClr val="FFFFFF"/>
                  </a:gs>
                </a:gsLst>
                <a:lin ang="0" scaled="0"/>
              </a:gradFill>
              <a:effectLst/>
              <a:uLnTx/>
              <a:uFillTx/>
              <a:latin typeface="Segoe UI"/>
              <a:ea typeface="+mn-ea"/>
              <a:cs typeface="Segoe UI" panose="020B0502040204020203" pitchFamily="34" charset="0"/>
            </a:endParaRPr>
          </a:p>
        </p:txBody>
      </p:sp>
      <p:sp>
        <p:nvSpPr>
          <p:cNvPr id="5" name="Title 4">
            <a:extLst>
              <a:ext uri="{FF2B5EF4-FFF2-40B4-BE49-F238E27FC236}">
                <a16:creationId xmlns:a16="http://schemas.microsoft.com/office/drawing/2014/main" id="{5A694FBA-222F-C5C5-5E43-90248D1A1D55}"/>
              </a:ext>
            </a:extLst>
          </p:cNvPr>
          <p:cNvSpPr>
            <a:spLocks noGrp="1"/>
          </p:cNvSpPr>
          <p:nvPr>
            <p:ph type="title"/>
          </p:nvPr>
        </p:nvSpPr>
        <p:spPr/>
        <p:txBody>
          <a:bodyPr/>
          <a:lstStyle/>
          <a:p>
            <a:r>
              <a:rPr lang="en-US"/>
              <a:t>User login and data access control</a:t>
            </a:r>
          </a:p>
        </p:txBody>
      </p:sp>
      <p:pic>
        <p:nvPicPr>
          <p:cNvPr id="4" name="Picture 3" descr="Screenshot of AI conversation">
            <a:extLst>
              <a:ext uri="{FF2B5EF4-FFF2-40B4-BE49-F238E27FC236}">
                <a16:creationId xmlns:a16="http://schemas.microsoft.com/office/drawing/2014/main" id="{BF7F96AE-B27B-8B6E-EC10-D5A7AC289E58}"/>
              </a:ext>
            </a:extLst>
          </p:cNvPr>
          <p:cNvPicPr>
            <a:picLocks noChangeAspect="1"/>
          </p:cNvPicPr>
          <p:nvPr/>
        </p:nvPicPr>
        <p:blipFill>
          <a:blip r:embed="rId3"/>
          <a:stretch>
            <a:fillRect/>
          </a:stretch>
        </p:blipFill>
        <p:spPr>
          <a:xfrm>
            <a:off x="588262" y="1393048"/>
            <a:ext cx="8106851" cy="4579065"/>
          </a:xfrm>
          <a:prstGeom prst="roundRect">
            <a:avLst>
              <a:gd name="adj" fmla="val 2558"/>
            </a:avLst>
          </a:prstGeom>
          <a:solidFill>
            <a:schemeClr val="bg1"/>
          </a:solidFill>
          <a:ln w="12700" cap="rnd">
            <a:solidFill>
              <a:srgbClr val="D9D9D6"/>
            </a:solidFill>
            <a:headEnd type="none" w="med" len="med"/>
            <a:tailEnd type="none" w="med" len="med"/>
          </a:ln>
          <a:effectLst/>
        </p:spPr>
      </p:pic>
      <p:sp>
        <p:nvSpPr>
          <p:cNvPr id="6" name="Rounded Rectangle 5">
            <a:extLst>
              <a:ext uri="{FF2B5EF4-FFF2-40B4-BE49-F238E27FC236}">
                <a16:creationId xmlns:a16="http://schemas.microsoft.com/office/drawing/2014/main" id="{89D1F187-0B39-E176-A4CA-4422FC38746E}"/>
              </a:ext>
              <a:ext uri="{C183D7F6-B498-43B3-948B-1728B52AA6E4}">
                <adec:decorative xmlns:adec="http://schemas.microsoft.com/office/drawing/2017/decorative" val="1"/>
              </a:ext>
            </a:extLst>
          </p:cNvPr>
          <p:cNvSpPr/>
          <p:nvPr/>
        </p:nvSpPr>
        <p:spPr bwMode="auto">
          <a:xfrm>
            <a:off x="4641687" y="5098774"/>
            <a:ext cx="4053426" cy="910389"/>
          </a:xfrm>
          <a:prstGeom prst="roundRect">
            <a:avLst/>
          </a:prstGeom>
          <a:ln w="19050" cap="rnd">
            <a:gradFill flip="none" rotWithShape="1">
              <a:gsLst>
                <a:gs pos="0">
                  <a:srgbClr val="FF5C39"/>
                </a:gs>
                <a:gs pos="32000">
                  <a:srgbClr val="C03BC4"/>
                </a:gs>
                <a:gs pos="68000">
                  <a:srgbClr val="0078D4"/>
                </a:gs>
                <a:gs pos="100000">
                  <a:srgbClr val="399A91"/>
                </a:gs>
              </a:gsLst>
              <a:path path="circle">
                <a:fillToRect l="100000" t="100000"/>
              </a:path>
              <a:tileRect r="-100000" b="-100000"/>
            </a:gradFill>
            <a:headEnd type="none" w="lg" len="sm"/>
            <a:tailEnd type="none" w="lg" len="sm"/>
          </a:ln>
          <a:effectLst>
            <a:outerShdw blurRad="63500" dist="63500" dir="2700000" algn="tl" rotWithShape="0">
              <a:srgbClr val="454142">
                <a:alpha val="20000"/>
              </a:srgb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3397" tIns="138718" rIns="173397" bIns="138718" numCol="1" spcCol="0" rtlCol="0" fromWordArt="0" anchor="ctr" anchorCtr="0" forceAA="0" compatLnSpc="1">
            <a:prstTxWarp prst="textNoShape">
              <a:avLst/>
            </a:prstTxWarp>
            <a:noAutofit/>
          </a:bodyPr>
          <a:lstStyle/>
          <a:p>
            <a:pPr marL="0" marR="0" lvl="0" indent="0" algn="ctr" defTabSz="884207" rtl="0" eaLnBrk="1" fontAlgn="base" latinLnBrk="0" hangingPunct="1">
              <a:lnSpc>
                <a:spcPct val="100000"/>
              </a:lnSpc>
              <a:spcBef>
                <a:spcPct val="0"/>
              </a:spcBef>
              <a:spcAft>
                <a:spcPct val="0"/>
              </a:spcAft>
              <a:buClrTx/>
              <a:buSzTx/>
              <a:buFontTx/>
              <a:buNone/>
              <a:tabLst/>
              <a:defRPr/>
            </a:pPr>
            <a:endParaRPr kumimoji="0" lang="en-US" sz="900" b="0" i="0" u="none" strike="noStrike" kern="0" cap="none" spc="0" normalizeH="0" baseline="0" noProof="0" err="1">
              <a:ln>
                <a:noFill/>
              </a:ln>
              <a:solidFill>
                <a:srgbClr val="FFFFFF"/>
              </a:solidFill>
              <a:effectLst/>
              <a:uLnTx/>
              <a:uFillTx/>
              <a:latin typeface="Segoe UI"/>
              <a:ea typeface="+mn-ea"/>
              <a:cs typeface="Segoe UI" pitchFamily="34" charset="0"/>
            </a:endParaRPr>
          </a:p>
        </p:txBody>
      </p:sp>
      <p:pic>
        <p:nvPicPr>
          <p:cNvPr id="8" name="Picture 7" descr="Screenshot of AI search">
            <a:extLst>
              <a:ext uri="{FF2B5EF4-FFF2-40B4-BE49-F238E27FC236}">
                <a16:creationId xmlns:a16="http://schemas.microsoft.com/office/drawing/2014/main" id="{04F0905C-C243-F313-A891-78F1A3CD2FDF}"/>
              </a:ext>
            </a:extLst>
          </p:cNvPr>
          <p:cNvPicPr>
            <a:picLocks noChangeAspect="1"/>
          </p:cNvPicPr>
          <p:nvPr/>
        </p:nvPicPr>
        <p:blipFill>
          <a:blip r:embed="rId4"/>
          <a:srcRect l="45616" t="2763" r="24248" b="17729"/>
          <a:stretch/>
        </p:blipFill>
        <p:spPr>
          <a:xfrm>
            <a:off x="8874494" y="3923630"/>
            <a:ext cx="2565446" cy="2322098"/>
          </a:xfrm>
          <a:prstGeom prst="rect">
            <a:avLst/>
          </a:prstGeom>
        </p:spPr>
      </p:pic>
      <p:sp>
        <p:nvSpPr>
          <p:cNvPr id="9" name="TextBox 8">
            <a:extLst>
              <a:ext uri="{FF2B5EF4-FFF2-40B4-BE49-F238E27FC236}">
                <a16:creationId xmlns:a16="http://schemas.microsoft.com/office/drawing/2014/main" id="{EE484683-201C-C32E-3727-4D5F2D2C2F0E}"/>
              </a:ext>
            </a:extLst>
          </p:cNvPr>
          <p:cNvSpPr txBox="1"/>
          <p:nvPr/>
        </p:nvSpPr>
        <p:spPr>
          <a:xfrm>
            <a:off x="8971908" y="2741896"/>
            <a:ext cx="2685618" cy="83099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Search index includes fields for </a:t>
            </a:r>
            <a:r>
              <a:rPr kumimoji="0" lang="en-US" sz="1800" b="0" i="0" u="none" strike="noStrike" kern="1200" cap="none" spc="0" normalizeH="0" baseline="0" noProof="0" err="1">
                <a:ln>
                  <a:noFill/>
                </a:ln>
                <a:solidFill>
                  <a:srgbClr val="000000"/>
                </a:solidFill>
                <a:effectLst/>
                <a:uLnTx/>
                <a:uFillTx/>
                <a:latin typeface="Segoe UI"/>
                <a:ea typeface="+mn-ea"/>
                <a:cs typeface="+mn-cs"/>
              </a:rPr>
              <a:t>oid</a:t>
            </a:r>
            <a:r>
              <a:rPr kumimoji="0" lang="en-US" sz="1800" b="0" i="0" u="none" strike="noStrike" kern="1200" cap="none" spc="0" normalizeH="0" baseline="0" noProof="0">
                <a:ln>
                  <a:noFill/>
                </a:ln>
                <a:solidFill>
                  <a:srgbClr val="000000"/>
                </a:solidFill>
                <a:effectLst/>
                <a:uLnTx/>
                <a:uFillTx/>
                <a:latin typeface="Segoe UI"/>
                <a:ea typeface="+mn-ea"/>
                <a:cs typeface="+mn-cs"/>
              </a:rPr>
              <a:t> and groups from Microsoft Entra:</a:t>
            </a:r>
          </a:p>
        </p:txBody>
      </p:sp>
      <p:sp>
        <p:nvSpPr>
          <p:cNvPr id="2" name="TextBox 1">
            <a:extLst>
              <a:ext uri="{FF2B5EF4-FFF2-40B4-BE49-F238E27FC236}">
                <a16:creationId xmlns:a16="http://schemas.microsoft.com/office/drawing/2014/main" id="{DFC4B876-1017-78D4-5E6D-79A98CCE6C12}"/>
              </a:ext>
            </a:extLst>
          </p:cNvPr>
          <p:cNvSpPr txBox="1"/>
          <p:nvPr/>
        </p:nvSpPr>
        <p:spPr>
          <a:xfrm>
            <a:off x="8874494" y="2051882"/>
            <a:ext cx="2406314" cy="493383"/>
          </a:xfrm>
          <a:prstGeom prst="roundRect">
            <a:avLst>
              <a:gd name="adj" fmla="val 50000"/>
            </a:avLst>
          </a:prstGeom>
          <a:gradFill flip="none" rotWithShape="1">
            <a:gsLst>
              <a:gs pos="32000">
                <a:srgbClr val="C03BC4"/>
              </a:gs>
              <a:gs pos="100000">
                <a:srgbClr val="399A91"/>
              </a:gs>
              <a:gs pos="68000">
                <a:srgbClr val="0078D4"/>
              </a:gs>
              <a:gs pos="0">
                <a:srgbClr val="FF5C39"/>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none" lIns="137160" tIns="18288" rIns="137160" bIns="54864" numCol="1" spcCol="0" rtlCol="0" fromWordArt="0" anchor="ctr" anchorCtr="0" forceAA="0" compatLnSpc="1">
            <a:prstTxWarp prst="textNoShape">
              <a:avLst/>
            </a:prstTxWarp>
            <a:spAutoFit/>
          </a:bodyPr>
          <a:lstStyle>
            <a:defPPr>
              <a:defRPr lang="en-US"/>
            </a:defPPr>
            <a:lvl1pPr algn="ctr" defTabSz="914400" fontAlgn="base">
              <a:spcBef>
                <a:spcPct val="0"/>
              </a:spcBef>
              <a:spcAft>
                <a:spcPct val="0"/>
              </a:spcAft>
              <a:defRPr sz="1800" b="1">
                <a:ln w="3175">
                  <a:noFill/>
                </a:ln>
                <a:gradFill>
                  <a:gsLst>
                    <a:gs pos="53147">
                      <a:srgbClr val="FFFFFF"/>
                    </a:gs>
                    <a:gs pos="28000">
                      <a:srgbClr val="FFFFFF"/>
                    </a:gs>
                  </a:gsLst>
                  <a:path path="circle">
                    <a:fillToRect l="100000" b="100000"/>
                  </a:path>
                </a:gradFill>
                <a:latin typeface="Segoe UI Semibold" panose="020F0502020204030204" pitchFamily="34" charset="0"/>
                <a:cs typeface="Segoe UI" pitchFamily="34" charset="0"/>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err="1">
                <a:ln w="3175">
                  <a:noFill/>
                </a:ln>
                <a:solidFill>
                  <a:srgbClr val="FFFFFF"/>
                </a:solidFill>
                <a:effectLst/>
                <a:uLnTx/>
                <a:uFillTx/>
                <a:latin typeface="Segoe UI Semibold" panose="020F0502020204030204" pitchFamily="34" charset="0"/>
                <a:ea typeface="+mn-ea"/>
                <a:cs typeface="Segoe UI" pitchFamily="34" charset="0"/>
                <a:hlinkClick r:id="rId5">
                  <a:extLst>
                    <a:ext uri="{A12FA001-AC4F-418D-AE19-62706E023703}">
                      <ahyp:hlinkClr xmlns:ahyp="http://schemas.microsoft.com/office/drawing/2018/hyperlinkcolor" val="tx"/>
                    </a:ext>
                  </a:extLst>
                </a:hlinkClick>
              </a:rPr>
              <a:t>aka.ms</a:t>
            </a:r>
            <a:r>
              <a:rPr kumimoji="0" lang="en-US" sz="1800" b="1" i="0" u="none" strike="noStrike" kern="1200" cap="none" spc="0" normalizeH="0" baseline="0" noProof="0">
                <a:ln w="3175">
                  <a:noFill/>
                </a:ln>
                <a:solidFill>
                  <a:srgbClr val="FFFFFF"/>
                </a:solidFill>
                <a:effectLst/>
                <a:uLnTx/>
                <a:uFillTx/>
                <a:latin typeface="Segoe UI Semibold" panose="020F0502020204030204" pitchFamily="34" charset="0"/>
                <a:ea typeface="+mn-ea"/>
                <a:cs typeface="Segoe UI" pitchFamily="34" charset="0"/>
                <a:hlinkClick r:id="rId5">
                  <a:extLst>
                    <a:ext uri="{A12FA001-AC4F-418D-AE19-62706E023703}">
                      <ahyp:hlinkClr xmlns:ahyp="http://schemas.microsoft.com/office/drawing/2018/hyperlinkcolor" val="tx"/>
                    </a:ext>
                  </a:extLst>
                </a:hlinkClick>
              </a:rPr>
              <a:t>/</a:t>
            </a:r>
            <a:r>
              <a:rPr kumimoji="0" lang="en-US" sz="1800" b="1" i="0" u="none" strike="noStrike" kern="1200" cap="none" spc="0" normalizeH="0" baseline="0" noProof="0" err="1">
                <a:ln w="3175">
                  <a:noFill/>
                </a:ln>
                <a:solidFill>
                  <a:srgbClr val="FFFFFF"/>
                </a:solidFill>
                <a:effectLst/>
                <a:uLnTx/>
                <a:uFillTx/>
                <a:latin typeface="Segoe UI Semibold" panose="020F0502020204030204" pitchFamily="34" charset="0"/>
                <a:ea typeface="+mn-ea"/>
                <a:cs typeface="Segoe UI" pitchFamily="34" charset="0"/>
                <a:hlinkClick r:id="rId5">
                  <a:extLst>
                    <a:ext uri="{A12FA001-AC4F-418D-AE19-62706E023703}">
                      <ahyp:hlinkClr xmlns:ahyp="http://schemas.microsoft.com/office/drawing/2018/hyperlinkcolor" val="tx"/>
                    </a:ext>
                  </a:extLst>
                </a:hlinkClick>
              </a:rPr>
              <a:t>ragchat</a:t>
            </a:r>
            <a:r>
              <a:rPr kumimoji="0" lang="en-US" sz="1800" b="1" i="0" u="none" strike="noStrike" kern="1200" cap="none" spc="0" normalizeH="0" baseline="0" noProof="0">
                <a:ln w="3175">
                  <a:noFill/>
                </a:ln>
                <a:solidFill>
                  <a:srgbClr val="FFFFFF"/>
                </a:solidFill>
                <a:effectLst/>
                <a:uLnTx/>
                <a:uFillTx/>
                <a:latin typeface="Segoe UI Semibold" panose="020F0502020204030204" pitchFamily="34" charset="0"/>
                <a:ea typeface="+mn-ea"/>
                <a:cs typeface="Segoe UI" pitchFamily="34" charset="0"/>
                <a:hlinkClick r:id="rId5">
                  <a:extLst>
                    <a:ext uri="{A12FA001-AC4F-418D-AE19-62706E023703}">
                      <ahyp:hlinkClr xmlns:ahyp="http://schemas.microsoft.com/office/drawing/2018/hyperlinkcolor" val="tx"/>
                    </a:ext>
                  </a:extLst>
                </a:hlinkClick>
              </a:rPr>
              <a:t>/</a:t>
            </a:r>
            <a:r>
              <a:rPr kumimoji="0" lang="en-US" sz="1800" b="1" i="0" u="none" strike="noStrike" kern="1200" cap="none" spc="0" normalizeH="0" baseline="0" noProof="0" err="1">
                <a:ln w="3175">
                  <a:noFill/>
                </a:ln>
                <a:solidFill>
                  <a:srgbClr val="FFFFFF"/>
                </a:solidFill>
                <a:effectLst/>
                <a:uLnTx/>
                <a:uFillTx/>
                <a:latin typeface="Segoe UI Semibold" panose="020F0502020204030204" pitchFamily="34" charset="0"/>
                <a:ea typeface="+mn-ea"/>
                <a:cs typeface="Segoe UI" pitchFamily="34" charset="0"/>
                <a:hlinkClick r:id="rId5">
                  <a:extLst>
                    <a:ext uri="{A12FA001-AC4F-418D-AE19-62706E023703}">
                      <ahyp:hlinkClr xmlns:ahyp="http://schemas.microsoft.com/office/drawing/2018/hyperlinkcolor" val="tx"/>
                    </a:ext>
                  </a:extLst>
                </a:hlinkClick>
              </a:rPr>
              <a:t>acl</a:t>
            </a:r>
            <a:endParaRPr kumimoji="0" lang="en-US" sz="1800" b="1" i="0" u="none" strike="noStrike" kern="1200" cap="none" spc="0" normalizeH="0" baseline="0" noProof="0">
              <a:ln w="3175">
                <a:noFill/>
              </a:ln>
              <a:solidFill>
                <a:srgbClr val="FFFFFF"/>
              </a:solidFill>
              <a:effectLst/>
              <a:uLnTx/>
              <a:uFillTx/>
              <a:latin typeface="Segoe UI Semibold" panose="020F0502020204030204" pitchFamily="34" charset="0"/>
              <a:ea typeface="+mn-ea"/>
              <a:cs typeface="Segoe UI" pitchFamily="34" charset="0"/>
            </a:endParaRPr>
          </a:p>
        </p:txBody>
      </p:sp>
    </p:spTree>
    <p:extLst>
      <p:ext uri="{BB962C8B-B14F-4D97-AF65-F5344CB8AC3E}">
        <p14:creationId xmlns:p14="http://schemas.microsoft.com/office/powerpoint/2010/main" val="2348280867"/>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11CF4C-3664-721B-AE2C-0B71FA991120}"/>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5DED2926-6AA3-DDAA-AA11-AE6E4139C9CF}"/>
              </a:ext>
            </a:extLst>
          </p:cNvPr>
          <p:cNvSpPr txBox="1"/>
          <p:nvPr/>
        </p:nvSpPr>
        <p:spPr>
          <a:xfrm>
            <a:off x="4869037" y="5146978"/>
            <a:ext cx="4040199"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Semibold"/>
                <a:ea typeface="+mn-ea"/>
                <a:cs typeface="+mn-cs"/>
              </a:rPr>
              <a:t>Use subnets for further isolation:</a:t>
            </a:r>
          </a:p>
        </p:txBody>
      </p:sp>
      <p:sp>
        <p:nvSpPr>
          <p:cNvPr id="13" name="Rounded Rectangle 12">
            <a:extLst>
              <a:ext uri="{FF2B5EF4-FFF2-40B4-BE49-F238E27FC236}">
                <a16:creationId xmlns:a16="http://schemas.microsoft.com/office/drawing/2014/main" id="{2E0ACB96-1A55-52E6-91F0-C7B1EC79460D}"/>
              </a:ext>
              <a:ext uri="{C183D7F6-B498-43B3-948B-1728B52AA6E4}">
                <adec:decorative xmlns:adec="http://schemas.microsoft.com/office/drawing/2017/decorative" val="1"/>
              </a:ext>
            </a:extLst>
          </p:cNvPr>
          <p:cNvSpPr/>
          <p:nvPr/>
        </p:nvSpPr>
        <p:spPr bwMode="auto">
          <a:xfrm>
            <a:off x="4521714" y="4947449"/>
            <a:ext cx="4707630" cy="676856"/>
          </a:xfrm>
          <a:prstGeom prst="roundRect">
            <a:avLst/>
          </a:prstGeom>
          <a:ln w="19050" cap="rnd">
            <a:gradFill flip="none" rotWithShape="1">
              <a:gsLst>
                <a:gs pos="0">
                  <a:srgbClr val="FF5C39"/>
                </a:gs>
                <a:gs pos="32000">
                  <a:srgbClr val="C03BC4"/>
                </a:gs>
                <a:gs pos="68000">
                  <a:srgbClr val="0078D4"/>
                </a:gs>
                <a:gs pos="100000">
                  <a:srgbClr val="399A91"/>
                </a:gs>
              </a:gsLst>
              <a:path path="circle">
                <a:fillToRect l="100000" t="100000"/>
              </a:path>
              <a:tileRect r="-100000" b="-100000"/>
            </a:gradFill>
            <a:headEnd type="none" w="lg" len="sm"/>
            <a:tailEnd type="none" w="lg" len="sm"/>
          </a:ln>
          <a:effectLst>
            <a:outerShdw blurRad="63500" dist="63500" dir="2700000" algn="tl" rotWithShape="0">
              <a:srgbClr val="454142">
                <a:alpha val="20000"/>
              </a:srgb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3397" tIns="138718" rIns="173397" bIns="138718" numCol="1" spcCol="0" rtlCol="0" fromWordArt="0" anchor="ctr" anchorCtr="0" forceAA="0" compatLnSpc="1">
            <a:prstTxWarp prst="textNoShape">
              <a:avLst/>
            </a:prstTxWarp>
            <a:noAutofit/>
          </a:bodyPr>
          <a:lstStyle/>
          <a:p>
            <a:pPr marL="0" marR="0" lvl="0" indent="0" algn="ctr" defTabSz="884207" rtl="0" eaLnBrk="1" fontAlgn="base" latinLnBrk="0" hangingPunct="1">
              <a:lnSpc>
                <a:spcPct val="100000"/>
              </a:lnSpc>
              <a:spcBef>
                <a:spcPct val="0"/>
              </a:spcBef>
              <a:spcAft>
                <a:spcPct val="0"/>
              </a:spcAft>
              <a:buClrTx/>
              <a:buSzTx/>
              <a:buFontTx/>
              <a:buNone/>
              <a:tabLst/>
              <a:defRPr/>
            </a:pPr>
            <a:endParaRPr kumimoji="0" lang="en-US" sz="9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5" name="Title 4">
            <a:extLst>
              <a:ext uri="{FF2B5EF4-FFF2-40B4-BE49-F238E27FC236}">
                <a16:creationId xmlns:a16="http://schemas.microsoft.com/office/drawing/2014/main" id="{E531EF75-84C0-BC8F-7974-A28E52A35229}"/>
              </a:ext>
            </a:extLst>
          </p:cNvPr>
          <p:cNvSpPr>
            <a:spLocks noGrp="1"/>
          </p:cNvSpPr>
          <p:nvPr>
            <p:ph type="title"/>
          </p:nvPr>
        </p:nvSpPr>
        <p:spPr/>
        <p:txBody>
          <a:bodyPr/>
          <a:lstStyle/>
          <a:p>
            <a:r>
              <a:rPr lang="en-US"/>
              <a:t>Private network deployment</a:t>
            </a:r>
          </a:p>
        </p:txBody>
      </p:sp>
      <p:pic>
        <p:nvPicPr>
          <p:cNvPr id="2" name="Picture 1" descr="Diagram demonstrating how to put all resources in a virtual network.&#10;">
            <a:extLst>
              <a:ext uri="{FF2B5EF4-FFF2-40B4-BE49-F238E27FC236}">
                <a16:creationId xmlns:a16="http://schemas.microsoft.com/office/drawing/2014/main" id="{A8B1F415-BE17-470D-5271-CB9414560450}"/>
              </a:ext>
            </a:extLst>
          </p:cNvPr>
          <p:cNvPicPr>
            <a:picLocks noChangeAspect="1"/>
          </p:cNvPicPr>
          <p:nvPr/>
        </p:nvPicPr>
        <p:blipFill>
          <a:blip r:embed="rId3"/>
          <a:stretch>
            <a:fillRect/>
          </a:stretch>
        </p:blipFill>
        <p:spPr>
          <a:xfrm>
            <a:off x="492468" y="1758804"/>
            <a:ext cx="8022338" cy="2924811"/>
          </a:xfrm>
          <a:prstGeom prst="rect">
            <a:avLst/>
          </a:prstGeom>
        </p:spPr>
      </p:pic>
      <p:pic>
        <p:nvPicPr>
          <p:cNvPr id="6" name="Picture 5" descr="Diagram demonstrating how to use subnets for further isolation.&#10;">
            <a:extLst>
              <a:ext uri="{FF2B5EF4-FFF2-40B4-BE49-F238E27FC236}">
                <a16:creationId xmlns:a16="http://schemas.microsoft.com/office/drawing/2014/main" id="{FA48F51F-0972-D656-C4FF-20E339B2C28E}"/>
              </a:ext>
            </a:extLst>
          </p:cNvPr>
          <p:cNvPicPr>
            <a:picLocks noChangeAspect="1"/>
          </p:cNvPicPr>
          <p:nvPr/>
        </p:nvPicPr>
        <p:blipFill>
          <a:blip r:embed="rId4"/>
          <a:stretch>
            <a:fillRect/>
          </a:stretch>
        </p:blipFill>
        <p:spPr>
          <a:xfrm>
            <a:off x="8854732" y="1758804"/>
            <a:ext cx="2844800" cy="4178300"/>
          </a:xfrm>
          <a:prstGeom prst="rect">
            <a:avLst/>
          </a:prstGeom>
        </p:spPr>
      </p:pic>
      <p:sp>
        <p:nvSpPr>
          <p:cNvPr id="11" name="Text Placeholder 4">
            <a:extLst>
              <a:ext uri="{FF2B5EF4-FFF2-40B4-BE49-F238E27FC236}">
                <a16:creationId xmlns:a16="http://schemas.microsoft.com/office/drawing/2014/main" id="{BE0E097C-3A17-C744-5D91-5A9E43921BBB}"/>
              </a:ext>
            </a:extLst>
          </p:cNvPr>
          <p:cNvSpPr txBox="1">
            <a:spLocks/>
          </p:cNvSpPr>
          <p:nvPr/>
        </p:nvSpPr>
        <p:spPr>
          <a:xfrm>
            <a:off x="588263" y="1019905"/>
            <a:ext cx="11259180" cy="553998"/>
          </a:xfrm>
          <a:prstGeom prst="rect">
            <a:avLst/>
          </a:prstGeom>
          <a:noFill/>
        </p:spPr>
        <p:txBody>
          <a:bodyPr lIns="0"/>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1112" marR="0" lvl="1" indent="0" algn="l" defTabSz="932742" rtl="0" eaLnBrk="1" fontAlgn="auto" latinLnBrk="0" hangingPunct="1">
              <a:lnSpc>
                <a:spcPct val="100000"/>
              </a:lnSpc>
              <a:spcBef>
                <a:spcPts val="0"/>
              </a:spcBef>
              <a:spcAft>
                <a:spcPts val="1200"/>
              </a:spcAft>
              <a:buClrTx/>
              <a:buSzPct val="90000"/>
              <a:buFont typeface="Wingdings" panose="05000000000000000000" pitchFamily="2" charset="2"/>
              <a:buNone/>
              <a:tabLst/>
              <a:defRPr/>
            </a:pPr>
            <a:r>
              <a:rPr kumimoji="0" lang="en-US" sz="2000" b="0" i="0" u="none" strike="noStrike" kern="1200" cap="none" spc="0" normalizeH="0" baseline="0" noProof="0">
                <a:ln w="3175">
                  <a:noFill/>
                </a:ln>
                <a:gradFill flip="none" rotWithShape="1">
                  <a:gsLst>
                    <a:gs pos="0">
                      <a:srgbClr val="FF5C39"/>
                    </a:gs>
                    <a:gs pos="32000">
                      <a:srgbClr val="C03BC4"/>
                    </a:gs>
                    <a:gs pos="68000">
                      <a:srgbClr val="0078D4"/>
                    </a:gs>
                    <a:gs pos="100000">
                      <a:srgbClr val="399A91"/>
                    </a:gs>
                  </a:gsLst>
                  <a:path path="circle">
                    <a:fillToRect l="100000" t="100000"/>
                  </a:path>
                  <a:tileRect r="-100000" b="-100000"/>
                </a:gradFill>
                <a:effectLst/>
                <a:uLnTx/>
                <a:uFillTx/>
                <a:latin typeface="Segoe UI Semibold"/>
                <a:ea typeface="+mn-ea"/>
                <a:cs typeface="Segoe UI" pitchFamily="34" charset="0"/>
              </a:rPr>
              <a:t>Put all resources in a virtual network:</a:t>
            </a:r>
          </a:p>
        </p:txBody>
      </p:sp>
    </p:spTree>
    <p:extLst>
      <p:ext uri="{BB962C8B-B14F-4D97-AF65-F5344CB8AC3E}">
        <p14:creationId xmlns:p14="http://schemas.microsoft.com/office/powerpoint/2010/main" val="41225910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nodeType="withEffect">
                                  <p:stCondLst>
                                    <p:cond delay="0"/>
                                  </p:stCondLst>
                                  <p:childTnLst>
                                    <p:animMotion origin="layout" path="M 4.79167E-6 -2.96296E-6 L 4.79167E-6 0.03542 " pathEditMode="relative" rAng="0" ptsTypes="AA">
                                      <p:cBhvr>
                                        <p:cTn id="9" dur="700" spd="-100000" fill="hold"/>
                                        <p:tgtEl>
                                          <p:spTgt spid="2"/>
                                        </p:tgtEl>
                                        <p:attrNameLst>
                                          <p:attrName>ppt_x</p:attrName>
                                          <p:attrName>ppt_y</p:attrName>
                                        </p:attrNameLst>
                                      </p:cBhvr>
                                      <p:rCtr x="0" y="1759"/>
                                    </p:animMotion>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500"/>
                                        <p:tgtEl>
                                          <p:spTgt spid="6"/>
                                        </p:tgtEl>
                                      </p:cBhvr>
                                    </p:animEffect>
                                  </p:childTnLst>
                                </p:cTn>
                              </p:par>
                              <p:par>
                                <p:cTn id="15" presetID="42" presetClass="path" presetSubtype="0" decel="100000" fill="hold" nodeType="withEffect">
                                  <p:stCondLst>
                                    <p:cond delay="0"/>
                                  </p:stCondLst>
                                  <p:childTnLst>
                                    <p:animMotion origin="layout" path="M 4.79167E-6 -2.96296E-6 L 4.79167E-6 0.03542 " pathEditMode="relative" rAng="0" ptsTypes="AA">
                                      <p:cBhvr>
                                        <p:cTn id="16" dur="700" spd="-100000" fill="hold"/>
                                        <p:tgtEl>
                                          <p:spTgt spid="6"/>
                                        </p:tgtEl>
                                        <p:attrNameLst>
                                          <p:attrName>ppt_x</p:attrName>
                                          <p:attrName>ppt_y</p:attrName>
                                        </p:attrNameLst>
                                      </p:cBhvr>
                                      <p:rCtr x="0" y="1759"/>
                                    </p:animMotion>
                                  </p:childTnLst>
                                </p:cTn>
                              </p:par>
                              <p:par>
                                <p:cTn id="17" presetID="10"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par>
                                <p:cTn id="20" presetID="42" presetClass="path" presetSubtype="0" decel="100000" fill="hold" grpId="1" nodeType="withEffect">
                                  <p:stCondLst>
                                    <p:cond delay="0"/>
                                  </p:stCondLst>
                                  <p:childTnLst>
                                    <p:animMotion origin="layout" path="M 4.79167E-6 -2.96296E-6 L 4.79167E-6 0.03542 " pathEditMode="relative" rAng="0" ptsTypes="AA">
                                      <p:cBhvr>
                                        <p:cTn id="21" dur="700" spd="-100000" fill="hold"/>
                                        <p:tgtEl>
                                          <p:spTgt spid="13"/>
                                        </p:tgtEl>
                                        <p:attrNameLst>
                                          <p:attrName>ppt_x</p:attrName>
                                          <p:attrName>ppt_y</p:attrName>
                                        </p:attrNameLst>
                                      </p:cBhvr>
                                      <p:rCtr x="0" y="1759"/>
                                    </p:animMotion>
                                  </p:childTnLst>
                                </p:cTn>
                              </p:par>
                              <p:par>
                                <p:cTn id="22" presetID="10" presetClass="entr" presetSubtype="0"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par>
                                <p:cTn id="25" presetID="42" presetClass="path" presetSubtype="0" decel="100000" fill="hold" grpId="1" nodeType="withEffect">
                                  <p:stCondLst>
                                    <p:cond delay="0"/>
                                  </p:stCondLst>
                                  <p:childTnLst>
                                    <p:animMotion origin="layout" path="M 4.79167E-6 -2.96296E-6 L 4.79167E-6 0.03542 " pathEditMode="relative" rAng="0" ptsTypes="AA">
                                      <p:cBhvr>
                                        <p:cTn id="26" dur="700" spd="-100000" fill="hold"/>
                                        <p:tgtEl>
                                          <p:spTgt spid="12"/>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2" grpId="1"/>
      <p:bldP spid="13" grpId="0" animBg="1"/>
      <p:bldP spid="13" grpId="1"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hat&#10;&#10;Description automatically generated">
            <a:extLst>
              <a:ext uri="{FF2B5EF4-FFF2-40B4-BE49-F238E27FC236}">
                <a16:creationId xmlns:a16="http://schemas.microsoft.com/office/drawing/2014/main" id="{B3FED476-3357-133B-9751-068001AA97FA}"/>
              </a:ext>
            </a:extLst>
          </p:cNvPr>
          <p:cNvPicPr>
            <a:picLocks noChangeAspect="1"/>
          </p:cNvPicPr>
          <p:nvPr/>
        </p:nvPicPr>
        <p:blipFill>
          <a:blip r:embed="rId3"/>
          <a:stretch>
            <a:fillRect/>
          </a:stretch>
        </p:blipFill>
        <p:spPr>
          <a:xfrm>
            <a:off x="120650" y="784909"/>
            <a:ext cx="11950700" cy="5288183"/>
          </a:xfrm>
          <a:prstGeom prst="rect">
            <a:avLst/>
          </a:prstGeom>
          <a:noFill/>
        </p:spPr>
      </p:pic>
    </p:spTree>
    <p:extLst>
      <p:ext uri="{BB962C8B-B14F-4D97-AF65-F5344CB8AC3E}">
        <p14:creationId xmlns:p14="http://schemas.microsoft.com/office/powerpoint/2010/main" val="742605522"/>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01EE04C-6DC6-7CE8-47E0-85CF405988B6}"/>
              </a:ext>
            </a:extLst>
          </p:cNvPr>
          <p:cNvSpPr>
            <a:spLocks noGrp="1"/>
          </p:cNvSpPr>
          <p:nvPr>
            <p:ph type="title"/>
          </p:nvPr>
        </p:nvSpPr>
        <p:spPr/>
        <p:txBody>
          <a:bodyPr/>
          <a:lstStyle/>
          <a:p>
            <a:r>
              <a:rPr lang="en-US"/>
              <a:t>Demo</a:t>
            </a:r>
          </a:p>
        </p:txBody>
      </p:sp>
    </p:spTree>
    <p:extLst>
      <p:ext uri="{BB962C8B-B14F-4D97-AF65-F5344CB8AC3E}">
        <p14:creationId xmlns:p14="http://schemas.microsoft.com/office/powerpoint/2010/main" val="2258238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7EF244-E499-F772-9144-B2F7CB1C2BA7}"/>
              </a:ext>
            </a:extLst>
          </p:cNvPr>
          <p:cNvSpPr>
            <a:spLocks noGrp="1"/>
          </p:cNvSpPr>
          <p:nvPr>
            <p:ph type="title"/>
          </p:nvPr>
        </p:nvSpPr>
        <p:spPr/>
        <p:txBody>
          <a:bodyPr/>
          <a:lstStyle/>
          <a:p>
            <a:r>
              <a:rPr lang="en-US" dirty="0"/>
              <a:t>Where next?</a:t>
            </a:r>
          </a:p>
        </p:txBody>
      </p:sp>
      <p:sp>
        <p:nvSpPr>
          <p:cNvPr id="5" name="TextBox 4">
            <a:extLst>
              <a:ext uri="{FF2B5EF4-FFF2-40B4-BE49-F238E27FC236}">
                <a16:creationId xmlns:a16="http://schemas.microsoft.com/office/drawing/2014/main" id="{5FFDBC6D-10AD-1BBD-13D6-C587052BC9A5}"/>
              </a:ext>
            </a:extLst>
          </p:cNvPr>
          <p:cNvSpPr txBox="1"/>
          <p:nvPr/>
        </p:nvSpPr>
        <p:spPr>
          <a:xfrm>
            <a:off x="5937665" y="815523"/>
            <a:ext cx="5511385" cy="641201"/>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lgn="l">
              <a:defRPr/>
            </a:pPr>
            <a:r>
              <a:rPr lang="en-US" sz="2000" dirty="0">
                <a:gradFill>
                  <a:gsLst>
                    <a:gs pos="6993">
                      <a:srgbClr val="000000"/>
                    </a:gs>
                    <a:gs pos="20280">
                      <a:srgbClr val="000000"/>
                    </a:gs>
                  </a:gsLst>
                  <a:lin ang="0" scaled="0"/>
                </a:gradFill>
              </a:rPr>
              <a:t>Learn more about Vector Databases</a:t>
            </a:r>
          </a:p>
          <a:p>
            <a:pPr lvl="0" algn="l">
              <a:defRPr/>
            </a:pPr>
            <a:r>
              <a:rPr lang="en-US" sz="2000" dirty="0">
                <a:ln w="3175">
                  <a:noFill/>
                </a:ln>
                <a:gradFill flip="none" rotWithShape="1">
                  <a:gsLst>
                    <a:gs pos="0">
                      <a:srgbClr val="FF5C39"/>
                    </a:gs>
                    <a:gs pos="32000">
                      <a:srgbClr val="C03BC4"/>
                    </a:gs>
                    <a:gs pos="68000">
                      <a:srgbClr val="0078D4"/>
                    </a:gs>
                    <a:gs pos="100000">
                      <a:srgbClr val="399A91"/>
                    </a:gs>
                  </a:gsLst>
                  <a:path path="circle">
                    <a:fillToRect l="100000" t="100000"/>
                  </a:path>
                  <a:tileRect r="-100000" b="-100000"/>
                </a:gradFill>
                <a:cs typeface="Segoe UI" panose="020B0502040204020203" pitchFamily="34" charset="0"/>
                <a:hlinkClick r:id="rId3">
                  <a:extLst>
                    <a:ext uri="{A12FA001-AC4F-418D-AE19-62706E023703}">
                      <ahyp:hlinkClr xmlns:ahyp="http://schemas.microsoft.com/office/drawing/2018/hyperlinkcolor" val="tx"/>
                    </a:ext>
                  </a:extLst>
                </a:hlinkClick>
              </a:rPr>
              <a:t>aka.ms/</a:t>
            </a:r>
            <a:r>
              <a:rPr lang="en-US" sz="2000" dirty="0" err="1">
                <a:ln w="3175">
                  <a:noFill/>
                </a:ln>
                <a:gradFill flip="none" rotWithShape="1">
                  <a:gsLst>
                    <a:gs pos="0">
                      <a:srgbClr val="FF5C39"/>
                    </a:gs>
                    <a:gs pos="32000">
                      <a:srgbClr val="C03BC4"/>
                    </a:gs>
                    <a:gs pos="68000">
                      <a:srgbClr val="0078D4"/>
                    </a:gs>
                    <a:gs pos="100000">
                      <a:srgbClr val="399A91"/>
                    </a:gs>
                  </a:gsLst>
                  <a:path path="circle">
                    <a:fillToRect l="100000" t="100000"/>
                  </a:path>
                  <a:tileRect r="-100000" b="-100000"/>
                </a:gradFill>
                <a:cs typeface="Segoe UI" panose="020B0502040204020203" pitchFamily="34" charset="0"/>
                <a:hlinkClick r:id="rId3">
                  <a:extLst>
                    <a:ext uri="{A12FA001-AC4F-418D-AE19-62706E023703}">
                      <ahyp:hlinkClr xmlns:ahyp="http://schemas.microsoft.com/office/drawing/2018/hyperlinkcolor" val="tx"/>
                    </a:ext>
                  </a:extLst>
                </a:hlinkClick>
              </a:rPr>
              <a:t>AzureAISearch</a:t>
            </a:r>
            <a:r>
              <a:rPr lang="en-US" sz="2000" dirty="0">
                <a:ln w="3175">
                  <a:noFill/>
                </a:ln>
                <a:gradFill flip="none" rotWithShape="1">
                  <a:gsLst>
                    <a:gs pos="0">
                      <a:srgbClr val="FF5C39"/>
                    </a:gs>
                    <a:gs pos="32000">
                      <a:srgbClr val="C03BC4"/>
                    </a:gs>
                    <a:gs pos="68000">
                      <a:srgbClr val="0078D4"/>
                    </a:gs>
                    <a:gs pos="100000">
                      <a:srgbClr val="399A91"/>
                    </a:gs>
                  </a:gsLst>
                  <a:path path="circle">
                    <a:fillToRect l="100000" t="100000"/>
                  </a:path>
                  <a:tileRect r="-100000" b="-100000"/>
                </a:gradFill>
                <a:cs typeface="Segoe UI" panose="020B0502040204020203" pitchFamily="34" charset="0"/>
                <a:hlinkClick r:id="rId3">
                  <a:extLst>
                    <a:ext uri="{A12FA001-AC4F-418D-AE19-62706E023703}">
                      <ahyp:hlinkClr xmlns:ahyp="http://schemas.microsoft.com/office/drawing/2018/hyperlinkcolor" val="tx"/>
                    </a:ext>
                  </a:extLst>
                </a:hlinkClick>
              </a:rPr>
              <a:t> </a:t>
            </a:r>
            <a:endParaRPr lang="en-US" sz="2000" dirty="0">
              <a:ln w="3175">
                <a:noFill/>
              </a:ln>
              <a:gradFill flip="none" rotWithShape="1">
                <a:gsLst>
                  <a:gs pos="0">
                    <a:srgbClr val="FF5C39"/>
                  </a:gs>
                  <a:gs pos="32000">
                    <a:srgbClr val="C03BC4"/>
                  </a:gs>
                  <a:gs pos="68000">
                    <a:srgbClr val="0078D4"/>
                  </a:gs>
                  <a:gs pos="100000">
                    <a:srgbClr val="399A91"/>
                  </a:gs>
                </a:gsLst>
                <a:path path="circle">
                  <a:fillToRect l="100000" t="100000"/>
                </a:path>
                <a:tileRect r="-100000" b="-100000"/>
              </a:gradFill>
              <a:cs typeface="Segoe UI" panose="020B0502040204020203" pitchFamily="34" charset="0"/>
            </a:endParaRPr>
          </a:p>
        </p:txBody>
      </p:sp>
      <p:sp>
        <p:nvSpPr>
          <p:cNvPr id="6" name="TextBox 5">
            <a:extLst>
              <a:ext uri="{FF2B5EF4-FFF2-40B4-BE49-F238E27FC236}">
                <a16:creationId xmlns:a16="http://schemas.microsoft.com/office/drawing/2014/main" id="{B917E4E5-FDF9-50D3-3C9D-22751A61A1D8}"/>
              </a:ext>
            </a:extLst>
          </p:cNvPr>
          <p:cNvSpPr txBox="1"/>
          <p:nvPr/>
        </p:nvSpPr>
        <p:spPr>
          <a:xfrm>
            <a:off x="5937665" y="2248354"/>
            <a:ext cx="5511386" cy="641201"/>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lgn="l">
              <a:defRPr/>
            </a:pPr>
            <a:r>
              <a:rPr lang="en-US" sz="2000">
                <a:gradFill>
                  <a:gsLst>
                    <a:gs pos="6993">
                      <a:srgbClr val="000000"/>
                    </a:gs>
                    <a:gs pos="20280">
                      <a:srgbClr val="000000"/>
                    </a:gs>
                  </a:gsLst>
                  <a:lin ang="0" scaled="0"/>
                </a:gradFill>
              </a:rPr>
              <a:t>Dig more into quality evaluation details </a:t>
            </a:r>
          </a:p>
          <a:p>
            <a:pPr lvl="0" algn="l">
              <a:defRPr/>
            </a:pPr>
            <a:r>
              <a:rPr lang="en-US" sz="2000">
                <a:ln w="3175">
                  <a:noFill/>
                </a:ln>
                <a:gradFill flip="none" rotWithShape="1">
                  <a:gsLst>
                    <a:gs pos="0">
                      <a:srgbClr val="FF5C39"/>
                    </a:gs>
                    <a:gs pos="32000">
                      <a:srgbClr val="C03BC4"/>
                    </a:gs>
                    <a:gs pos="68000">
                      <a:srgbClr val="0078D4"/>
                    </a:gs>
                    <a:gs pos="100000">
                      <a:srgbClr val="399A91"/>
                    </a:gs>
                  </a:gsLst>
                  <a:path path="circle">
                    <a:fillToRect l="100000" t="100000"/>
                  </a:path>
                  <a:tileRect r="-100000" b="-100000"/>
                </a:gradFill>
                <a:cs typeface="Segoe UI" panose="020B0502040204020203" pitchFamily="34" charset="0"/>
                <a:hlinkClick r:id="rId4">
                  <a:extLst>
                    <a:ext uri="{A12FA001-AC4F-418D-AE19-62706E023703}">
                      <ahyp:hlinkClr xmlns:ahyp="http://schemas.microsoft.com/office/drawing/2018/hyperlinkcolor" val="tx"/>
                    </a:ext>
                  </a:extLst>
                </a:hlinkClick>
              </a:rPr>
              <a:t>aka.ms/ragrelevance </a:t>
            </a:r>
            <a:endParaRPr lang="en-US" sz="2000">
              <a:ln w="3175">
                <a:noFill/>
              </a:ln>
              <a:gradFill flip="none" rotWithShape="1">
                <a:gsLst>
                  <a:gs pos="0">
                    <a:srgbClr val="FF5C39"/>
                  </a:gs>
                  <a:gs pos="32000">
                    <a:srgbClr val="C03BC4"/>
                  </a:gs>
                  <a:gs pos="68000">
                    <a:srgbClr val="0078D4"/>
                  </a:gs>
                  <a:gs pos="100000">
                    <a:srgbClr val="399A91"/>
                  </a:gs>
                </a:gsLst>
                <a:path path="circle">
                  <a:fillToRect l="100000" t="100000"/>
                </a:path>
                <a:tileRect r="-100000" b="-100000"/>
              </a:gradFill>
              <a:cs typeface="Segoe UI" panose="020B0502040204020203" pitchFamily="34" charset="0"/>
            </a:endParaRPr>
          </a:p>
        </p:txBody>
      </p:sp>
      <p:sp>
        <p:nvSpPr>
          <p:cNvPr id="7" name="TextBox 6">
            <a:extLst>
              <a:ext uri="{FF2B5EF4-FFF2-40B4-BE49-F238E27FC236}">
                <a16:creationId xmlns:a16="http://schemas.microsoft.com/office/drawing/2014/main" id="{10D14B77-5750-9F1D-8A3D-F3DDAEFB8E76}"/>
              </a:ext>
            </a:extLst>
          </p:cNvPr>
          <p:cNvSpPr txBox="1"/>
          <p:nvPr/>
        </p:nvSpPr>
        <p:spPr>
          <a:xfrm>
            <a:off x="5937665" y="3681186"/>
            <a:ext cx="3873086" cy="923330"/>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lgn="l">
              <a:defRPr/>
            </a:pPr>
            <a:r>
              <a:rPr lang="en-US" sz="2000">
                <a:gradFill>
                  <a:gsLst>
                    <a:gs pos="6993">
                      <a:srgbClr val="000000"/>
                    </a:gs>
                    <a:gs pos="20280">
                      <a:srgbClr val="000000"/>
                    </a:gs>
                  </a:gsLst>
                  <a:lin ang="0" scaled="0"/>
                </a:gradFill>
              </a:rPr>
              <a:t>Deploy a RAG chat application for your organization’s data</a:t>
            </a:r>
            <a:br>
              <a:rPr lang="en-US" sz="2000">
                <a:gradFill>
                  <a:gsLst>
                    <a:gs pos="6993">
                      <a:srgbClr val="000000"/>
                    </a:gs>
                    <a:gs pos="20280">
                      <a:srgbClr val="000000"/>
                    </a:gs>
                  </a:gsLst>
                  <a:lin ang="0" scaled="0"/>
                </a:gradFill>
              </a:rPr>
            </a:br>
            <a:r>
              <a:rPr lang="en-US" sz="2000" err="1">
                <a:ln w="3175">
                  <a:noFill/>
                </a:ln>
                <a:gradFill flip="none" rotWithShape="1">
                  <a:gsLst>
                    <a:gs pos="0">
                      <a:srgbClr val="FF5C39"/>
                    </a:gs>
                    <a:gs pos="32000">
                      <a:srgbClr val="C03BC4"/>
                    </a:gs>
                    <a:gs pos="68000">
                      <a:srgbClr val="0078D4"/>
                    </a:gs>
                    <a:gs pos="100000">
                      <a:srgbClr val="399A91"/>
                    </a:gs>
                  </a:gsLst>
                  <a:path path="circle">
                    <a:fillToRect l="100000" t="100000"/>
                  </a:path>
                  <a:tileRect r="-100000" b="-100000"/>
                </a:gradFill>
                <a:cs typeface="Segoe UI" panose="020B0502040204020203" pitchFamily="34" charset="0"/>
                <a:hlinkClick r:id="rId5">
                  <a:extLst>
                    <a:ext uri="{A12FA001-AC4F-418D-AE19-62706E023703}">
                      <ahyp:hlinkClr xmlns:ahyp="http://schemas.microsoft.com/office/drawing/2018/hyperlinkcolor" val="tx"/>
                    </a:ext>
                  </a:extLst>
                </a:hlinkClick>
              </a:rPr>
              <a:t>aka.ms</a:t>
            </a:r>
            <a:r>
              <a:rPr lang="en-US" sz="2000">
                <a:ln w="3175">
                  <a:noFill/>
                </a:ln>
                <a:gradFill flip="none" rotWithShape="1">
                  <a:gsLst>
                    <a:gs pos="0">
                      <a:srgbClr val="FF5C39"/>
                    </a:gs>
                    <a:gs pos="32000">
                      <a:srgbClr val="C03BC4"/>
                    </a:gs>
                    <a:gs pos="68000">
                      <a:srgbClr val="0078D4"/>
                    </a:gs>
                    <a:gs pos="100000">
                      <a:srgbClr val="399A91"/>
                    </a:gs>
                  </a:gsLst>
                  <a:path path="circle">
                    <a:fillToRect l="100000" t="100000"/>
                  </a:path>
                  <a:tileRect r="-100000" b="-100000"/>
                </a:gradFill>
                <a:cs typeface="Segoe UI" panose="020B0502040204020203" pitchFamily="34" charset="0"/>
                <a:hlinkClick r:id="rId5">
                  <a:extLst>
                    <a:ext uri="{A12FA001-AC4F-418D-AE19-62706E023703}">
                      <ahyp:hlinkClr xmlns:ahyp="http://schemas.microsoft.com/office/drawing/2018/hyperlinkcolor" val="tx"/>
                    </a:ext>
                  </a:extLst>
                </a:hlinkClick>
              </a:rPr>
              <a:t>/</a:t>
            </a:r>
            <a:r>
              <a:rPr lang="en-US" sz="2000" err="1">
                <a:ln w="3175">
                  <a:noFill/>
                </a:ln>
                <a:gradFill flip="none" rotWithShape="1">
                  <a:gsLst>
                    <a:gs pos="0">
                      <a:srgbClr val="FF5C39"/>
                    </a:gs>
                    <a:gs pos="32000">
                      <a:srgbClr val="C03BC4"/>
                    </a:gs>
                    <a:gs pos="68000">
                      <a:srgbClr val="0078D4"/>
                    </a:gs>
                    <a:gs pos="100000">
                      <a:srgbClr val="399A91"/>
                    </a:gs>
                  </a:gsLst>
                  <a:path path="circle">
                    <a:fillToRect l="100000" t="100000"/>
                  </a:path>
                  <a:tileRect r="-100000" b="-100000"/>
                </a:gradFill>
                <a:cs typeface="Segoe UI" panose="020B0502040204020203" pitchFamily="34" charset="0"/>
                <a:hlinkClick r:id="rId5">
                  <a:extLst>
                    <a:ext uri="{A12FA001-AC4F-418D-AE19-62706E023703}">
                      <ahyp:hlinkClr xmlns:ahyp="http://schemas.microsoft.com/office/drawing/2018/hyperlinkcolor" val="tx"/>
                    </a:ext>
                  </a:extLst>
                </a:hlinkClick>
              </a:rPr>
              <a:t>azai</a:t>
            </a:r>
            <a:r>
              <a:rPr lang="en-US" sz="2000">
                <a:ln w="3175">
                  <a:noFill/>
                </a:ln>
                <a:gradFill flip="none" rotWithShape="1">
                  <a:gsLst>
                    <a:gs pos="0">
                      <a:srgbClr val="FF5C39"/>
                    </a:gs>
                    <a:gs pos="32000">
                      <a:srgbClr val="C03BC4"/>
                    </a:gs>
                    <a:gs pos="68000">
                      <a:srgbClr val="0078D4"/>
                    </a:gs>
                    <a:gs pos="100000">
                      <a:srgbClr val="399A91"/>
                    </a:gs>
                  </a:gsLst>
                  <a:path path="circle">
                    <a:fillToRect l="100000" t="100000"/>
                  </a:path>
                  <a:tileRect r="-100000" b="-100000"/>
                </a:gradFill>
                <a:cs typeface="Segoe UI" panose="020B0502040204020203" pitchFamily="34" charset="0"/>
                <a:hlinkClick r:id="rId5">
                  <a:extLst>
                    <a:ext uri="{A12FA001-AC4F-418D-AE19-62706E023703}">
                      <ahyp:hlinkClr xmlns:ahyp="http://schemas.microsoft.com/office/drawing/2018/hyperlinkcolor" val="tx"/>
                    </a:ext>
                  </a:extLst>
                </a:hlinkClick>
              </a:rPr>
              <a:t>/python</a:t>
            </a:r>
            <a:endParaRPr lang="en-US" sz="2000">
              <a:ln w="3175">
                <a:noFill/>
              </a:ln>
              <a:gradFill flip="none" rotWithShape="1">
                <a:gsLst>
                  <a:gs pos="0">
                    <a:srgbClr val="FF5C39"/>
                  </a:gs>
                  <a:gs pos="32000">
                    <a:srgbClr val="C03BC4"/>
                  </a:gs>
                  <a:gs pos="68000">
                    <a:srgbClr val="0078D4"/>
                  </a:gs>
                  <a:gs pos="100000">
                    <a:srgbClr val="399A91"/>
                  </a:gs>
                </a:gsLst>
                <a:path path="circle">
                  <a:fillToRect l="100000" t="100000"/>
                </a:path>
                <a:tileRect r="-100000" b="-100000"/>
              </a:gradFill>
              <a:cs typeface="Segoe UI" panose="020B0502040204020203" pitchFamily="34" charset="0"/>
            </a:endParaRPr>
          </a:p>
        </p:txBody>
      </p:sp>
      <p:sp>
        <p:nvSpPr>
          <p:cNvPr id="8" name="TextBox 7">
            <a:extLst>
              <a:ext uri="{FF2B5EF4-FFF2-40B4-BE49-F238E27FC236}">
                <a16:creationId xmlns:a16="http://schemas.microsoft.com/office/drawing/2014/main" id="{ABE20FBA-22C2-66D0-988D-01AA28E1600B}"/>
              </a:ext>
            </a:extLst>
          </p:cNvPr>
          <p:cNvSpPr txBox="1"/>
          <p:nvPr/>
        </p:nvSpPr>
        <p:spPr>
          <a:xfrm>
            <a:off x="5937665" y="5088369"/>
            <a:ext cx="4939886" cy="923330"/>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lgn="l">
              <a:defRPr/>
            </a:pPr>
            <a:r>
              <a:rPr lang="en-US" sz="2000">
                <a:gradFill>
                  <a:gsLst>
                    <a:gs pos="6993">
                      <a:srgbClr val="000000"/>
                    </a:gs>
                    <a:gs pos="20280">
                      <a:srgbClr val="000000"/>
                    </a:gs>
                  </a:gsLst>
                  <a:lin ang="0" scaled="0"/>
                </a:gradFill>
              </a:rPr>
              <a:t>Explore Azure AI Studio for a complete RAG development experience</a:t>
            </a:r>
            <a:br>
              <a:rPr lang="en-US" sz="2000">
                <a:gradFill>
                  <a:gsLst>
                    <a:gs pos="6993">
                      <a:srgbClr val="000000"/>
                    </a:gs>
                    <a:gs pos="20280">
                      <a:srgbClr val="000000"/>
                    </a:gs>
                  </a:gsLst>
                  <a:lin ang="0" scaled="0"/>
                </a:gradFill>
              </a:rPr>
            </a:br>
            <a:r>
              <a:rPr lang="en-US" sz="2000" err="1">
                <a:ln w="3175">
                  <a:noFill/>
                </a:ln>
                <a:gradFill flip="none" rotWithShape="1">
                  <a:gsLst>
                    <a:gs pos="0">
                      <a:srgbClr val="FF5C39"/>
                    </a:gs>
                    <a:gs pos="32000">
                      <a:srgbClr val="C03BC4"/>
                    </a:gs>
                    <a:gs pos="68000">
                      <a:srgbClr val="0078D4"/>
                    </a:gs>
                    <a:gs pos="100000">
                      <a:srgbClr val="399A91"/>
                    </a:gs>
                  </a:gsLst>
                  <a:path path="circle">
                    <a:fillToRect l="100000" t="100000"/>
                  </a:path>
                  <a:tileRect r="-100000" b="-100000"/>
                </a:gradFill>
                <a:cs typeface="Segoe UI" panose="020B0502040204020203" pitchFamily="34" charset="0"/>
                <a:hlinkClick r:id="rId6">
                  <a:extLst>
                    <a:ext uri="{A12FA001-AC4F-418D-AE19-62706E023703}">
                      <ahyp:hlinkClr xmlns:ahyp="http://schemas.microsoft.com/office/drawing/2018/hyperlinkcolor" val="tx"/>
                    </a:ext>
                  </a:extLst>
                </a:hlinkClick>
              </a:rPr>
              <a:t>aka.ms</a:t>
            </a:r>
            <a:r>
              <a:rPr lang="en-US" sz="2000">
                <a:ln w="3175">
                  <a:noFill/>
                </a:ln>
                <a:gradFill flip="none" rotWithShape="1">
                  <a:gsLst>
                    <a:gs pos="0">
                      <a:srgbClr val="FF5C39"/>
                    </a:gs>
                    <a:gs pos="32000">
                      <a:srgbClr val="C03BC4"/>
                    </a:gs>
                    <a:gs pos="68000">
                      <a:srgbClr val="0078D4"/>
                    </a:gs>
                    <a:gs pos="100000">
                      <a:srgbClr val="399A91"/>
                    </a:gs>
                  </a:gsLst>
                  <a:path path="circle">
                    <a:fillToRect l="100000" t="100000"/>
                  </a:path>
                  <a:tileRect r="-100000" b="-100000"/>
                </a:gradFill>
                <a:cs typeface="Segoe UI" panose="020B0502040204020203" pitchFamily="34" charset="0"/>
                <a:hlinkClick r:id="rId6">
                  <a:extLst>
                    <a:ext uri="{A12FA001-AC4F-418D-AE19-62706E023703}">
                      <ahyp:hlinkClr xmlns:ahyp="http://schemas.microsoft.com/office/drawing/2018/hyperlinkcolor" val="tx"/>
                    </a:ext>
                  </a:extLst>
                </a:hlinkClick>
              </a:rPr>
              <a:t>/</a:t>
            </a:r>
            <a:r>
              <a:rPr lang="en-US" sz="2000" err="1">
                <a:ln w="3175">
                  <a:noFill/>
                </a:ln>
                <a:gradFill flip="none" rotWithShape="1">
                  <a:gsLst>
                    <a:gs pos="0">
                      <a:srgbClr val="FF5C39"/>
                    </a:gs>
                    <a:gs pos="32000">
                      <a:srgbClr val="C03BC4"/>
                    </a:gs>
                    <a:gs pos="68000">
                      <a:srgbClr val="0078D4"/>
                    </a:gs>
                    <a:gs pos="100000">
                      <a:srgbClr val="399A91"/>
                    </a:gs>
                  </a:gsLst>
                  <a:path path="circle">
                    <a:fillToRect l="100000" t="100000"/>
                  </a:path>
                  <a:tileRect r="-100000" b="-100000"/>
                </a:gradFill>
                <a:cs typeface="Segoe UI" panose="020B0502040204020203" pitchFamily="34" charset="0"/>
                <a:hlinkClick r:id="rId6">
                  <a:extLst>
                    <a:ext uri="{A12FA001-AC4F-418D-AE19-62706E023703}">
                      <ahyp:hlinkClr xmlns:ahyp="http://schemas.microsoft.com/office/drawing/2018/hyperlinkcolor" val="tx"/>
                    </a:ext>
                  </a:extLst>
                </a:hlinkClick>
              </a:rPr>
              <a:t>AzureAIStudio</a:t>
            </a:r>
            <a:endParaRPr lang="en-US" sz="2000">
              <a:ln w="3175">
                <a:noFill/>
              </a:ln>
              <a:gradFill flip="none" rotWithShape="1">
                <a:gsLst>
                  <a:gs pos="0">
                    <a:srgbClr val="FF5C39"/>
                  </a:gs>
                  <a:gs pos="32000">
                    <a:srgbClr val="C03BC4"/>
                  </a:gs>
                  <a:gs pos="68000">
                    <a:srgbClr val="0078D4"/>
                  </a:gs>
                  <a:gs pos="100000">
                    <a:srgbClr val="399A91"/>
                  </a:gs>
                </a:gsLst>
                <a:path path="circle">
                  <a:fillToRect l="100000" t="100000"/>
                </a:path>
                <a:tileRect r="-100000" b="-100000"/>
              </a:gradFill>
              <a:cs typeface="Segoe UI" panose="020B0502040204020203" pitchFamily="34" charset="0"/>
            </a:endParaRPr>
          </a:p>
        </p:txBody>
      </p:sp>
      <p:grpSp>
        <p:nvGrpSpPr>
          <p:cNvPr id="9" name="Group 8">
            <a:extLst>
              <a:ext uri="{FF2B5EF4-FFF2-40B4-BE49-F238E27FC236}">
                <a16:creationId xmlns:a16="http://schemas.microsoft.com/office/drawing/2014/main" id="{222A0122-978F-C127-8699-6C0F7A3A154E}"/>
              </a:ext>
              <a:ext uri="{C183D7F6-B498-43B3-948B-1728B52AA6E4}">
                <adec:decorative xmlns:adec="http://schemas.microsoft.com/office/drawing/2017/decorative" val="1"/>
              </a:ext>
            </a:extLst>
          </p:cNvPr>
          <p:cNvGrpSpPr/>
          <p:nvPr/>
        </p:nvGrpSpPr>
        <p:grpSpPr>
          <a:xfrm>
            <a:off x="4946650" y="765364"/>
            <a:ext cx="741520" cy="5155430"/>
            <a:chOff x="4356100" y="765364"/>
            <a:chExt cx="741520" cy="5155430"/>
          </a:xfrm>
          <a:gradFill flip="none" rotWithShape="1">
            <a:gsLst>
              <a:gs pos="0">
                <a:srgbClr val="FF5C39"/>
              </a:gs>
              <a:gs pos="32000">
                <a:srgbClr val="C03BC4"/>
              </a:gs>
              <a:gs pos="68000">
                <a:srgbClr val="0078D4"/>
              </a:gs>
              <a:gs pos="100000">
                <a:srgbClr val="399A91"/>
              </a:gs>
            </a:gsLst>
            <a:lin ang="16200000" scaled="1"/>
            <a:tileRect/>
          </a:gradFill>
        </p:grpSpPr>
        <p:sp>
          <p:nvSpPr>
            <p:cNvPr id="10" name="Oval 9">
              <a:extLst>
                <a:ext uri="{FF2B5EF4-FFF2-40B4-BE49-F238E27FC236}">
                  <a16:creationId xmlns:a16="http://schemas.microsoft.com/office/drawing/2014/main" id="{297F1E83-1EC9-11DC-7CF8-BE51428571BB}"/>
                </a:ext>
                <a:ext uri="{C183D7F6-B498-43B3-948B-1728B52AA6E4}">
                  <adec:decorative xmlns:adec="http://schemas.microsoft.com/office/drawing/2017/decorative" val="1"/>
                </a:ext>
              </a:extLst>
            </p:cNvPr>
            <p:cNvSpPr/>
            <p:nvPr/>
          </p:nvSpPr>
          <p:spPr bwMode="auto">
            <a:xfrm>
              <a:off x="4356100" y="765364"/>
              <a:ext cx="741520" cy="741520"/>
            </a:xfrm>
            <a:prstGeom prst="ellipse">
              <a:avLst/>
            </a:prstGeom>
            <a:grp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32449">
                <a:spcBef>
                  <a:spcPts val="600"/>
                </a:spcBef>
              </a:pPr>
              <a:r>
                <a:rPr lang="en-US" sz="2400">
                  <a:gradFill>
                    <a:gsLst>
                      <a:gs pos="1399">
                        <a:srgbClr val="FFFFFF"/>
                      </a:gs>
                      <a:gs pos="17000">
                        <a:srgbClr val="FFFFFF"/>
                      </a:gs>
                    </a:gsLst>
                    <a:path path="circle">
                      <a:fillToRect l="100000" t="100000"/>
                    </a:path>
                  </a:gradFill>
                  <a:latin typeface="+mj-lt"/>
                  <a:cs typeface="Segoe UI" panose="020B0502040204020203" pitchFamily="34" charset="0"/>
                </a:rPr>
                <a:t>1</a:t>
              </a:r>
            </a:p>
          </p:txBody>
        </p:sp>
        <p:sp>
          <p:nvSpPr>
            <p:cNvPr id="11" name="Oval 10">
              <a:extLst>
                <a:ext uri="{FF2B5EF4-FFF2-40B4-BE49-F238E27FC236}">
                  <a16:creationId xmlns:a16="http://schemas.microsoft.com/office/drawing/2014/main" id="{8F7D80CB-EEF6-96BE-D7AC-6ADDAE1F3541}"/>
                </a:ext>
                <a:ext uri="{C183D7F6-B498-43B3-948B-1728B52AA6E4}">
                  <adec:decorative xmlns:adec="http://schemas.microsoft.com/office/drawing/2017/decorative" val="1"/>
                </a:ext>
              </a:extLst>
            </p:cNvPr>
            <p:cNvSpPr/>
            <p:nvPr/>
          </p:nvSpPr>
          <p:spPr bwMode="auto">
            <a:xfrm>
              <a:off x="4356100" y="2187936"/>
              <a:ext cx="741520" cy="741520"/>
            </a:xfrm>
            <a:prstGeom prst="ellipse">
              <a:avLst/>
            </a:prstGeom>
            <a:grp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32449">
                <a:spcBef>
                  <a:spcPts val="600"/>
                </a:spcBef>
              </a:pPr>
              <a:r>
                <a:rPr lang="en-US" sz="2400">
                  <a:gradFill>
                    <a:gsLst>
                      <a:gs pos="1399">
                        <a:srgbClr val="FFFFFF"/>
                      </a:gs>
                      <a:gs pos="17000">
                        <a:srgbClr val="FFFFFF"/>
                      </a:gs>
                    </a:gsLst>
                    <a:path path="circle">
                      <a:fillToRect l="100000" t="100000"/>
                    </a:path>
                  </a:gradFill>
                  <a:latin typeface="+mj-lt"/>
                  <a:cs typeface="Segoe UI" panose="020B0502040204020203" pitchFamily="34" charset="0"/>
                </a:rPr>
                <a:t>2</a:t>
              </a:r>
            </a:p>
          </p:txBody>
        </p:sp>
        <p:sp>
          <p:nvSpPr>
            <p:cNvPr id="12" name="Oval 11">
              <a:extLst>
                <a:ext uri="{FF2B5EF4-FFF2-40B4-BE49-F238E27FC236}">
                  <a16:creationId xmlns:a16="http://schemas.microsoft.com/office/drawing/2014/main" id="{A5DE25A3-1C44-6999-2724-71EB203711A2}"/>
                </a:ext>
                <a:ext uri="{C183D7F6-B498-43B3-948B-1728B52AA6E4}">
                  <adec:decorative xmlns:adec="http://schemas.microsoft.com/office/drawing/2017/decorative" val="1"/>
                </a:ext>
              </a:extLst>
            </p:cNvPr>
            <p:cNvSpPr/>
            <p:nvPr/>
          </p:nvSpPr>
          <p:spPr bwMode="auto">
            <a:xfrm>
              <a:off x="4356100" y="3782350"/>
              <a:ext cx="741520" cy="741520"/>
            </a:xfrm>
            <a:prstGeom prst="ellipse">
              <a:avLst/>
            </a:prstGeom>
            <a:grp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32449">
                <a:spcBef>
                  <a:spcPts val="600"/>
                </a:spcBef>
              </a:pPr>
              <a:r>
                <a:rPr lang="en-US" sz="2400">
                  <a:gradFill>
                    <a:gsLst>
                      <a:gs pos="1399">
                        <a:srgbClr val="FFFFFF"/>
                      </a:gs>
                      <a:gs pos="17000">
                        <a:srgbClr val="FFFFFF"/>
                      </a:gs>
                    </a:gsLst>
                    <a:path path="circle">
                      <a:fillToRect l="100000" t="100000"/>
                    </a:path>
                  </a:gradFill>
                  <a:latin typeface="+mj-lt"/>
                  <a:cs typeface="Segoe UI" panose="020B0502040204020203" pitchFamily="34" charset="0"/>
                </a:rPr>
                <a:t>3</a:t>
              </a:r>
            </a:p>
          </p:txBody>
        </p:sp>
        <p:sp>
          <p:nvSpPr>
            <p:cNvPr id="13" name="Oval 12">
              <a:extLst>
                <a:ext uri="{FF2B5EF4-FFF2-40B4-BE49-F238E27FC236}">
                  <a16:creationId xmlns:a16="http://schemas.microsoft.com/office/drawing/2014/main" id="{9EFDFAB2-95EC-0C62-8030-0C1542C64F40}"/>
                </a:ext>
                <a:ext uri="{C183D7F6-B498-43B3-948B-1728B52AA6E4}">
                  <adec:decorative xmlns:adec="http://schemas.microsoft.com/office/drawing/2017/decorative" val="1"/>
                </a:ext>
              </a:extLst>
            </p:cNvPr>
            <p:cNvSpPr/>
            <p:nvPr/>
          </p:nvSpPr>
          <p:spPr bwMode="auto">
            <a:xfrm>
              <a:off x="4356100" y="5179274"/>
              <a:ext cx="741520" cy="741520"/>
            </a:xfrm>
            <a:prstGeom prst="ellipse">
              <a:avLst/>
            </a:prstGeom>
            <a:grp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32449">
                <a:spcBef>
                  <a:spcPts val="600"/>
                </a:spcBef>
              </a:pPr>
              <a:r>
                <a:rPr lang="en-US" sz="2400">
                  <a:gradFill>
                    <a:gsLst>
                      <a:gs pos="1399">
                        <a:srgbClr val="FFFFFF"/>
                      </a:gs>
                      <a:gs pos="17000">
                        <a:srgbClr val="FFFFFF"/>
                      </a:gs>
                    </a:gsLst>
                    <a:path path="circle">
                      <a:fillToRect l="100000" t="100000"/>
                    </a:path>
                  </a:gradFill>
                  <a:latin typeface="+mj-lt"/>
                  <a:cs typeface="Segoe UI" panose="020B0502040204020203" pitchFamily="34" charset="0"/>
                </a:rPr>
                <a:t>4</a:t>
              </a:r>
            </a:p>
          </p:txBody>
        </p:sp>
      </p:grpSp>
      <p:cxnSp>
        <p:nvCxnSpPr>
          <p:cNvPr id="14" name="!!line2">
            <a:extLst>
              <a:ext uri="{FF2B5EF4-FFF2-40B4-BE49-F238E27FC236}">
                <a16:creationId xmlns:a16="http://schemas.microsoft.com/office/drawing/2014/main" id="{302069CE-AE32-731C-F5D4-CEED4D612184}"/>
              </a:ext>
              <a:ext uri="{C183D7F6-B498-43B3-948B-1728B52AA6E4}">
                <adec:decorative xmlns:adec="http://schemas.microsoft.com/office/drawing/2017/decorative" val="1"/>
              </a:ext>
            </a:extLst>
          </p:cNvPr>
          <p:cNvCxnSpPr>
            <a:cxnSpLocks/>
          </p:cNvCxnSpPr>
          <p:nvPr/>
        </p:nvCxnSpPr>
        <p:spPr>
          <a:xfrm>
            <a:off x="5937665" y="1698651"/>
            <a:ext cx="5678261" cy="0"/>
          </a:xfrm>
          <a:prstGeom prst="line">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5" name="!!line2">
            <a:extLst>
              <a:ext uri="{FF2B5EF4-FFF2-40B4-BE49-F238E27FC236}">
                <a16:creationId xmlns:a16="http://schemas.microsoft.com/office/drawing/2014/main" id="{F9ED3859-23E6-CE60-1A93-57B86276E20F}"/>
              </a:ext>
              <a:ext uri="{C183D7F6-B498-43B3-948B-1728B52AA6E4}">
                <adec:decorative xmlns:adec="http://schemas.microsoft.com/office/drawing/2017/decorative" val="1"/>
              </a:ext>
            </a:extLst>
          </p:cNvPr>
          <p:cNvCxnSpPr>
            <a:cxnSpLocks/>
          </p:cNvCxnSpPr>
          <p:nvPr/>
        </p:nvCxnSpPr>
        <p:spPr>
          <a:xfrm>
            <a:off x="5937665" y="3439259"/>
            <a:ext cx="5678261" cy="0"/>
          </a:xfrm>
          <a:prstGeom prst="line">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6" name="!!line2">
            <a:extLst>
              <a:ext uri="{FF2B5EF4-FFF2-40B4-BE49-F238E27FC236}">
                <a16:creationId xmlns:a16="http://schemas.microsoft.com/office/drawing/2014/main" id="{621CA800-703B-015C-38D0-639AD94D701E}"/>
              </a:ext>
              <a:ext uri="{C183D7F6-B498-43B3-948B-1728B52AA6E4}">
                <adec:decorative xmlns:adec="http://schemas.microsoft.com/office/drawing/2017/decorative" val="1"/>
              </a:ext>
            </a:extLst>
          </p:cNvPr>
          <p:cNvCxnSpPr>
            <a:cxnSpLocks/>
          </p:cNvCxnSpPr>
          <p:nvPr/>
        </p:nvCxnSpPr>
        <p:spPr>
          <a:xfrm>
            <a:off x="5937665" y="4846443"/>
            <a:ext cx="5678261" cy="0"/>
          </a:xfrm>
          <a:prstGeom prst="line">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Tree>
    <p:extLst>
      <p:ext uri="{BB962C8B-B14F-4D97-AF65-F5344CB8AC3E}">
        <p14:creationId xmlns:p14="http://schemas.microsoft.com/office/powerpoint/2010/main" val="3263185879"/>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F86E3CE-D017-F23A-0A5B-19D30BD2C257}"/>
              </a:ext>
            </a:extLst>
          </p:cNvPr>
          <p:cNvSpPr>
            <a:spLocks noGrp="1"/>
          </p:cNvSpPr>
          <p:nvPr>
            <p:ph type="title"/>
          </p:nvPr>
        </p:nvSpPr>
        <p:spPr/>
        <p:txBody>
          <a:bodyPr/>
          <a:lstStyle/>
          <a:p>
            <a:r>
              <a:rPr lang="en-IN"/>
              <a:t>Appendix</a:t>
            </a:r>
          </a:p>
        </p:txBody>
      </p:sp>
    </p:spTree>
    <p:extLst>
      <p:ext uri="{BB962C8B-B14F-4D97-AF65-F5344CB8AC3E}">
        <p14:creationId xmlns:p14="http://schemas.microsoft.com/office/powerpoint/2010/main" val="15992667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DC1C4B-4F0A-B68A-2AF7-07C254746D2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115D3C0-B65E-8C34-3DB7-03F2A22D0C96}"/>
              </a:ext>
            </a:extLst>
          </p:cNvPr>
          <p:cNvSpPr>
            <a:spLocks noGrp="1"/>
          </p:cNvSpPr>
          <p:nvPr>
            <p:ph type="title"/>
          </p:nvPr>
        </p:nvSpPr>
        <p:spPr/>
        <p:txBody>
          <a:bodyPr/>
          <a:lstStyle/>
          <a:p>
            <a:r>
              <a:rPr lang="en-US">
                <a:solidFill>
                  <a:srgbClr val="2454C3"/>
                </a:solidFill>
                <a:effectLst>
                  <a:glow rad="63500">
                    <a:schemeClr val="bg1">
                      <a:alpha val="40000"/>
                    </a:schemeClr>
                  </a:glow>
                </a:effectLst>
                <a:latin typeface="Segoe UI Semibold" panose="020B0702040204020203" pitchFamily="34" charset="0"/>
                <a:cs typeface="Segoe UI Semibold" panose="020B0702040204020203" pitchFamily="34" charset="0"/>
              </a:rPr>
              <a:t>Incorporating domain knowledge</a:t>
            </a:r>
            <a:endParaRPr lang="en-US">
              <a:latin typeface="Segoe UI Semibold" panose="020B0702040204020203" pitchFamily="34" charset="0"/>
              <a:cs typeface="Segoe UI Semibold" panose="020B0702040204020203" pitchFamily="34" charset="0"/>
            </a:endParaRPr>
          </a:p>
        </p:txBody>
      </p:sp>
      <p:sp>
        <p:nvSpPr>
          <p:cNvPr id="3" name="Rounded Rectangle 1">
            <a:extLst>
              <a:ext uri="{FF2B5EF4-FFF2-40B4-BE49-F238E27FC236}">
                <a16:creationId xmlns:a16="http://schemas.microsoft.com/office/drawing/2014/main" id="{0F1AC24A-609D-9923-B41F-D0EF6852B08F}"/>
              </a:ext>
              <a:ext uri="{C183D7F6-B498-43B3-948B-1728B52AA6E4}">
                <adec:decorative xmlns:adec="http://schemas.microsoft.com/office/drawing/2017/decorative" val="1"/>
              </a:ext>
            </a:extLst>
          </p:cNvPr>
          <p:cNvSpPr/>
          <p:nvPr/>
        </p:nvSpPr>
        <p:spPr bwMode="auto">
          <a:xfrm>
            <a:off x="590560" y="2019300"/>
            <a:ext cx="3291840" cy="3931920"/>
          </a:xfrm>
          <a:prstGeom prst="roundRect">
            <a:avLst>
              <a:gd name="adj" fmla="val 2824"/>
            </a:avLst>
          </a:prstGeom>
          <a:solidFill>
            <a:srgbClr val="2454C3"/>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2F2F2"/>
              </a:solidFill>
              <a:latin typeface="Segoe UI"/>
              <a:cs typeface="Segoe UI" pitchFamily="34" charset="0"/>
            </a:endParaRPr>
          </a:p>
        </p:txBody>
      </p:sp>
      <p:sp>
        <p:nvSpPr>
          <p:cNvPr id="4" name="Rounded Rectangle 299">
            <a:extLst>
              <a:ext uri="{FF2B5EF4-FFF2-40B4-BE49-F238E27FC236}">
                <a16:creationId xmlns:a16="http://schemas.microsoft.com/office/drawing/2014/main" id="{45DFDF63-81CE-1A01-CCD3-EE6286826BD5}"/>
              </a:ext>
              <a:ext uri="{C183D7F6-B498-43B3-948B-1728B52AA6E4}">
                <adec:decorative xmlns:adec="http://schemas.microsoft.com/office/drawing/2017/decorative" val="1"/>
              </a:ext>
            </a:extLst>
          </p:cNvPr>
          <p:cNvSpPr/>
          <p:nvPr/>
        </p:nvSpPr>
        <p:spPr bwMode="auto">
          <a:xfrm>
            <a:off x="4453954" y="2019300"/>
            <a:ext cx="3291840" cy="3931920"/>
          </a:xfrm>
          <a:prstGeom prst="roundRect">
            <a:avLst>
              <a:gd name="adj" fmla="val 2893"/>
            </a:avLst>
          </a:prstGeom>
          <a:solidFill>
            <a:srgbClr val="2454C3"/>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2F2F2"/>
              </a:solidFill>
              <a:latin typeface="Segoe UI"/>
              <a:cs typeface="Segoe UI" pitchFamily="34" charset="0"/>
            </a:endParaRPr>
          </a:p>
        </p:txBody>
      </p:sp>
      <p:sp>
        <p:nvSpPr>
          <p:cNvPr id="5" name="Rounded Rectangle 300">
            <a:extLst>
              <a:ext uri="{FF2B5EF4-FFF2-40B4-BE49-F238E27FC236}">
                <a16:creationId xmlns:a16="http://schemas.microsoft.com/office/drawing/2014/main" id="{B4C0EAB6-FBF0-90C2-652D-AF567EEE2F30}"/>
              </a:ext>
              <a:ext uri="{C183D7F6-B498-43B3-948B-1728B52AA6E4}">
                <adec:decorative xmlns:adec="http://schemas.microsoft.com/office/drawing/2017/decorative" val="1"/>
              </a:ext>
            </a:extLst>
          </p:cNvPr>
          <p:cNvSpPr/>
          <p:nvPr/>
        </p:nvSpPr>
        <p:spPr bwMode="auto">
          <a:xfrm>
            <a:off x="8317349" y="2019300"/>
            <a:ext cx="3291840" cy="3931920"/>
          </a:xfrm>
          <a:prstGeom prst="roundRect">
            <a:avLst>
              <a:gd name="adj" fmla="val 2707"/>
            </a:avLst>
          </a:prstGeom>
          <a:solidFill>
            <a:srgbClr val="2454C3"/>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2F2F2"/>
              </a:solidFill>
              <a:latin typeface="Segoe UI"/>
              <a:cs typeface="Segoe UI" pitchFamily="34" charset="0"/>
            </a:endParaRPr>
          </a:p>
        </p:txBody>
      </p:sp>
      <p:sp>
        <p:nvSpPr>
          <p:cNvPr id="6" name="TextBox 5">
            <a:extLst>
              <a:ext uri="{FF2B5EF4-FFF2-40B4-BE49-F238E27FC236}">
                <a16:creationId xmlns:a16="http://schemas.microsoft.com/office/drawing/2014/main" id="{FE77C1E8-C33B-5B29-F09B-0C06CFD4E6E9}"/>
              </a:ext>
            </a:extLst>
          </p:cNvPr>
          <p:cNvSpPr txBox="1"/>
          <p:nvPr/>
        </p:nvSpPr>
        <p:spPr>
          <a:xfrm>
            <a:off x="590560" y="3791221"/>
            <a:ext cx="3291840" cy="664797"/>
          </a:xfrm>
          <a:prstGeom prst="rect">
            <a:avLst/>
          </a:prstGeom>
          <a:noFill/>
        </p:spPr>
        <p:txBody>
          <a:bodyPr wrap="square" lIns="0" tIns="0" rIns="0" bIns="0" rtlCol="0">
            <a:spAutoFit/>
          </a:bodyPr>
          <a:lstStyle/>
          <a:p>
            <a:pPr lvl="0" algn="ctr" defTabSz="932304" fontAlgn="base">
              <a:lnSpc>
                <a:spcPct val="90000"/>
              </a:lnSpc>
              <a:spcBef>
                <a:spcPct val="0"/>
              </a:spcBef>
              <a:spcAft>
                <a:spcPct val="0"/>
              </a:spcAft>
              <a:defRPr/>
            </a:pPr>
            <a:r>
              <a:rPr lang="en-US" sz="2400">
                <a:solidFill>
                  <a:schemeClr val="bg1"/>
                </a:solidFill>
                <a:latin typeface="Segoe UI Semibold"/>
              </a:rPr>
              <a:t>Prompt</a:t>
            </a:r>
            <a:br>
              <a:rPr lang="en-US" sz="2400">
                <a:solidFill>
                  <a:schemeClr val="bg1"/>
                </a:solidFill>
                <a:latin typeface="Segoe UI Semibold"/>
              </a:rPr>
            </a:br>
            <a:r>
              <a:rPr lang="en-US" sz="2400">
                <a:solidFill>
                  <a:schemeClr val="bg1"/>
                </a:solidFill>
                <a:latin typeface="Segoe UI Semibold"/>
              </a:rPr>
              <a:t>engineering</a:t>
            </a:r>
          </a:p>
        </p:txBody>
      </p:sp>
      <p:sp>
        <p:nvSpPr>
          <p:cNvPr id="7" name="TextBox 6">
            <a:extLst>
              <a:ext uri="{FF2B5EF4-FFF2-40B4-BE49-F238E27FC236}">
                <a16:creationId xmlns:a16="http://schemas.microsoft.com/office/drawing/2014/main" id="{53199A49-8750-FCFF-22E4-D91372781F4B}"/>
              </a:ext>
            </a:extLst>
          </p:cNvPr>
          <p:cNvSpPr txBox="1"/>
          <p:nvPr/>
        </p:nvSpPr>
        <p:spPr>
          <a:xfrm>
            <a:off x="4453954" y="3791221"/>
            <a:ext cx="3291840" cy="664797"/>
          </a:xfrm>
          <a:prstGeom prst="rect">
            <a:avLst/>
          </a:prstGeom>
          <a:noFill/>
        </p:spPr>
        <p:txBody>
          <a:bodyPr wrap="square" lIns="0" tIns="0" rIns="0" bIns="0" rtlCol="0">
            <a:spAutoFit/>
          </a:bodyPr>
          <a:lstStyle/>
          <a:p>
            <a:pPr lvl="0" algn="ctr" defTabSz="932304" fontAlgn="base">
              <a:lnSpc>
                <a:spcPct val="90000"/>
              </a:lnSpc>
              <a:spcBef>
                <a:spcPct val="0"/>
              </a:spcBef>
              <a:spcAft>
                <a:spcPct val="0"/>
              </a:spcAft>
              <a:defRPr/>
            </a:pPr>
            <a:r>
              <a:rPr lang="en-US" sz="2400">
                <a:solidFill>
                  <a:schemeClr val="bg1"/>
                </a:solidFill>
                <a:latin typeface="Segoe UI Semibold"/>
              </a:rPr>
              <a:t>Fine</a:t>
            </a:r>
            <a:br>
              <a:rPr lang="en-US" sz="2400">
                <a:solidFill>
                  <a:schemeClr val="bg1"/>
                </a:solidFill>
                <a:latin typeface="Segoe UI Semibold"/>
              </a:rPr>
            </a:br>
            <a:r>
              <a:rPr lang="en-US" sz="2400">
                <a:solidFill>
                  <a:schemeClr val="bg1"/>
                </a:solidFill>
                <a:latin typeface="Segoe UI Semibold"/>
              </a:rPr>
              <a:t>tuning</a:t>
            </a:r>
          </a:p>
        </p:txBody>
      </p:sp>
      <p:sp>
        <p:nvSpPr>
          <p:cNvPr id="8" name="TextBox 7">
            <a:extLst>
              <a:ext uri="{FF2B5EF4-FFF2-40B4-BE49-F238E27FC236}">
                <a16:creationId xmlns:a16="http://schemas.microsoft.com/office/drawing/2014/main" id="{91720C3D-0138-BF72-FF96-251541C50E76}"/>
              </a:ext>
            </a:extLst>
          </p:cNvPr>
          <p:cNvSpPr txBox="1"/>
          <p:nvPr/>
        </p:nvSpPr>
        <p:spPr>
          <a:xfrm>
            <a:off x="8317349" y="3791221"/>
            <a:ext cx="3291840" cy="997196"/>
          </a:xfrm>
          <a:prstGeom prst="rect">
            <a:avLst/>
          </a:prstGeom>
          <a:noFill/>
        </p:spPr>
        <p:txBody>
          <a:bodyPr wrap="square" lIns="0" tIns="0" rIns="0" bIns="0" rtlCol="0">
            <a:spAutoFit/>
          </a:bodyPr>
          <a:lstStyle/>
          <a:p>
            <a:pPr lvl="0" algn="ctr" defTabSz="932304" fontAlgn="base">
              <a:lnSpc>
                <a:spcPct val="90000"/>
              </a:lnSpc>
              <a:spcBef>
                <a:spcPct val="0"/>
              </a:spcBef>
              <a:spcAft>
                <a:spcPct val="0"/>
              </a:spcAft>
              <a:defRPr/>
            </a:pPr>
            <a:r>
              <a:rPr lang="en-US" sz="2400">
                <a:solidFill>
                  <a:schemeClr val="bg1"/>
                </a:solidFill>
                <a:latin typeface="Segoe UI Semibold"/>
              </a:rPr>
              <a:t>Retrieval</a:t>
            </a:r>
            <a:br>
              <a:rPr lang="en-US" sz="2400">
                <a:solidFill>
                  <a:schemeClr val="bg1"/>
                </a:solidFill>
                <a:latin typeface="Segoe UI Semibold"/>
              </a:rPr>
            </a:br>
            <a:r>
              <a:rPr lang="en-US" sz="2400">
                <a:solidFill>
                  <a:schemeClr val="bg1"/>
                </a:solidFill>
                <a:latin typeface="Segoe UI Semibold"/>
              </a:rPr>
              <a:t>Augmented</a:t>
            </a:r>
          </a:p>
          <a:p>
            <a:pPr lvl="0" algn="ctr" defTabSz="932304" fontAlgn="base">
              <a:lnSpc>
                <a:spcPct val="90000"/>
              </a:lnSpc>
              <a:spcBef>
                <a:spcPct val="0"/>
              </a:spcBef>
              <a:spcAft>
                <a:spcPct val="0"/>
              </a:spcAft>
              <a:defRPr/>
            </a:pPr>
            <a:r>
              <a:rPr lang="en-US" sz="2400">
                <a:solidFill>
                  <a:schemeClr val="bg1"/>
                </a:solidFill>
                <a:latin typeface="Segoe UI Semibold"/>
              </a:rPr>
              <a:t>Generation</a:t>
            </a:r>
          </a:p>
        </p:txBody>
      </p:sp>
      <p:sp>
        <p:nvSpPr>
          <p:cNvPr id="9" name="TextBox 8">
            <a:extLst>
              <a:ext uri="{FF2B5EF4-FFF2-40B4-BE49-F238E27FC236}">
                <a16:creationId xmlns:a16="http://schemas.microsoft.com/office/drawing/2014/main" id="{490C4D39-67F1-2BBE-5DE8-C5DB5DA0C8D7}"/>
              </a:ext>
            </a:extLst>
          </p:cNvPr>
          <p:cNvSpPr txBox="1"/>
          <p:nvPr/>
        </p:nvSpPr>
        <p:spPr>
          <a:xfrm>
            <a:off x="590560" y="4939715"/>
            <a:ext cx="3291840" cy="249299"/>
          </a:xfrm>
          <a:prstGeom prst="rect">
            <a:avLst/>
          </a:prstGeom>
          <a:noFill/>
        </p:spPr>
        <p:txBody>
          <a:bodyPr wrap="square" lIns="0" tIns="0" rIns="0" bIns="0" rtlCol="0">
            <a:spAutoFit/>
          </a:bodyPr>
          <a:lstStyle/>
          <a:p>
            <a:pPr lvl="0" algn="ctr" defTabSz="932304" fontAlgn="base">
              <a:lnSpc>
                <a:spcPct val="90000"/>
              </a:lnSpc>
              <a:spcBef>
                <a:spcPct val="0"/>
              </a:spcBef>
              <a:spcAft>
                <a:spcPct val="0"/>
              </a:spcAft>
              <a:defRPr/>
            </a:pPr>
            <a:r>
              <a:rPr lang="en-US" sz="1800">
                <a:solidFill>
                  <a:schemeClr val="bg1"/>
                </a:solidFill>
              </a:rPr>
              <a:t>In-context learning</a:t>
            </a:r>
          </a:p>
        </p:txBody>
      </p:sp>
      <p:sp>
        <p:nvSpPr>
          <p:cNvPr id="10" name="TextBox 9">
            <a:extLst>
              <a:ext uri="{FF2B5EF4-FFF2-40B4-BE49-F238E27FC236}">
                <a16:creationId xmlns:a16="http://schemas.microsoft.com/office/drawing/2014/main" id="{115A897F-223F-19AA-5C2F-30912B46E200}"/>
              </a:ext>
            </a:extLst>
          </p:cNvPr>
          <p:cNvSpPr txBox="1"/>
          <p:nvPr/>
        </p:nvSpPr>
        <p:spPr>
          <a:xfrm>
            <a:off x="4453954" y="4939715"/>
            <a:ext cx="3291840" cy="498598"/>
          </a:xfrm>
          <a:prstGeom prst="rect">
            <a:avLst/>
          </a:prstGeom>
          <a:noFill/>
        </p:spPr>
        <p:txBody>
          <a:bodyPr wrap="square" lIns="0" tIns="0" rIns="0" bIns="0" rtlCol="0">
            <a:spAutoFit/>
          </a:bodyPr>
          <a:lstStyle/>
          <a:p>
            <a:pPr lvl="0" algn="ctr" defTabSz="932304" fontAlgn="base">
              <a:lnSpc>
                <a:spcPct val="90000"/>
              </a:lnSpc>
              <a:spcBef>
                <a:spcPct val="0"/>
              </a:spcBef>
              <a:spcAft>
                <a:spcPct val="0"/>
              </a:spcAft>
              <a:defRPr/>
            </a:pPr>
            <a:r>
              <a:rPr lang="en-US" sz="1800">
                <a:solidFill>
                  <a:schemeClr val="bg1"/>
                </a:solidFill>
              </a:rPr>
              <a:t>Learn new skills</a:t>
            </a:r>
          </a:p>
          <a:p>
            <a:pPr lvl="0" algn="ctr" defTabSz="932304" fontAlgn="base">
              <a:lnSpc>
                <a:spcPct val="90000"/>
              </a:lnSpc>
              <a:spcBef>
                <a:spcPct val="0"/>
              </a:spcBef>
              <a:spcAft>
                <a:spcPct val="0"/>
              </a:spcAft>
              <a:defRPr/>
            </a:pPr>
            <a:r>
              <a:rPr lang="en-US" sz="1800">
                <a:solidFill>
                  <a:schemeClr val="bg1"/>
                </a:solidFill>
              </a:rPr>
              <a:t>(permanently)</a:t>
            </a:r>
          </a:p>
        </p:txBody>
      </p:sp>
      <p:sp>
        <p:nvSpPr>
          <p:cNvPr id="11" name="TextBox 10">
            <a:extLst>
              <a:ext uri="{FF2B5EF4-FFF2-40B4-BE49-F238E27FC236}">
                <a16:creationId xmlns:a16="http://schemas.microsoft.com/office/drawing/2014/main" id="{0F574214-3785-C367-D62D-3A49C9437D25}"/>
              </a:ext>
            </a:extLst>
          </p:cNvPr>
          <p:cNvSpPr txBox="1"/>
          <p:nvPr/>
        </p:nvSpPr>
        <p:spPr>
          <a:xfrm>
            <a:off x="8309600" y="4939715"/>
            <a:ext cx="3291840" cy="498598"/>
          </a:xfrm>
          <a:prstGeom prst="rect">
            <a:avLst/>
          </a:prstGeom>
          <a:noFill/>
        </p:spPr>
        <p:txBody>
          <a:bodyPr wrap="square" lIns="0" tIns="0" rIns="0" bIns="0" rtlCol="0">
            <a:spAutoFit/>
          </a:bodyPr>
          <a:lstStyle/>
          <a:p>
            <a:pPr lvl="0" algn="ctr" defTabSz="932304" fontAlgn="base">
              <a:lnSpc>
                <a:spcPct val="90000"/>
              </a:lnSpc>
              <a:spcBef>
                <a:spcPct val="0"/>
              </a:spcBef>
              <a:spcAft>
                <a:spcPct val="0"/>
              </a:spcAft>
              <a:defRPr/>
            </a:pPr>
            <a:r>
              <a:rPr lang="en-US" sz="1800">
                <a:solidFill>
                  <a:schemeClr val="bg1"/>
                </a:solidFill>
              </a:rPr>
              <a:t>Learn new facts</a:t>
            </a:r>
          </a:p>
          <a:p>
            <a:pPr lvl="0" algn="ctr" defTabSz="932304" fontAlgn="base">
              <a:lnSpc>
                <a:spcPct val="90000"/>
              </a:lnSpc>
              <a:spcBef>
                <a:spcPct val="0"/>
              </a:spcBef>
              <a:spcAft>
                <a:spcPct val="0"/>
              </a:spcAft>
              <a:defRPr/>
            </a:pPr>
            <a:r>
              <a:rPr lang="en-US" sz="1800">
                <a:solidFill>
                  <a:schemeClr val="bg1"/>
                </a:solidFill>
              </a:rPr>
              <a:t>(temporarily)</a:t>
            </a:r>
          </a:p>
        </p:txBody>
      </p:sp>
      <p:sp>
        <p:nvSpPr>
          <p:cNvPr id="12" name="Graphic 13">
            <a:extLst>
              <a:ext uri="{FF2B5EF4-FFF2-40B4-BE49-F238E27FC236}">
                <a16:creationId xmlns:a16="http://schemas.microsoft.com/office/drawing/2014/main" id="{5EED9D1E-CE60-F276-0A7A-F750A54975D4}"/>
              </a:ext>
            </a:extLst>
          </p:cNvPr>
          <p:cNvSpPr/>
          <p:nvPr/>
        </p:nvSpPr>
        <p:spPr>
          <a:xfrm>
            <a:off x="2004713" y="2917297"/>
            <a:ext cx="482444" cy="477972"/>
          </a:xfrm>
          <a:custGeom>
            <a:avLst/>
            <a:gdLst>
              <a:gd name="connsiteX0" fmla="*/ 231767 w 482444"/>
              <a:gd name="connsiteY0" fmla="*/ 0 h 477972"/>
              <a:gd name="connsiteX1" fmla="*/ 463534 w 482444"/>
              <a:gd name="connsiteY1" fmla="*/ 231767 h 477972"/>
              <a:gd name="connsiteX2" fmla="*/ 462838 w 482444"/>
              <a:gd name="connsiteY2" fmla="*/ 249844 h 477972"/>
              <a:gd name="connsiteX3" fmla="*/ 249845 w 482444"/>
              <a:gd name="connsiteY3" fmla="*/ 254700 h 477972"/>
              <a:gd name="connsiteX4" fmla="*/ 249845 w 482444"/>
              <a:gd name="connsiteY4" fmla="*/ 462838 h 477972"/>
              <a:gd name="connsiteX5" fmla="*/ 124111 w 482444"/>
              <a:gd name="connsiteY5" fmla="*/ 437066 h 477972"/>
              <a:gd name="connsiteX6" fmla="*/ 24683 w 482444"/>
              <a:gd name="connsiteY6" fmla="*/ 462954 h 477972"/>
              <a:gd name="connsiteX7" fmla="*/ 695 w 482444"/>
              <a:gd name="connsiteY7" fmla="*/ 448784 h 477972"/>
              <a:gd name="connsiteX8" fmla="*/ 695 w 482444"/>
              <a:gd name="connsiteY8" fmla="*/ 438966 h 477972"/>
              <a:gd name="connsiteX9" fmla="*/ 26561 w 482444"/>
              <a:gd name="connsiteY9" fmla="*/ 339561 h 477972"/>
              <a:gd name="connsiteX10" fmla="*/ 0 w 482444"/>
              <a:gd name="connsiteY10" fmla="*/ 231767 h 477972"/>
              <a:gd name="connsiteX11" fmla="*/ 231767 w 482444"/>
              <a:gd name="connsiteY11" fmla="*/ 0 h 477972"/>
              <a:gd name="connsiteX12" fmla="*/ 284563 w 482444"/>
              <a:gd name="connsiteY12" fmla="*/ 277564 h 477972"/>
              <a:gd name="connsiteX13" fmla="*/ 252881 w 482444"/>
              <a:gd name="connsiteY13" fmla="*/ 334954 h 477972"/>
              <a:gd name="connsiteX14" fmla="*/ 251166 w 482444"/>
              <a:gd name="connsiteY14" fmla="*/ 335413 h 477972"/>
              <a:gd name="connsiteX15" fmla="*/ 237631 w 482444"/>
              <a:gd name="connsiteY15" fmla="*/ 338750 h 477972"/>
              <a:gd name="connsiteX16" fmla="*/ 237770 w 482444"/>
              <a:gd name="connsiteY16" fmla="*/ 380630 h 477972"/>
              <a:gd name="connsiteX17" fmla="*/ 250285 w 482444"/>
              <a:gd name="connsiteY17" fmla="*/ 383643 h 477972"/>
              <a:gd name="connsiteX18" fmla="*/ 284494 w 482444"/>
              <a:gd name="connsiteY18" fmla="*/ 439562 h 477972"/>
              <a:gd name="connsiteX19" fmla="*/ 283891 w 482444"/>
              <a:gd name="connsiteY19" fmla="*/ 441817 h 477972"/>
              <a:gd name="connsiteX20" fmla="*/ 279557 w 482444"/>
              <a:gd name="connsiteY20" fmla="*/ 456464 h 477972"/>
              <a:gd name="connsiteX21" fmla="*/ 313951 w 482444"/>
              <a:gd name="connsiteY21" fmla="*/ 477833 h 477972"/>
              <a:gd name="connsiteX22" fmla="*/ 325401 w 482444"/>
              <a:gd name="connsiteY22" fmla="*/ 465781 h 477972"/>
              <a:gd name="connsiteX23" fmla="*/ 390933 w 482444"/>
              <a:gd name="connsiteY23" fmla="*/ 464148 h 477972"/>
              <a:gd name="connsiteX24" fmla="*/ 392590 w 482444"/>
              <a:gd name="connsiteY24" fmla="*/ 465805 h 477972"/>
              <a:gd name="connsiteX25" fmla="*/ 404132 w 482444"/>
              <a:gd name="connsiteY25" fmla="*/ 477972 h 477972"/>
              <a:gd name="connsiteX26" fmla="*/ 438503 w 482444"/>
              <a:gd name="connsiteY26" fmla="*/ 456812 h 477972"/>
              <a:gd name="connsiteX27" fmla="*/ 433914 w 482444"/>
              <a:gd name="connsiteY27" fmla="*/ 440913 h 477972"/>
              <a:gd name="connsiteX28" fmla="*/ 465596 w 482444"/>
              <a:gd name="connsiteY28" fmla="*/ 383523 h 477972"/>
              <a:gd name="connsiteX29" fmla="*/ 467311 w 482444"/>
              <a:gd name="connsiteY29" fmla="*/ 383064 h 477972"/>
              <a:gd name="connsiteX30" fmla="*/ 480847 w 482444"/>
              <a:gd name="connsiteY30" fmla="*/ 379727 h 477972"/>
              <a:gd name="connsiteX31" fmla="*/ 480707 w 482444"/>
              <a:gd name="connsiteY31" fmla="*/ 337823 h 477972"/>
              <a:gd name="connsiteX32" fmla="*/ 468192 w 482444"/>
              <a:gd name="connsiteY32" fmla="*/ 334810 h 477972"/>
              <a:gd name="connsiteX33" fmla="*/ 433983 w 482444"/>
              <a:gd name="connsiteY33" fmla="*/ 278892 h 477972"/>
              <a:gd name="connsiteX34" fmla="*/ 434586 w 482444"/>
              <a:gd name="connsiteY34" fmla="*/ 276637 h 477972"/>
              <a:gd name="connsiteX35" fmla="*/ 438920 w 482444"/>
              <a:gd name="connsiteY35" fmla="*/ 262035 h 477972"/>
              <a:gd name="connsiteX36" fmla="*/ 404526 w 482444"/>
              <a:gd name="connsiteY36" fmla="*/ 240667 h 477972"/>
              <a:gd name="connsiteX37" fmla="*/ 393100 w 482444"/>
              <a:gd name="connsiteY37" fmla="*/ 252672 h 477972"/>
              <a:gd name="connsiteX38" fmla="*/ 327568 w 482444"/>
              <a:gd name="connsiteY38" fmla="*/ 254352 h 477972"/>
              <a:gd name="connsiteX39" fmla="*/ 325887 w 482444"/>
              <a:gd name="connsiteY39" fmla="*/ 252672 h 477972"/>
              <a:gd name="connsiteX40" fmla="*/ 314345 w 482444"/>
              <a:gd name="connsiteY40" fmla="*/ 240504 h 477972"/>
              <a:gd name="connsiteX41" fmla="*/ 279974 w 482444"/>
              <a:gd name="connsiteY41" fmla="*/ 261641 h 477972"/>
              <a:gd name="connsiteX42" fmla="*/ 284563 w 482444"/>
              <a:gd name="connsiteY42" fmla="*/ 277564 h 477972"/>
              <a:gd name="connsiteX43" fmla="*/ 359239 w 482444"/>
              <a:gd name="connsiteY43" fmla="*/ 324473 h 477972"/>
              <a:gd name="connsiteX44" fmla="*/ 392845 w 482444"/>
              <a:gd name="connsiteY44" fmla="*/ 359238 h 477972"/>
              <a:gd name="connsiteX45" fmla="*/ 359239 w 482444"/>
              <a:gd name="connsiteY45" fmla="*/ 394003 h 477972"/>
              <a:gd name="connsiteX46" fmla="*/ 325632 w 482444"/>
              <a:gd name="connsiteY46" fmla="*/ 359238 h 477972"/>
              <a:gd name="connsiteX47" fmla="*/ 359239 w 482444"/>
              <a:gd name="connsiteY47" fmla="*/ 324473 h 477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82444" h="477972">
                <a:moveTo>
                  <a:pt x="231767" y="0"/>
                </a:moveTo>
                <a:cubicBezTo>
                  <a:pt x="359772" y="0"/>
                  <a:pt x="463534" y="103762"/>
                  <a:pt x="463534" y="231767"/>
                </a:cubicBezTo>
                <a:cubicBezTo>
                  <a:pt x="463534" y="237862"/>
                  <a:pt x="463302" y="243888"/>
                  <a:pt x="462838" y="249844"/>
                </a:cubicBezTo>
                <a:cubicBezTo>
                  <a:pt x="402681" y="192369"/>
                  <a:pt x="307320" y="194543"/>
                  <a:pt x="249845" y="254700"/>
                </a:cubicBezTo>
                <a:cubicBezTo>
                  <a:pt x="194214" y="312927"/>
                  <a:pt x="194214" y="404611"/>
                  <a:pt x="249845" y="462838"/>
                </a:cubicBezTo>
                <a:cubicBezTo>
                  <a:pt x="206340" y="466305"/>
                  <a:pt x="162744" y="457368"/>
                  <a:pt x="124111" y="437066"/>
                </a:cubicBezTo>
                <a:lnTo>
                  <a:pt x="24683" y="462954"/>
                </a:lnTo>
                <a:cubicBezTo>
                  <a:pt x="14147" y="465666"/>
                  <a:pt x="3407" y="459322"/>
                  <a:pt x="695" y="448784"/>
                </a:cubicBezTo>
                <a:cubicBezTo>
                  <a:pt x="-133" y="445565"/>
                  <a:pt x="-133" y="442185"/>
                  <a:pt x="695" y="438966"/>
                </a:cubicBezTo>
                <a:lnTo>
                  <a:pt x="26561" y="339561"/>
                </a:lnTo>
                <a:cubicBezTo>
                  <a:pt x="9069" y="306326"/>
                  <a:pt x="-48" y="269324"/>
                  <a:pt x="0" y="231767"/>
                </a:cubicBezTo>
                <a:cubicBezTo>
                  <a:pt x="0" y="103762"/>
                  <a:pt x="103762" y="0"/>
                  <a:pt x="231767" y="0"/>
                </a:cubicBezTo>
                <a:close/>
                <a:moveTo>
                  <a:pt x="284563" y="277564"/>
                </a:moveTo>
                <a:cubicBezTo>
                  <a:pt x="291662" y="302161"/>
                  <a:pt x="277478" y="327855"/>
                  <a:pt x="252881" y="334954"/>
                </a:cubicBezTo>
                <a:cubicBezTo>
                  <a:pt x="252313" y="335116"/>
                  <a:pt x="251741" y="335271"/>
                  <a:pt x="251166" y="335413"/>
                </a:cubicBezTo>
                <a:lnTo>
                  <a:pt x="237631" y="338750"/>
                </a:lnTo>
                <a:cubicBezTo>
                  <a:pt x="235461" y="352631"/>
                  <a:pt x="235508" y="366766"/>
                  <a:pt x="237770" y="380630"/>
                </a:cubicBezTo>
                <a:lnTo>
                  <a:pt x="250285" y="383643"/>
                </a:lnTo>
                <a:cubicBezTo>
                  <a:pt x="275174" y="389639"/>
                  <a:pt x="290490" y="414675"/>
                  <a:pt x="284494" y="439562"/>
                </a:cubicBezTo>
                <a:cubicBezTo>
                  <a:pt x="284313" y="440320"/>
                  <a:pt x="284111" y="441071"/>
                  <a:pt x="283891" y="441817"/>
                </a:cubicBezTo>
                <a:lnTo>
                  <a:pt x="279557" y="456464"/>
                </a:lnTo>
                <a:cubicBezTo>
                  <a:pt x="289755" y="465411"/>
                  <a:pt x="301343" y="472665"/>
                  <a:pt x="313951" y="477833"/>
                </a:cubicBezTo>
                <a:lnTo>
                  <a:pt x="325401" y="465781"/>
                </a:lnTo>
                <a:cubicBezTo>
                  <a:pt x="343045" y="447233"/>
                  <a:pt x="372387" y="446503"/>
                  <a:pt x="390933" y="464148"/>
                </a:cubicBezTo>
                <a:cubicBezTo>
                  <a:pt x="391500" y="464685"/>
                  <a:pt x="392052" y="465239"/>
                  <a:pt x="392590" y="465805"/>
                </a:cubicBezTo>
                <a:lnTo>
                  <a:pt x="404132" y="477972"/>
                </a:lnTo>
                <a:cubicBezTo>
                  <a:pt x="416682" y="472869"/>
                  <a:pt x="428296" y="465719"/>
                  <a:pt x="438503" y="456812"/>
                </a:cubicBezTo>
                <a:lnTo>
                  <a:pt x="433914" y="440913"/>
                </a:lnTo>
                <a:cubicBezTo>
                  <a:pt x="426815" y="416316"/>
                  <a:pt x="440999" y="390622"/>
                  <a:pt x="465596" y="383523"/>
                </a:cubicBezTo>
                <a:cubicBezTo>
                  <a:pt x="466164" y="383361"/>
                  <a:pt x="466737" y="383205"/>
                  <a:pt x="467311" y="383064"/>
                </a:cubicBezTo>
                <a:lnTo>
                  <a:pt x="480847" y="379727"/>
                </a:lnTo>
                <a:cubicBezTo>
                  <a:pt x="483023" y="365839"/>
                  <a:pt x="482976" y="351694"/>
                  <a:pt x="480707" y="337823"/>
                </a:cubicBezTo>
                <a:lnTo>
                  <a:pt x="468192" y="334810"/>
                </a:lnTo>
                <a:cubicBezTo>
                  <a:pt x="443303" y="328814"/>
                  <a:pt x="427987" y="303779"/>
                  <a:pt x="433983" y="278892"/>
                </a:cubicBezTo>
                <a:cubicBezTo>
                  <a:pt x="434164" y="278134"/>
                  <a:pt x="434366" y="277383"/>
                  <a:pt x="434586" y="276637"/>
                </a:cubicBezTo>
                <a:lnTo>
                  <a:pt x="438920" y="262035"/>
                </a:lnTo>
                <a:cubicBezTo>
                  <a:pt x="428722" y="253052"/>
                  <a:pt x="417097" y="245830"/>
                  <a:pt x="404526" y="240667"/>
                </a:cubicBezTo>
                <a:lnTo>
                  <a:pt x="393100" y="252672"/>
                </a:lnTo>
                <a:cubicBezTo>
                  <a:pt x="375467" y="271232"/>
                  <a:pt x="346127" y="271985"/>
                  <a:pt x="327568" y="254352"/>
                </a:cubicBezTo>
                <a:cubicBezTo>
                  <a:pt x="326993" y="253808"/>
                  <a:pt x="326432" y="253247"/>
                  <a:pt x="325887" y="252672"/>
                </a:cubicBezTo>
                <a:lnTo>
                  <a:pt x="314345" y="240504"/>
                </a:lnTo>
                <a:cubicBezTo>
                  <a:pt x="301797" y="245599"/>
                  <a:pt x="290184" y="252742"/>
                  <a:pt x="279974" y="261641"/>
                </a:cubicBezTo>
                <a:lnTo>
                  <a:pt x="284563" y="277564"/>
                </a:lnTo>
                <a:close/>
                <a:moveTo>
                  <a:pt x="359239" y="324473"/>
                </a:moveTo>
                <a:cubicBezTo>
                  <a:pt x="377780" y="324473"/>
                  <a:pt x="392845" y="340048"/>
                  <a:pt x="392845" y="359238"/>
                </a:cubicBezTo>
                <a:cubicBezTo>
                  <a:pt x="392845" y="378429"/>
                  <a:pt x="377780" y="394003"/>
                  <a:pt x="359239" y="394003"/>
                </a:cubicBezTo>
                <a:cubicBezTo>
                  <a:pt x="340697" y="394003"/>
                  <a:pt x="325632" y="378429"/>
                  <a:pt x="325632" y="359238"/>
                </a:cubicBezTo>
                <a:cubicBezTo>
                  <a:pt x="325632" y="340048"/>
                  <a:pt x="340697" y="324473"/>
                  <a:pt x="359239" y="324473"/>
                </a:cubicBezTo>
                <a:close/>
              </a:path>
            </a:pathLst>
          </a:custGeom>
          <a:solidFill>
            <a:schemeClr val="bg1"/>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fontAlgn="base">
              <a:lnSpc>
                <a:spcPct val="90000"/>
              </a:lnSpc>
              <a:spcBef>
                <a:spcPct val="0"/>
              </a:spcBef>
              <a:spcAft>
                <a:spcPct val="0"/>
              </a:spcAft>
            </a:pPr>
            <a:endParaRPr lang="en-US" sz="1600" b="1">
              <a:ln w="3175">
                <a:noFill/>
              </a:ln>
              <a:gradFill>
                <a:gsLst>
                  <a:gs pos="71910">
                    <a:srgbClr val="000000"/>
                  </a:gs>
                  <a:gs pos="53933">
                    <a:srgbClr val="000000"/>
                  </a:gs>
                </a:gsLst>
                <a:path path="circle">
                  <a:fillToRect l="100000" b="100000"/>
                </a:path>
              </a:gradFill>
              <a:latin typeface="+mj-lt"/>
              <a:cs typeface="Segoe UI" pitchFamily="34" charset="0"/>
            </a:endParaRPr>
          </a:p>
        </p:txBody>
      </p:sp>
      <p:sp>
        <p:nvSpPr>
          <p:cNvPr id="13" name="Graphic 16">
            <a:extLst>
              <a:ext uri="{FF2B5EF4-FFF2-40B4-BE49-F238E27FC236}">
                <a16:creationId xmlns:a16="http://schemas.microsoft.com/office/drawing/2014/main" id="{90DB8098-E445-24C8-A772-B6ECD0670EE4}"/>
              </a:ext>
            </a:extLst>
          </p:cNvPr>
          <p:cNvSpPr/>
          <p:nvPr/>
        </p:nvSpPr>
        <p:spPr>
          <a:xfrm>
            <a:off x="9754679" y="2917297"/>
            <a:ext cx="463532" cy="486709"/>
          </a:xfrm>
          <a:custGeom>
            <a:avLst/>
            <a:gdLst>
              <a:gd name="connsiteX0" fmla="*/ 57942 w 463532"/>
              <a:gd name="connsiteY0" fmla="*/ 0 h 486709"/>
              <a:gd name="connsiteX1" fmla="*/ 0 w 463532"/>
              <a:gd name="connsiteY1" fmla="*/ 57942 h 486709"/>
              <a:gd name="connsiteX2" fmla="*/ 0 w 463532"/>
              <a:gd name="connsiteY2" fmla="*/ 405591 h 486709"/>
              <a:gd name="connsiteX3" fmla="*/ 57942 w 463532"/>
              <a:gd name="connsiteY3" fmla="*/ 463533 h 486709"/>
              <a:gd name="connsiteX4" fmla="*/ 227363 w 463532"/>
              <a:gd name="connsiteY4" fmla="*/ 463533 h 486709"/>
              <a:gd name="connsiteX5" fmla="*/ 202378 w 463532"/>
              <a:gd name="connsiteY5" fmla="*/ 428768 h 486709"/>
              <a:gd name="connsiteX6" fmla="*/ 57942 w 463532"/>
              <a:gd name="connsiteY6" fmla="*/ 428768 h 486709"/>
              <a:gd name="connsiteX7" fmla="*/ 34765 w 463532"/>
              <a:gd name="connsiteY7" fmla="*/ 405591 h 486709"/>
              <a:gd name="connsiteX8" fmla="*/ 192667 w 463532"/>
              <a:gd name="connsiteY8" fmla="*/ 405591 h 486709"/>
              <a:gd name="connsiteX9" fmla="*/ 289548 w 463532"/>
              <a:gd name="connsiteY9" fmla="*/ 215844 h 486709"/>
              <a:gd name="connsiteX10" fmla="*/ 382414 w 463532"/>
              <a:gd name="connsiteY10" fmla="*/ 215844 h 486709"/>
              <a:gd name="connsiteX11" fmla="*/ 382414 w 463532"/>
              <a:gd name="connsiteY11" fmla="*/ 57942 h 486709"/>
              <a:gd name="connsiteX12" fmla="*/ 324473 w 463532"/>
              <a:gd name="connsiteY12" fmla="*/ 0 h 486709"/>
              <a:gd name="connsiteX13" fmla="*/ 57942 w 463532"/>
              <a:gd name="connsiteY13" fmla="*/ 0 h 486709"/>
              <a:gd name="connsiteX14" fmla="*/ 92707 w 463532"/>
              <a:gd name="connsiteY14" fmla="*/ 69530 h 486709"/>
              <a:gd name="connsiteX15" fmla="*/ 278120 w 463532"/>
              <a:gd name="connsiteY15" fmla="*/ 69530 h 486709"/>
              <a:gd name="connsiteX16" fmla="*/ 301296 w 463532"/>
              <a:gd name="connsiteY16" fmla="*/ 92707 h 486709"/>
              <a:gd name="connsiteX17" fmla="*/ 301296 w 463532"/>
              <a:gd name="connsiteY17" fmla="*/ 115883 h 486709"/>
              <a:gd name="connsiteX18" fmla="*/ 278120 w 463532"/>
              <a:gd name="connsiteY18" fmla="*/ 139060 h 486709"/>
              <a:gd name="connsiteX19" fmla="*/ 92707 w 463532"/>
              <a:gd name="connsiteY19" fmla="*/ 139060 h 486709"/>
              <a:gd name="connsiteX20" fmla="*/ 69530 w 463532"/>
              <a:gd name="connsiteY20" fmla="*/ 115883 h 486709"/>
              <a:gd name="connsiteX21" fmla="*/ 69530 w 463532"/>
              <a:gd name="connsiteY21" fmla="*/ 92707 h 486709"/>
              <a:gd name="connsiteX22" fmla="*/ 92707 w 463532"/>
              <a:gd name="connsiteY22" fmla="*/ 69530 h 486709"/>
              <a:gd name="connsiteX23" fmla="*/ 463533 w 463532"/>
              <a:gd name="connsiteY23" fmla="*/ 359238 h 486709"/>
              <a:gd name="connsiteX24" fmla="*/ 336061 w 463532"/>
              <a:gd name="connsiteY24" fmla="*/ 231766 h 486709"/>
              <a:gd name="connsiteX25" fmla="*/ 208590 w 463532"/>
              <a:gd name="connsiteY25" fmla="*/ 359238 h 486709"/>
              <a:gd name="connsiteX26" fmla="*/ 336061 w 463532"/>
              <a:gd name="connsiteY26" fmla="*/ 486709 h 486709"/>
              <a:gd name="connsiteX27" fmla="*/ 463533 w 463532"/>
              <a:gd name="connsiteY27" fmla="*/ 359238 h 486709"/>
              <a:gd name="connsiteX28" fmla="*/ 347649 w 463532"/>
              <a:gd name="connsiteY28" fmla="*/ 370826 h 486709"/>
              <a:gd name="connsiteX29" fmla="*/ 347673 w 463532"/>
              <a:gd name="connsiteY29" fmla="*/ 428837 h 486709"/>
              <a:gd name="connsiteX30" fmla="*/ 336084 w 463532"/>
              <a:gd name="connsiteY30" fmla="*/ 440425 h 486709"/>
              <a:gd name="connsiteX31" fmla="*/ 324496 w 463532"/>
              <a:gd name="connsiteY31" fmla="*/ 428837 h 486709"/>
              <a:gd name="connsiteX32" fmla="*/ 324496 w 463532"/>
              <a:gd name="connsiteY32" fmla="*/ 370826 h 486709"/>
              <a:gd name="connsiteX33" fmla="*/ 266439 w 463532"/>
              <a:gd name="connsiteY33" fmla="*/ 370826 h 486709"/>
              <a:gd name="connsiteX34" fmla="*/ 254850 w 463532"/>
              <a:gd name="connsiteY34" fmla="*/ 359238 h 486709"/>
              <a:gd name="connsiteX35" fmla="*/ 266439 w 463532"/>
              <a:gd name="connsiteY35" fmla="*/ 347649 h 486709"/>
              <a:gd name="connsiteX36" fmla="*/ 324473 w 463532"/>
              <a:gd name="connsiteY36" fmla="*/ 347649 h 486709"/>
              <a:gd name="connsiteX37" fmla="*/ 324473 w 463532"/>
              <a:gd name="connsiteY37" fmla="*/ 289708 h 486709"/>
              <a:gd name="connsiteX38" fmla="*/ 336061 w 463532"/>
              <a:gd name="connsiteY38" fmla="*/ 278120 h 486709"/>
              <a:gd name="connsiteX39" fmla="*/ 347649 w 463532"/>
              <a:gd name="connsiteY39" fmla="*/ 289708 h 486709"/>
              <a:gd name="connsiteX40" fmla="*/ 347649 w 463532"/>
              <a:gd name="connsiteY40" fmla="*/ 347649 h 486709"/>
              <a:gd name="connsiteX41" fmla="*/ 405660 w 463532"/>
              <a:gd name="connsiteY41" fmla="*/ 347649 h 486709"/>
              <a:gd name="connsiteX42" fmla="*/ 417249 w 463532"/>
              <a:gd name="connsiteY42" fmla="*/ 359238 h 486709"/>
              <a:gd name="connsiteX43" fmla="*/ 405660 w 463532"/>
              <a:gd name="connsiteY43" fmla="*/ 370826 h 486709"/>
              <a:gd name="connsiteX44" fmla="*/ 347673 w 463532"/>
              <a:gd name="connsiteY44" fmla="*/ 370826 h 486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463532" h="486709">
                <a:moveTo>
                  <a:pt x="57942" y="0"/>
                </a:moveTo>
                <a:cubicBezTo>
                  <a:pt x="25941" y="0"/>
                  <a:pt x="0" y="25941"/>
                  <a:pt x="0" y="57942"/>
                </a:cubicBezTo>
                <a:lnTo>
                  <a:pt x="0" y="405591"/>
                </a:lnTo>
                <a:cubicBezTo>
                  <a:pt x="0" y="437591"/>
                  <a:pt x="25941" y="463533"/>
                  <a:pt x="57942" y="463533"/>
                </a:cubicBezTo>
                <a:lnTo>
                  <a:pt x="227363" y="463533"/>
                </a:lnTo>
                <a:cubicBezTo>
                  <a:pt x="217427" y="453189"/>
                  <a:pt x="209014" y="441482"/>
                  <a:pt x="202378" y="428768"/>
                </a:cubicBezTo>
                <a:lnTo>
                  <a:pt x="57942" y="428768"/>
                </a:lnTo>
                <a:cubicBezTo>
                  <a:pt x="45142" y="428768"/>
                  <a:pt x="34765" y="418391"/>
                  <a:pt x="34765" y="405591"/>
                </a:cubicBezTo>
                <a:lnTo>
                  <a:pt x="192667" y="405591"/>
                </a:lnTo>
                <a:cubicBezTo>
                  <a:pt x="167022" y="326440"/>
                  <a:pt x="210397" y="241489"/>
                  <a:pt x="289548" y="215844"/>
                </a:cubicBezTo>
                <a:cubicBezTo>
                  <a:pt x="319731" y="206066"/>
                  <a:pt x="352231" y="206066"/>
                  <a:pt x="382414" y="215844"/>
                </a:cubicBezTo>
                <a:lnTo>
                  <a:pt x="382414" y="57942"/>
                </a:lnTo>
                <a:cubicBezTo>
                  <a:pt x="382414" y="25941"/>
                  <a:pt x="356473" y="0"/>
                  <a:pt x="324473" y="0"/>
                </a:cubicBezTo>
                <a:lnTo>
                  <a:pt x="57942" y="0"/>
                </a:lnTo>
                <a:close/>
                <a:moveTo>
                  <a:pt x="92707" y="69530"/>
                </a:moveTo>
                <a:lnTo>
                  <a:pt x="278120" y="69530"/>
                </a:lnTo>
                <a:cubicBezTo>
                  <a:pt x="290920" y="69530"/>
                  <a:pt x="301296" y="79907"/>
                  <a:pt x="301296" y="92707"/>
                </a:cubicBezTo>
                <a:lnTo>
                  <a:pt x="301296" y="115883"/>
                </a:lnTo>
                <a:cubicBezTo>
                  <a:pt x="301296" y="128683"/>
                  <a:pt x="290920" y="139060"/>
                  <a:pt x="278120" y="139060"/>
                </a:cubicBezTo>
                <a:lnTo>
                  <a:pt x="92707" y="139060"/>
                </a:lnTo>
                <a:cubicBezTo>
                  <a:pt x="79907" y="139060"/>
                  <a:pt x="69530" y="128683"/>
                  <a:pt x="69530" y="115883"/>
                </a:cubicBezTo>
                <a:lnTo>
                  <a:pt x="69530" y="92707"/>
                </a:lnTo>
                <a:cubicBezTo>
                  <a:pt x="69530" y="79907"/>
                  <a:pt x="79907" y="69530"/>
                  <a:pt x="92707" y="69530"/>
                </a:cubicBezTo>
                <a:close/>
                <a:moveTo>
                  <a:pt x="463533" y="359238"/>
                </a:moveTo>
                <a:cubicBezTo>
                  <a:pt x="463533" y="288836"/>
                  <a:pt x="406462" y="231766"/>
                  <a:pt x="336061" y="231766"/>
                </a:cubicBezTo>
                <a:cubicBezTo>
                  <a:pt x="265660" y="231766"/>
                  <a:pt x="208590" y="288836"/>
                  <a:pt x="208590" y="359238"/>
                </a:cubicBezTo>
                <a:cubicBezTo>
                  <a:pt x="208590" y="429639"/>
                  <a:pt x="265660" y="486709"/>
                  <a:pt x="336061" y="486709"/>
                </a:cubicBezTo>
                <a:cubicBezTo>
                  <a:pt x="406462" y="486709"/>
                  <a:pt x="463533" y="429639"/>
                  <a:pt x="463533" y="359238"/>
                </a:cubicBezTo>
                <a:close/>
                <a:moveTo>
                  <a:pt x="347649" y="370826"/>
                </a:moveTo>
                <a:lnTo>
                  <a:pt x="347673" y="428837"/>
                </a:lnTo>
                <a:cubicBezTo>
                  <a:pt x="347673" y="435236"/>
                  <a:pt x="342483" y="440425"/>
                  <a:pt x="336084" y="440425"/>
                </a:cubicBezTo>
                <a:cubicBezTo>
                  <a:pt x="329685" y="440425"/>
                  <a:pt x="324496" y="435236"/>
                  <a:pt x="324496" y="428837"/>
                </a:cubicBezTo>
                <a:lnTo>
                  <a:pt x="324496" y="370826"/>
                </a:lnTo>
                <a:lnTo>
                  <a:pt x="266439" y="370826"/>
                </a:lnTo>
                <a:cubicBezTo>
                  <a:pt x="260039" y="370826"/>
                  <a:pt x="254850" y="365637"/>
                  <a:pt x="254850" y="359238"/>
                </a:cubicBezTo>
                <a:cubicBezTo>
                  <a:pt x="254850" y="352839"/>
                  <a:pt x="260039" y="347649"/>
                  <a:pt x="266439" y="347649"/>
                </a:cubicBezTo>
                <a:lnTo>
                  <a:pt x="324473" y="347649"/>
                </a:lnTo>
                <a:lnTo>
                  <a:pt x="324473" y="289708"/>
                </a:lnTo>
                <a:cubicBezTo>
                  <a:pt x="324473" y="283309"/>
                  <a:pt x="329662" y="278120"/>
                  <a:pt x="336061" y="278120"/>
                </a:cubicBezTo>
                <a:cubicBezTo>
                  <a:pt x="342460" y="278120"/>
                  <a:pt x="347649" y="283309"/>
                  <a:pt x="347649" y="289708"/>
                </a:cubicBezTo>
                <a:lnTo>
                  <a:pt x="347649" y="347649"/>
                </a:lnTo>
                <a:lnTo>
                  <a:pt x="405660" y="347649"/>
                </a:lnTo>
                <a:cubicBezTo>
                  <a:pt x="412060" y="347649"/>
                  <a:pt x="417249" y="352839"/>
                  <a:pt x="417249" y="359238"/>
                </a:cubicBezTo>
                <a:cubicBezTo>
                  <a:pt x="417249" y="365637"/>
                  <a:pt x="412060" y="370826"/>
                  <a:pt x="405660" y="370826"/>
                </a:cubicBezTo>
                <a:lnTo>
                  <a:pt x="347673" y="370826"/>
                </a:lnTo>
                <a:close/>
              </a:path>
            </a:pathLst>
          </a:custGeom>
          <a:solidFill>
            <a:schemeClr val="bg1"/>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fontAlgn="base">
              <a:lnSpc>
                <a:spcPct val="90000"/>
              </a:lnSpc>
              <a:spcBef>
                <a:spcPct val="0"/>
              </a:spcBef>
              <a:spcAft>
                <a:spcPct val="0"/>
              </a:spcAft>
            </a:pPr>
            <a:endParaRPr lang="en-US" sz="1600" b="1">
              <a:ln w="3175">
                <a:noFill/>
              </a:ln>
              <a:gradFill>
                <a:gsLst>
                  <a:gs pos="71910">
                    <a:srgbClr val="000000"/>
                  </a:gs>
                  <a:gs pos="53933">
                    <a:srgbClr val="000000"/>
                  </a:gs>
                </a:gsLst>
                <a:path path="circle">
                  <a:fillToRect l="100000" b="100000"/>
                </a:path>
              </a:gradFill>
              <a:latin typeface="+mj-lt"/>
              <a:cs typeface="Segoe UI" pitchFamily="34" charset="0"/>
            </a:endParaRPr>
          </a:p>
        </p:txBody>
      </p:sp>
      <p:sp>
        <p:nvSpPr>
          <p:cNvPr id="18" name="Graphic 18">
            <a:extLst>
              <a:ext uri="{FF2B5EF4-FFF2-40B4-BE49-F238E27FC236}">
                <a16:creationId xmlns:a16="http://schemas.microsoft.com/office/drawing/2014/main" id="{FDECFFAF-BE74-AA22-E52E-6DFD21BF0AF1}"/>
              </a:ext>
            </a:extLst>
          </p:cNvPr>
          <p:cNvSpPr/>
          <p:nvPr/>
        </p:nvSpPr>
        <p:spPr>
          <a:xfrm>
            <a:off x="5868108" y="2917435"/>
            <a:ext cx="463532" cy="463300"/>
          </a:xfrm>
          <a:custGeom>
            <a:avLst/>
            <a:gdLst>
              <a:gd name="connsiteX0" fmla="*/ 188658 w 463532"/>
              <a:gd name="connsiteY0" fmla="*/ 0 h 463300"/>
              <a:gd name="connsiteX1" fmla="*/ 214384 w 463532"/>
              <a:gd name="connsiteY1" fmla="*/ 32702 h 463300"/>
              <a:gd name="connsiteX2" fmla="*/ 214384 w 463532"/>
              <a:gd name="connsiteY2" fmla="*/ 133127 h 463300"/>
              <a:gd name="connsiteX3" fmla="*/ 193641 w 463532"/>
              <a:gd name="connsiteY3" fmla="*/ 133127 h 463300"/>
              <a:gd name="connsiteX4" fmla="*/ 133288 w 463532"/>
              <a:gd name="connsiteY4" fmla="*/ 107538 h 463300"/>
              <a:gd name="connsiteX5" fmla="*/ 107699 w 463532"/>
              <a:gd name="connsiteY5" fmla="*/ 167891 h 463300"/>
              <a:gd name="connsiteX6" fmla="*/ 168053 w 463532"/>
              <a:gd name="connsiteY6" fmla="*/ 193478 h 463300"/>
              <a:gd name="connsiteX7" fmla="*/ 193641 w 463532"/>
              <a:gd name="connsiteY7" fmla="*/ 167891 h 463300"/>
              <a:gd name="connsiteX8" fmla="*/ 214384 w 463532"/>
              <a:gd name="connsiteY8" fmla="*/ 167891 h 463300"/>
              <a:gd name="connsiteX9" fmla="*/ 214384 w 463532"/>
              <a:gd name="connsiteY9" fmla="*/ 420470 h 463300"/>
              <a:gd name="connsiteX10" fmla="*/ 196236 w 463532"/>
              <a:gd name="connsiteY10" fmla="*/ 454308 h 463300"/>
              <a:gd name="connsiteX11" fmla="*/ 160081 w 463532"/>
              <a:gd name="connsiteY11" fmla="*/ 463301 h 463300"/>
              <a:gd name="connsiteX12" fmla="*/ 82300 w 463532"/>
              <a:gd name="connsiteY12" fmla="*/ 424642 h 463300"/>
              <a:gd name="connsiteX13" fmla="*/ 58660 w 463532"/>
              <a:gd name="connsiteY13" fmla="*/ 375114 h 463300"/>
              <a:gd name="connsiteX14" fmla="*/ 29249 w 463532"/>
              <a:gd name="connsiteY14" fmla="*/ 359122 h 463300"/>
              <a:gd name="connsiteX15" fmla="*/ 0 w 463532"/>
              <a:gd name="connsiteY15" fmla="*/ 288781 h 463300"/>
              <a:gd name="connsiteX16" fmla="*/ 4404 w 463532"/>
              <a:gd name="connsiteY16" fmla="*/ 243216 h 463300"/>
              <a:gd name="connsiteX17" fmla="*/ 101977 w 463532"/>
              <a:gd name="connsiteY17" fmla="*/ 243216 h 463300"/>
              <a:gd name="connsiteX18" fmla="*/ 132918 w 463532"/>
              <a:gd name="connsiteY18" fmla="*/ 269892 h 463300"/>
              <a:gd name="connsiteX19" fmla="*/ 107805 w 463532"/>
              <a:gd name="connsiteY19" fmla="*/ 330445 h 463300"/>
              <a:gd name="connsiteX20" fmla="*/ 168358 w 463532"/>
              <a:gd name="connsiteY20" fmla="*/ 355557 h 463300"/>
              <a:gd name="connsiteX21" fmla="*/ 193472 w 463532"/>
              <a:gd name="connsiteY21" fmla="*/ 295004 h 463300"/>
              <a:gd name="connsiteX22" fmla="*/ 167845 w 463532"/>
              <a:gd name="connsiteY22" fmla="*/ 269683 h 463300"/>
              <a:gd name="connsiteX23" fmla="*/ 101977 w 463532"/>
              <a:gd name="connsiteY23" fmla="*/ 208451 h 463300"/>
              <a:gd name="connsiteX24" fmla="*/ 24104 w 463532"/>
              <a:gd name="connsiteY24" fmla="*/ 208451 h 463300"/>
              <a:gd name="connsiteX25" fmla="*/ 35576 w 463532"/>
              <a:gd name="connsiteY25" fmla="*/ 201451 h 463300"/>
              <a:gd name="connsiteX26" fmla="*/ 31451 w 463532"/>
              <a:gd name="connsiteY26" fmla="*/ 175331 h 463300"/>
              <a:gd name="connsiteX27" fmla="*/ 38288 w 463532"/>
              <a:gd name="connsiteY27" fmla="*/ 124783 h 463300"/>
              <a:gd name="connsiteX28" fmla="*/ 62345 w 463532"/>
              <a:gd name="connsiteY28" fmla="*/ 83668 h 463300"/>
              <a:gd name="connsiteX29" fmla="*/ 87747 w 463532"/>
              <a:gd name="connsiteY29" fmla="*/ 70526 h 463300"/>
              <a:gd name="connsiteX30" fmla="*/ 119105 w 463532"/>
              <a:gd name="connsiteY30" fmla="*/ 23316 h 463300"/>
              <a:gd name="connsiteX31" fmla="*/ 188635 w 463532"/>
              <a:gd name="connsiteY31" fmla="*/ 0 h 463300"/>
              <a:gd name="connsiteX32" fmla="*/ 249149 w 463532"/>
              <a:gd name="connsiteY32" fmla="*/ 347510 h 463300"/>
              <a:gd name="connsiteX33" fmla="*/ 287390 w 463532"/>
              <a:gd name="connsiteY33" fmla="*/ 347510 h 463300"/>
              <a:gd name="connsiteX34" fmla="*/ 353444 w 463532"/>
              <a:gd name="connsiteY34" fmla="*/ 281457 h 463300"/>
              <a:gd name="connsiteX35" fmla="*/ 353444 w 463532"/>
              <a:gd name="connsiteY35" fmla="*/ 239855 h 463300"/>
              <a:gd name="connsiteX36" fmla="*/ 379031 w 463532"/>
              <a:gd name="connsiteY36" fmla="*/ 179502 h 463300"/>
              <a:gd name="connsiteX37" fmla="*/ 318679 w 463532"/>
              <a:gd name="connsiteY37" fmla="*/ 153914 h 463300"/>
              <a:gd name="connsiteX38" fmla="*/ 293092 w 463532"/>
              <a:gd name="connsiteY38" fmla="*/ 214266 h 463300"/>
              <a:gd name="connsiteX39" fmla="*/ 318679 w 463532"/>
              <a:gd name="connsiteY39" fmla="*/ 239855 h 463300"/>
              <a:gd name="connsiteX40" fmla="*/ 318679 w 463532"/>
              <a:gd name="connsiteY40" fmla="*/ 281457 h 463300"/>
              <a:gd name="connsiteX41" fmla="*/ 287390 w 463532"/>
              <a:gd name="connsiteY41" fmla="*/ 312745 h 463300"/>
              <a:gd name="connsiteX42" fmla="*/ 249149 w 463532"/>
              <a:gd name="connsiteY42" fmla="*/ 312745 h 463300"/>
              <a:gd name="connsiteX43" fmla="*/ 249149 w 463532"/>
              <a:gd name="connsiteY43" fmla="*/ 32702 h 463300"/>
              <a:gd name="connsiteX44" fmla="*/ 274875 w 463532"/>
              <a:gd name="connsiteY44" fmla="*/ 0 h 463300"/>
              <a:gd name="connsiteX45" fmla="*/ 344428 w 463532"/>
              <a:gd name="connsiteY45" fmla="*/ 23316 h 463300"/>
              <a:gd name="connsiteX46" fmla="*/ 375786 w 463532"/>
              <a:gd name="connsiteY46" fmla="*/ 70526 h 463300"/>
              <a:gd name="connsiteX47" fmla="*/ 401187 w 463532"/>
              <a:gd name="connsiteY47" fmla="*/ 83668 h 463300"/>
              <a:gd name="connsiteX48" fmla="*/ 425245 w 463532"/>
              <a:gd name="connsiteY48" fmla="*/ 124783 h 463300"/>
              <a:gd name="connsiteX49" fmla="*/ 432082 w 463532"/>
              <a:gd name="connsiteY49" fmla="*/ 175331 h 463300"/>
              <a:gd name="connsiteX50" fmla="*/ 427956 w 463532"/>
              <a:gd name="connsiteY50" fmla="*/ 201451 h 463300"/>
              <a:gd name="connsiteX51" fmla="*/ 429486 w 463532"/>
              <a:gd name="connsiteY51" fmla="*/ 202147 h 463300"/>
              <a:gd name="connsiteX52" fmla="*/ 450206 w 463532"/>
              <a:gd name="connsiteY52" fmla="*/ 220920 h 463300"/>
              <a:gd name="connsiteX53" fmla="*/ 463533 w 463532"/>
              <a:gd name="connsiteY53" fmla="*/ 288781 h 463300"/>
              <a:gd name="connsiteX54" fmla="*/ 434284 w 463532"/>
              <a:gd name="connsiteY54" fmla="*/ 359122 h 463300"/>
              <a:gd name="connsiteX55" fmla="*/ 404849 w 463532"/>
              <a:gd name="connsiteY55" fmla="*/ 375114 h 463300"/>
              <a:gd name="connsiteX56" fmla="*/ 381232 w 463532"/>
              <a:gd name="connsiteY56" fmla="*/ 424642 h 463300"/>
              <a:gd name="connsiteX57" fmla="*/ 303428 w 463532"/>
              <a:gd name="connsiteY57" fmla="*/ 463301 h 463300"/>
              <a:gd name="connsiteX58" fmla="*/ 267273 w 463532"/>
              <a:gd name="connsiteY58" fmla="*/ 454331 h 463300"/>
              <a:gd name="connsiteX59" fmla="*/ 249149 w 463532"/>
              <a:gd name="connsiteY59" fmla="*/ 420470 h 463300"/>
              <a:gd name="connsiteX60" fmla="*/ 249149 w 463532"/>
              <a:gd name="connsiteY60" fmla="*/ 347510 h 463300"/>
              <a:gd name="connsiteX61" fmla="*/ 139060 w 463532"/>
              <a:gd name="connsiteY61" fmla="*/ 150509 h 463300"/>
              <a:gd name="connsiteX62" fmla="*/ 150648 w 463532"/>
              <a:gd name="connsiteY62" fmla="*/ 138921 h 463300"/>
              <a:gd name="connsiteX63" fmla="*/ 162236 w 463532"/>
              <a:gd name="connsiteY63" fmla="*/ 150509 h 463300"/>
              <a:gd name="connsiteX64" fmla="*/ 150648 w 463532"/>
              <a:gd name="connsiteY64" fmla="*/ 162097 h 463300"/>
              <a:gd name="connsiteX65" fmla="*/ 139060 w 463532"/>
              <a:gd name="connsiteY65" fmla="*/ 150509 h 463300"/>
              <a:gd name="connsiteX66" fmla="*/ 150648 w 463532"/>
              <a:gd name="connsiteY66" fmla="*/ 301157 h 463300"/>
              <a:gd name="connsiteX67" fmla="*/ 139060 w 463532"/>
              <a:gd name="connsiteY67" fmla="*/ 312745 h 463300"/>
              <a:gd name="connsiteX68" fmla="*/ 150648 w 463532"/>
              <a:gd name="connsiteY68" fmla="*/ 324334 h 463300"/>
              <a:gd name="connsiteX69" fmla="*/ 162236 w 463532"/>
              <a:gd name="connsiteY69" fmla="*/ 312745 h 463300"/>
              <a:gd name="connsiteX70" fmla="*/ 150648 w 463532"/>
              <a:gd name="connsiteY70" fmla="*/ 301157 h 463300"/>
              <a:gd name="connsiteX71" fmla="*/ 324473 w 463532"/>
              <a:gd name="connsiteY71" fmla="*/ 196862 h 463300"/>
              <a:gd name="connsiteX72" fmla="*/ 336061 w 463532"/>
              <a:gd name="connsiteY72" fmla="*/ 208451 h 463300"/>
              <a:gd name="connsiteX73" fmla="*/ 347649 w 463532"/>
              <a:gd name="connsiteY73" fmla="*/ 196862 h 463300"/>
              <a:gd name="connsiteX74" fmla="*/ 336061 w 463532"/>
              <a:gd name="connsiteY74" fmla="*/ 185274 h 463300"/>
              <a:gd name="connsiteX75" fmla="*/ 324473 w 463532"/>
              <a:gd name="connsiteY75" fmla="*/ 196862 h 463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463532" h="463300">
                <a:moveTo>
                  <a:pt x="188658" y="0"/>
                </a:moveTo>
                <a:cubicBezTo>
                  <a:pt x="205044" y="0"/>
                  <a:pt x="214384" y="16316"/>
                  <a:pt x="214384" y="32702"/>
                </a:cubicBezTo>
                <a:lnTo>
                  <a:pt x="214384" y="133127"/>
                </a:lnTo>
                <a:lnTo>
                  <a:pt x="193641" y="133127"/>
                </a:lnTo>
                <a:cubicBezTo>
                  <a:pt x="184041" y="109395"/>
                  <a:pt x="157020" y="97938"/>
                  <a:pt x="133288" y="107538"/>
                </a:cubicBezTo>
                <a:cubicBezTo>
                  <a:pt x="109556" y="117138"/>
                  <a:pt x="98099" y="144160"/>
                  <a:pt x="107699" y="167891"/>
                </a:cubicBezTo>
                <a:cubicBezTo>
                  <a:pt x="117299" y="191624"/>
                  <a:pt x="144321" y="203081"/>
                  <a:pt x="168053" y="193478"/>
                </a:cubicBezTo>
                <a:cubicBezTo>
                  <a:pt x="179696" y="188769"/>
                  <a:pt x="188931" y="179535"/>
                  <a:pt x="193641" y="167891"/>
                </a:cubicBezTo>
                <a:lnTo>
                  <a:pt x="214384" y="167891"/>
                </a:lnTo>
                <a:lnTo>
                  <a:pt x="214384" y="420470"/>
                </a:lnTo>
                <a:cubicBezTo>
                  <a:pt x="214384" y="434284"/>
                  <a:pt x="208543" y="448027"/>
                  <a:pt x="196236" y="454308"/>
                </a:cubicBezTo>
                <a:cubicBezTo>
                  <a:pt x="185077" y="460153"/>
                  <a:pt x="172678" y="463238"/>
                  <a:pt x="160081" y="463301"/>
                </a:cubicBezTo>
                <a:cubicBezTo>
                  <a:pt x="125084" y="463301"/>
                  <a:pt x="99057" y="445594"/>
                  <a:pt x="82300" y="424642"/>
                </a:cubicBezTo>
                <a:cubicBezTo>
                  <a:pt x="70695" y="410185"/>
                  <a:pt x="62603" y="393229"/>
                  <a:pt x="58660" y="375114"/>
                </a:cubicBezTo>
                <a:cubicBezTo>
                  <a:pt x="47837" y="371920"/>
                  <a:pt x="37813" y="366469"/>
                  <a:pt x="29249" y="359122"/>
                </a:cubicBezTo>
                <a:cubicBezTo>
                  <a:pt x="12793" y="344961"/>
                  <a:pt x="0" y="322248"/>
                  <a:pt x="0" y="288781"/>
                </a:cubicBezTo>
                <a:cubicBezTo>
                  <a:pt x="0" y="271282"/>
                  <a:pt x="1252" y="256032"/>
                  <a:pt x="4404" y="243216"/>
                </a:cubicBezTo>
                <a:lnTo>
                  <a:pt x="101977" y="243216"/>
                </a:lnTo>
                <a:cubicBezTo>
                  <a:pt x="117691" y="243216"/>
                  <a:pt x="130716" y="254804"/>
                  <a:pt x="132918" y="269892"/>
                </a:cubicBezTo>
                <a:cubicBezTo>
                  <a:pt x="109262" y="279679"/>
                  <a:pt x="98019" y="306789"/>
                  <a:pt x="107805" y="330445"/>
                </a:cubicBezTo>
                <a:cubicBezTo>
                  <a:pt x="117592" y="354099"/>
                  <a:pt x="144702" y="365342"/>
                  <a:pt x="168358" y="355557"/>
                </a:cubicBezTo>
                <a:cubicBezTo>
                  <a:pt x="192014" y="345770"/>
                  <a:pt x="203257" y="318660"/>
                  <a:pt x="193472" y="295004"/>
                </a:cubicBezTo>
                <a:cubicBezTo>
                  <a:pt x="188693" y="283455"/>
                  <a:pt x="179452" y="274323"/>
                  <a:pt x="167845" y="269683"/>
                </a:cubicBezTo>
                <a:cubicBezTo>
                  <a:pt x="165320" y="235169"/>
                  <a:pt x="136584" y="208455"/>
                  <a:pt x="101977" y="208451"/>
                </a:cubicBezTo>
                <a:lnTo>
                  <a:pt x="24104" y="208451"/>
                </a:lnTo>
                <a:cubicBezTo>
                  <a:pt x="27574" y="205581"/>
                  <a:pt x="31438" y="203224"/>
                  <a:pt x="35576" y="201451"/>
                </a:cubicBezTo>
                <a:cubicBezTo>
                  <a:pt x="33187" y="192936"/>
                  <a:pt x="31803" y="184169"/>
                  <a:pt x="31451" y="175331"/>
                </a:cubicBezTo>
                <a:cubicBezTo>
                  <a:pt x="30686" y="158296"/>
                  <a:pt x="33235" y="140566"/>
                  <a:pt x="38288" y="124783"/>
                </a:cubicBezTo>
                <a:cubicBezTo>
                  <a:pt x="43294" y="109255"/>
                  <a:pt x="51220" y="94120"/>
                  <a:pt x="62345" y="83668"/>
                </a:cubicBezTo>
                <a:cubicBezTo>
                  <a:pt x="69324" y="76868"/>
                  <a:pt x="78165" y="72294"/>
                  <a:pt x="87747" y="70526"/>
                </a:cubicBezTo>
                <a:cubicBezTo>
                  <a:pt x="92359" y="51058"/>
                  <a:pt x="104109" y="34974"/>
                  <a:pt x="119105" y="23316"/>
                </a:cubicBezTo>
                <a:cubicBezTo>
                  <a:pt x="138364" y="8297"/>
                  <a:pt x="163604" y="0"/>
                  <a:pt x="188635" y="0"/>
                </a:cubicBezTo>
                <a:close/>
                <a:moveTo>
                  <a:pt x="249149" y="347510"/>
                </a:moveTo>
                <a:lnTo>
                  <a:pt x="287390" y="347510"/>
                </a:lnTo>
                <a:cubicBezTo>
                  <a:pt x="323870" y="347510"/>
                  <a:pt x="353444" y="317937"/>
                  <a:pt x="353444" y="281457"/>
                </a:cubicBezTo>
                <a:lnTo>
                  <a:pt x="353444" y="239855"/>
                </a:lnTo>
                <a:cubicBezTo>
                  <a:pt x="377176" y="230255"/>
                  <a:pt x="388633" y="203234"/>
                  <a:pt x="379031" y="179502"/>
                </a:cubicBezTo>
                <a:cubicBezTo>
                  <a:pt x="369431" y="155770"/>
                  <a:pt x="342411" y="144314"/>
                  <a:pt x="318679" y="153914"/>
                </a:cubicBezTo>
                <a:cubicBezTo>
                  <a:pt x="294946" y="163514"/>
                  <a:pt x="283490" y="190535"/>
                  <a:pt x="293092" y="214266"/>
                </a:cubicBezTo>
                <a:cubicBezTo>
                  <a:pt x="297801" y="225912"/>
                  <a:pt x="307035" y="235145"/>
                  <a:pt x="318679" y="239855"/>
                </a:cubicBezTo>
                <a:lnTo>
                  <a:pt x="318679" y="281457"/>
                </a:lnTo>
                <a:cubicBezTo>
                  <a:pt x="318679" y="298737"/>
                  <a:pt x="304671" y="312745"/>
                  <a:pt x="287390" y="312745"/>
                </a:cubicBezTo>
                <a:lnTo>
                  <a:pt x="249149" y="312745"/>
                </a:lnTo>
                <a:lnTo>
                  <a:pt x="249149" y="32702"/>
                </a:lnTo>
                <a:cubicBezTo>
                  <a:pt x="249149" y="16316"/>
                  <a:pt x="258489" y="0"/>
                  <a:pt x="274875" y="0"/>
                </a:cubicBezTo>
                <a:cubicBezTo>
                  <a:pt x="299952" y="0"/>
                  <a:pt x="325168" y="8297"/>
                  <a:pt x="344428" y="23316"/>
                </a:cubicBezTo>
                <a:cubicBezTo>
                  <a:pt x="359423" y="34974"/>
                  <a:pt x="371174" y="51081"/>
                  <a:pt x="375786" y="70526"/>
                </a:cubicBezTo>
                <a:cubicBezTo>
                  <a:pt x="385520" y="72149"/>
                  <a:pt x="394188" y="77109"/>
                  <a:pt x="401187" y="83668"/>
                </a:cubicBezTo>
                <a:cubicBezTo>
                  <a:pt x="412312" y="94120"/>
                  <a:pt x="420239" y="109231"/>
                  <a:pt x="425245" y="124783"/>
                </a:cubicBezTo>
                <a:cubicBezTo>
                  <a:pt x="430297" y="140566"/>
                  <a:pt x="432847" y="158296"/>
                  <a:pt x="432082" y="175331"/>
                </a:cubicBezTo>
                <a:cubicBezTo>
                  <a:pt x="431688" y="184046"/>
                  <a:pt x="430413" y="192945"/>
                  <a:pt x="427956" y="201451"/>
                </a:cubicBezTo>
                <a:lnTo>
                  <a:pt x="429486" y="202147"/>
                </a:lnTo>
                <a:cubicBezTo>
                  <a:pt x="438061" y="206179"/>
                  <a:pt x="445014" y="212506"/>
                  <a:pt x="450206" y="220920"/>
                </a:cubicBezTo>
                <a:cubicBezTo>
                  <a:pt x="460056" y="236796"/>
                  <a:pt x="463533" y="259648"/>
                  <a:pt x="463533" y="288781"/>
                </a:cubicBezTo>
                <a:cubicBezTo>
                  <a:pt x="463533" y="322271"/>
                  <a:pt x="450739" y="345007"/>
                  <a:pt x="434284" y="359122"/>
                </a:cubicBezTo>
                <a:cubicBezTo>
                  <a:pt x="425713" y="366473"/>
                  <a:pt x="415680" y="371922"/>
                  <a:pt x="404849" y="375114"/>
                </a:cubicBezTo>
                <a:cubicBezTo>
                  <a:pt x="400912" y="393226"/>
                  <a:pt x="392828" y="410180"/>
                  <a:pt x="381232" y="424642"/>
                </a:cubicBezTo>
                <a:cubicBezTo>
                  <a:pt x="364476" y="445594"/>
                  <a:pt x="338448" y="463301"/>
                  <a:pt x="303428" y="463301"/>
                </a:cubicBezTo>
                <a:cubicBezTo>
                  <a:pt x="290832" y="463245"/>
                  <a:pt x="278435" y="460170"/>
                  <a:pt x="267273" y="454331"/>
                </a:cubicBezTo>
                <a:cubicBezTo>
                  <a:pt x="254989" y="448027"/>
                  <a:pt x="249149" y="434284"/>
                  <a:pt x="249149" y="420470"/>
                </a:cubicBezTo>
                <a:lnTo>
                  <a:pt x="249149" y="347510"/>
                </a:lnTo>
                <a:close/>
                <a:moveTo>
                  <a:pt x="139060" y="150509"/>
                </a:moveTo>
                <a:cubicBezTo>
                  <a:pt x="139060" y="144109"/>
                  <a:pt x="144248" y="138921"/>
                  <a:pt x="150648" y="138921"/>
                </a:cubicBezTo>
                <a:cubicBezTo>
                  <a:pt x="157048" y="138921"/>
                  <a:pt x="162236" y="144109"/>
                  <a:pt x="162236" y="150509"/>
                </a:cubicBezTo>
                <a:cubicBezTo>
                  <a:pt x="162236" y="156909"/>
                  <a:pt x="157048" y="162097"/>
                  <a:pt x="150648" y="162097"/>
                </a:cubicBezTo>
                <a:cubicBezTo>
                  <a:pt x="144248" y="162097"/>
                  <a:pt x="139060" y="156909"/>
                  <a:pt x="139060" y="150509"/>
                </a:cubicBezTo>
                <a:close/>
                <a:moveTo>
                  <a:pt x="150648" y="301157"/>
                </a:moveTo>
                <a:cubicBezTo>
                  <a:pt x="144248" y="301157"/>
                  <a:pt x="139060" y="306346"/>
                  <a:pt x="139060" y="312745"/>
                </a:cubicBezTo>
                <a:cubicBezTo>
                  <a:pt x="139060" y="319144"/>
                  <a:pt x="144248" y="324334"/>
                  <a:pt x="150648" y="324334"/>
                </a:cubicBezTo>
                <a:cubicBezTo>
                  <a:pt x="157048" y="324334"/>
                  <a:pt x="162236" y="319144"/>
                  <a:pt x="162236" y="312745"/>
                </a:cubicBezTo>
                <a:cubicBezTo>
                  <a:pt x="162236" y="306346"/>
                  <a:pt x="157048" y="301157"/>
                  <a:pt x="150648" y="301157"/>
                </a:cubicBezTo>
                <a:close/>
                <a:moveTo>
                  <a:pt x="324473" y="196862"/>
                </a:moveTo>
                <a:cubicBezTo>
                  <a:pt x="324473" y="203261"/>
                  <a:pt x="329662" y="208451"/>
                  <a:pt x="336061" y="208451"/>
                </a:cubicBezTo>
                <a:cubicBezTo>
                  <a:pt x="342460" y="208451"/>
                  <a:pt x="347649" y="203261"/>
                  <a:pt x="347649" y="196862"/>
                </a:cubicBezTo>
                <a:cubicBezTo>
                  <a:pt x="347649" y="190463"/>
                  <a:pt x="342460" y="185274"/>
                  <a:pt x="336061" y="185274"/>
                </a:cubicBezTo>
                <a:cubicBezTo>
                  <a:pt x="329662" y="185274"/>
                  <a:pt x="324473" y="190463"/>
                  <a:pt x="324473" y="196862"/>
                </a:cubicBezTo>
                <a:close/>
              </a:path>
            </a:pathLst>
          </a:custGeom>
          <a:solidFill>
            <a:schemeClr val="bg1"/>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fontAlgn="base">
              <a:lnSpc>
                <a:spcPct val="90000"/>
              </a:lnSpc>
              <a:spcBef>
                <a:spcPct val="0"/>
              </a:spcBef>
              <a:spcAft>
                <a:spcPct val="0"/>
              </a:spcAft>
            </a:pPr>
            <a:endParaRPr lang="en-US" sz="1600" b="1">
              <a:ln w="3175">
                <a:noFill/>
              </a:ln>
              <a:gradFill>
                <a:gsLst>
                  <a:gs pos="71910">
                    <a:srgbClr val="000000"/>
                  </a:gs>
                  <a:gs pos="53933">
                    <a:srgbClr val="000000"/>
                  </a:gs>
                </a:gsLst>
                <a:path path="circle">
                  <a:fillToRect l="100000" b="100000"/>
                </a:path>
              </a:gradFill>
              <a:latin typeface="+mj-lt"/>
              <a:cs typeface="Segoe UI" pitchFamily="34" charset="0"/>
            </a:endParaRPr>
          </a:p>
        </p:txBody>
      </p:sp>
    </p:spTree>
    <p:extLst>
      <p:ext uri="{BB962C8B-B14F-4D97-AF65-F5344CB8AC3E}">
        <p14:creationId xmlns:p14="http://schemas.microsoft.com/office/powerpoint/2010/main" val="387573124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431A9D31-8AAF-64D8-5482-544454B08E33}"/>
              </a:ext>
            </a:extLst>
          </p:cNvPr>
          <p:cNvSpPr>
            <a:spLocks noGrp="1"/>
          </p:cNvSpPr>
          <p:nvPr>
            <p:ph type="body" sz="quarter" idx="10"/>
          </p:nvPr>
        </p:nvSpPr>
        <p:spPr/>
        <p:txBody>
          <a:bodyPr/>
          <a:lstStyle/>
          <a:p>
            <a:endParaRPr lang="en-US"/>
          </a:p>
        </p:txBody>
      </p:sp>
      <p:sp>
        <p:nvSpPr>
          <p:cNvPr id="4" name="Title 3">
            <a:extLst>
              <a:ext uri="{FF2B5EF4-FFF2-40B4-BE49-F238E27FC236}">
                <a16:creationId xmlns:a16="http://schemas.microsoft.com/office/drawing/2014/main" id="{0F9C340B-E34F-FD79-61BF-B699A73E91A3}"/>
              </a:ext>
            </a:extLst>
          </p:cNvPr>
          <p:cNvSpPr>
            <a:spLocks noGrp="1"/>
          </p:cNvSpPr>
          <p:nvPr>
            <p:ph type="title"/>
          </p:nvPr>
        </p:nvSpPr>
        <p:spPr/>
        <p:txBody>
          <a:bodyPr/>
          <a:lstStyle/>
          <a:p>
            <a:r>
              <a:rPr lang="en-US"/>
              <a:t>Agenda</a:t>
            </a:r>
          </a:p>
        </p:txBody>
      </p:sp>
      <p:sp>
        <p:nvSpPr>
          <p:cNvPr id="6" name="TextBox 5">
            <a:extLst>
              <a:ext uri="{FF2B5EF4-FFF2-40B4-BE49-F238E27FC236}">
                <a16:creationId xmlns:a16="http://schemas.microsoft.com/office/drawing/2014/main" id="{04F3ACEB-0CB1-B89B-16DF-CCE48B7FB8B1}"/>
              </a:ext>
            </a:extLst>
          </p:cNvPr>
          <p:cNvSpPr txBox="1"/>
          <p:nvPr/>
        </p:nvSpPr>
        <p:spPr>
          <a:xfrm>
            <a:off x="6413157" y="457200"/>
            <a:ext cx="5474043" cy="5539978"/>
          </a:xfrm>
          <a:prstGeom prst="rect">
            <a:avLst/>
          </a:prstGeom>
          <a:noFill/>
        </p:spPr>
        <p:txBody>
          <a:bodyPr wrap="square" lIns="0" tIns="0" rIns="0" bIns="0" rtlCol="0">
            <a:spAutoFit/>
          </a:bodyPr>
          <a:lstStyle/>
          <a:p>
            <a:pPr marL="457200" indent="-457200" algn="l">
              <a:buFont typeface="+mj-lt"/>
              <a:buAutoNum type="arabicPeriod"/>
            </a:pPr>
            <a:r>
              <a:rPr lang="en-US" sz="2000">
                <a:gradFill>
                  <a:gsLst>
                    <a:gs pos="2917">
                      <a:schemeClr val="tx1"/>
                    </a:gs>
                    <a:gs pos="30000">
                      <a:schemeClr val="tx1"/>
                    </a:gs>
                  </a:gsLst>
                  <a:lin ang="5400000" scaled="0"/>
                </a:gradFill>
              </a:rPr>
              <a:t>Do you need an AI?</a:t>
            </a:r>
          </a:p>
          <a:p>
            <a:pPr marL="914400" lvl="1" indent="-457200">
              <a:buFont typeface="Arial" panose="020B0604020202020204" pitchFamily="34" charset="0"/>
              <a:buChar char="•"/>
            </a:pPr>
            <a:r>
              <a:rPr lang="en-US" sz="2000">
                <a:gradFill>
                  <a:gsLst>
                    <a:gs pos="2917">
                      <a:schemeClr val="tx1"/>
                    </a:gs>
                    <a:gs pos="30000">
                      <a:schemeClr val="tx1"/>
                    </a:gs>
                  </a:gsLst>
                  <a:lin ang="5400000" scaled="0"/>
                </a:gradFill>
              </a:rPr>
              <a:t>Introductions</a:t>
            </a:r>
          </a:p>
          <a:p>
            <a:pPr marL="914400" lvl="1" indent="-457200">
              <a:buFont typeface="Arial" panose="020B0604020202020204" pitchFamily="34" charset="0"/>
              <a:buChar char="•"/>
            </a:pPr>
            <a:r>
              <a:rPr lang="en-US" sz="2000">
                <a:gradFill>
                  <a:gsLst>
                    <a:gs pos="2917">
                      <a:schemeClr val="tx1"/>
                    </a:gs>
                    <a:gs pos="30000">
                      <a:schemeClr val="tx1"/>
                    </a:gs>
                  </a:gsLst>
                  <a:lin ang="5400000" scaled="0"/>
                </a:gradFill>
              </a:rPr>
              <a:t>Prerequisites for this tutorial</a:t>
            </a:r>
          </a:p>
          <a:p>
            <a:pPr marL="914400" lvl="1" indent="-457200">
              <a:buFont typeface="Arial" panose="020B0604020202020204" pitchFamily="34" charset="0"/>
              <a:buChar char="•"/>
            </a:pPr>
            <a:r>
              <a:rPr lang="en-US" sz="2000">
                <a:gradFill>
                  <a:gsLst>
                    <a:gs pos="2917">
                      <a:schemeClr val="tx1"/>
                    </a:gs>
                    <a:gs pos="30000">
                      <a:schemeClr val="tx1"/>
                    </a:gs>
                  </a:gsLst>
                  <a:lin ang="5400000" scaled="0"/>
                </a:gradFill>
              </a:rPr>
              <a:t>Demo application</a:t>
            </a:r>
          </a:p>
          <a:p>
            <a:pPr marL="457200" indent="-457200">
              <a:buFont typeface="+mj-lt"/>
              <a:buAutoNum type="arabicPeriod"/>
            </a:pPr>
            <a:r>
              <a:rPr lang="en-US" sz="2000">
                <a:gradFill>
                  <a:gsLst>
                    <a:gs pos="2917">
                      <a:schemeClr val="tx1"/>
                    </a:gs>
                    <a:gs pos="30000">
                      <a:schemeClr val="tx1"/>
                    </a:gs>
                  </a:gsLst>
                  <a:lin ang="5400000" scaled="0"/>
                </a:gradFill>
              </a:rPr>
              <a:t>AI is not just LLMs and GPT</a:t>
            </a:r>
          </a:p>
          <a:p>
            <a:pPr marL="914400" lvl="1" indent="-457200">
              <a:buFont typeface="Arial" panose="020B0604020202020204" pitchFamily="34" charset="0"/>
              <a:buChar char="•"/>
            </a:pPr>
            <a:r>
              <a:rPr lang="en-US" sz="2000">
                <a:gradFill>
                  <a:gsLst>
                    <a:gs pos="2917">
                      <a:schemeClr val="tx1"/>
                    </a:gs>
                    <a:gs pos="30000">
                      <a:schemeClr val="tx1"/>
                    </a:gs>
                  </a:gsLst>
                  <a:lin ang="5400000" scaled="0"/>
                </a:gradFill>
              </a:rPr>
              <a:t>Types of AI</a:t>
            </a:r>
          </a:p>
          <a:p>
            <a:pPr marL="914400" lvl="1" indent="-457200">
              <a:buFont typeface="Arial" panose="020B0604020202020204" pitchFamily="34" charset="0"/>
              <a:buChar char="•"/>
            </a:pPr>
            <a:r>
              <a:rPr lang="en-US" sz="2000">
                <a:gradFill>
                  <a:gsLst>
                    <a:gs pos="2917">
                      <a:schemeClr val="tx1"/>
                    </a:gs>
                    <a:gs pos="30000">
                      <a:schemeClr val="tx1"/>
                    </a:gs>
                  </a:gsLst>
                  <a:lin ang="5400000" scaled="0"/>
                </a:gradFill>
              </a:rPr>
              <a:t>Completions, embeddings and other LLM concepts</a:t>
            </a:r>
          </a:p>
          <a:p>
            <a:pPr marL="914400" lvl="1" indent="-457200">
              <a:buFont typeface="Arial" panose="020B0604020202020204" pitchFamily="34" charset="0"/>
              <a:buChar char="•"/>
            </a:pPr>
            <a:r>
              <a:rPr lang="en-US" sz="2000">
                <a:gradFill>
                  <a:gsLst>
                    <a:gs pos="2917">
                      <a:schemeClr val="tx1"/>
                    </a:gs>
                    <a:gs pos="30000">
                      <a:schemeClr val="tx1"/>
                    </a:gs>
                  </a:gsLst>
                  <a:lin ang="5400000" scaled="0"/>
                </a:gradFill>
              </a:rPr>
              <a:t>Multi-modal embeddings</a:t>
            </a:r>
          </a:p>
          <a:p>
            <a:pPr marL="914400" lvl="1" indent="-457200">
              <a:buFont typeface="Arial" panose="020B0604020202020204" pitchFamily="34" charset="0"/>
              <a:buChar char="•"/>
            </a:pPr>
            <a:r>
              <a:rPr lang="en-US" sz="2000">
                <a:gradFill>
                  <a:gsLst>
                    <a:gs pos="2917">
                      <a:schemeClr val="tx1"/>
                    </a:gs>
                    <a:gs pos="30000">
                      <a:schemeClr val="tx1"/>
                    </a:gs>
                  </a:gsLst>
                  <a:lin ang="5400000" scaled="0"/>
                </a:gradFill>
              </a:rPr>
              <a:t>Storing embeddings</a:t>
            </a:r>
          </a:p>
          <a:p>
            <a:pPr marL="914400" lvl="1" indent="-457200">
              <a:buFont typeface="Arial" panose="020B0604020202020204" pitchFamily="34" charset="0"/>
              <a:buChar char="•"/>
            </a:pPr>
            <a:r>
              <a:rPr lang="en-US" sz="2000">
                <a:gradFill>
                  <a:gsLst>
                    <a:gs pos="2917">
                      <a:schemeClr val="tx1"/>
                    </a:gs>
                    <a:gs pos="30000">
                      <a:schemeClr val="tx1"/>
                    </a:gs>
                  </a:gsLst>
                  <a:lin ang="5400000" scaled="0"/>
                </a:gradFill>
              </a:rPr>
              <a:t>Vector Search</a:t>
            </a:r>
          </a:p>
          <a:p>
            <a:pPr marL="457200" indent="-457200">
              <a:buFont typeface="+mj-lt"/>
              <a:buAutoNum type="arabicPeriod"/>
            </a:pPr>
            <a:r>
              <a:rPr lang="en-US" sz="2000">
                <a:gradFill>
                  <a:gsLst>
                    <a:gs pos="2917">
                      <a:schemeClr val="tx1"/>
                    </a:gs>
                    <a:gs pos="30000">
                      <a:schemeClr val="tx1"/>
                    </a:gs>
                  </a:gsLst>
                  <a:lin ang="5400000" scaled="0"/>
                </a:gradFill>
              </a:rPr>
              <a:t>Building AI applications in Python</a:t>
            </a:r>
          </a:p>
          <a:p>
            <a:pPr marL="914400" lvl="1" indent="-457200">
              <a:buFont typeface="Arial" panose="020B0604020202020204" pitchFamily="34" charset="0"/>
              <a:buChar char="•"/>
            </a:pPr>
            <a:r>
              <a:rPr lang="en-US" sz="2000">
                <a:gradFill>
                  <a:gsLst>
                    <a:gs pos="2917">
                      <a:schemeClr val="tx1"/>
                    </a:gs>
                    <a:gs pos="30000">
                      <a:schemeClr val="tx1"/>
                    </a:gs>
                  </a:gsLst>
                  <a:lin ang="5400000" scaled="0"/>
                </a:gradFill>
              </a:rPr>
              <a:t>(Hands on work)</a:t>
            </a:r>
          </a:p>
          <a:p>
            <a:pPr marL="457200" indent="-457200">
              <a:buFont typeface="+mj-lt"/>
              <a:buAutoNum type="arabicPeriod"/>
            </a:pPr>
            <a:r>
              <a:rPr lang="en-US" sz="2000">
                <a:gradFill>
                  <a:gsLst>
                    <a:gs pos="2917">
                      <a:schemeClr val="tx1"/>
                    </a:gs>
                    <a:gs pos="30000">
                      <a:schemeClr val="tx1"/>
                    </a:gs>
                  </a:gsLst>
                  <a:lin ang="5400000" scaled="0"/>
                </a:gradFill>
              </a:rPr>
              <a:t>Considerations for Production</a:t>
            </a:r>
          </a:p>
          <a:p>
            <a:pPr marL="914400" lvl="1" indent="-457200">
              <a:buFont typeface="Arial" panose="020B0604020202020204" pitchFamily="34" charset="0"/>
              <a:buChar char="•"/>
            </a:pPr>
            <a:r>
              <a:rPr lang="en-US" sz="2000">
                <a:gradFill>
                  <a:gsLst>
                    <a:gs pos="2917">
                      <a:schemeClr val="tx1"/>
                    </a:gs>
                    <a:gs pos="30000">
                      <a:schemeClr val="tx1"/>
                    </a:gs>
                  </a:gsLst>
                  <a:lin ang="5400000" scaled="0"/>
                </a:gradFill>
              </a:rPr>
              <a:t>Evaluations</a:t>
            </a:r>
          </a:p>
          <a:p>
            <a:pPr marL="914400" lvl="1" indent="-457200">
              <a:buFont typeface="Arial" panose="020B0604020202020204" pitchFamily="34" charset="0"/>
              <a:buChar char="•"/>
            </a:pPr>
            <a:r>
              <a:rPr lang="en-US" sz="2000">
                <a:gradFill>
                  <a:gsLst>
                    <a:gs pos="2917">
                      <a:schemeClr val="tx1"/>
                    </a:gs>
                    <a:gs pos="30000">
                      <a:schemeClr val="tx1"/>
                    </a:gs>
                  </a:gsLst>
                  <a:lin ang="5400000" scaled="0"/>
                </a:gradFill>
              </a:rPr>
              <a:t>Localizing indexes</a:t>
            </a:r>
          </a:p>
          <a:p>
            <a:pPr marL="914400" lvl="1" indent="-457200">
              <a:buFont typeface="Arial" panose="020B0604020202020204" pitchFamily="34" charset="0"/>
              <a:buChar char="•"/>
            </a:pPr>
            <a:r>
              <a:rPr lang="en-US" sz="2000">
                <a:gradFill>
                  <a:gsLst>
                    <a:gs pos="2917">
                      <a:schemeClr val="tx1"/>
                    </a:gs>
                    <a:gs pos="30000">
                      <a:schemeClr val="tx1"/>
                    </a:gs>
                  </a:gsLst>
                  <a:lin ang="5400000" scaled="0"/>
                </a:gradFill>
              </a:rPr>
              <a:t>Scaling and performance</a:t>
            </a:r>
          </a:p>
          <a:p>
            <a:pPr marL="457200" indent="-457200">
              <a:buFont typeface="+mj-lt"/>
              <a:buAutoNum type="arabicPeriod"/>
            </a:pPr>
            <a:r>
              <a:rPr lang="en-US" sz="2000">
                <a:gradFill>
                  <a:gsLst>
                    <a:gs pos="2917">
                      <a:schemeClr val="tx1"/>
                    </a:gs>
                    <a:gs pos="30000">
                      <a:schemeClr val="tx1"/>
                    </a:gs>
                  </a:gsLst>
                  <a:lin ang="5400000" scaled="0"/>
                </a:gradFill>
              </a:rPr>
              <a:t>Wrap Up</a:t>
            </a:r>
          </a:p>
        </p:txBody>
      </p:sp>
    </p:spTree>
    <p:extLst>
      <p:ext uri="{BB962C8B-B14F-4D97-AF65-F5344CB8AC3E}">
        <p14:creationId xmlns:p14="http://schemas.microsoft.com/office/powerpoint/2010/main" val="4033370883"/>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F536F41B-3477-BBB0-2359-6E0A8D4A93C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38E13A9-F68D-E545-C539-8D7654F7FE18}"/>
              </a:ext>
            </a:extLst>
          </p:cNvPr>
          <p:cNvSpPr>
            <a:spLocks noGrp="1"/>
          </p:cNvSpPr>
          <p:nvPr>
            <p:ph type="title"/>
          </p:nvPr>
        </p:nvSpPr>
        <p:spPr/>
        <p:txBody>
          <a:bodyPr/>
          <a:lstStyle/>
          <a:p>
            <a:r>
              <a:rPr lang="en-US">
                <a:solidFill>
                  <a:srgbClr val="2454C3"/>
                </a:solidFill>
                <a:effectLst>
                  <a:glow rad="63500">
                    <a:schemeClr val="bg1">
                      <a:alpha val="40000"/>
                    </a:schemeClr>
                  </a:glow>
                </a:effectLst>
                <a:latin typeface="Segoe UI Semibold" panose="020B0702040204020203" pitchFamily="34" charset="0"/>
                <a:cs typeface="Segoe UI Semibold" panose="020B0702040204020203" pitchFamily="34" charset="0"/>
              </a:rPr>
              <a:t>Using </a:t>
            </a:r>
            <a:r>
              <a:rPr lang="en-US" err="1">
                <a:solidFill>
                  <a:srgbClr val="2454C3"/>
                </a:solidFill>
                <a:effectLst>
                  <a:glow rad="63500">
                    <a:schemeClr val="bg1">
                      <a:alpha val="40000"/>
                    </a:schemeClr>
                  </a:glow>
                </a:effectLst>
                <a:latin typeface="Segoe UI Semibold" panose="020B0702040204020203" pitchFamily="34" charset="0"/>
                <a:cs typeface="Segoe UI Semibold" panose="020B0702040204020203" pitchFamily="34" charset="0"/>
              </a:rPr>
              <a:t>OpenAI</a:t>
            </a:r>
            <a:r>
              <a:rPr lang="en-US">
                <a:solidFill>
                  <a:srgbClr val="2454C3"/>
                </a:solidFill>
                <a:effectLst>
                  <a:glow rad="63500">
                    <a:schemeClr val="bg1">
                      <a:alpha val="40000"/>
                    </a:schemeClr>
                  </a:glow>
                </a:effectLst>
                <a:latin typeface="Segoe UI Semibold" panose="020B0702040204020203" pitchFamily="34" charset="0"/>
                <a:cs typeface="Segoe UI Semibold" panose="020B0702040204020203" pitchFamily="34" charset="0"/>
              </a:rPr>
              <a:t> LLMs: Python 🐍</a:t>
            </a:r>
            <a:endParaRPr lang="en-US">
              <a:latin typeface="Segoe UI Semibold" panose="020B0702040204020203" pitchFamily="34" charset="0"/>
              <a:cs typeface="Segoe UI Semibold" panose="020B0702040204020203" pitchFamily="34" charset="0"/>
            </a:endParaRPr>
          </a:p>
        </p:txBody>
      </p:sp>
      <p:sp>
        <p:nvSpPr>
          <p:cNvPr id="5" name="Rectangle 4">
            <a:extLst>
              <a:ext uri="{FF2B5EF4-FFF2-40B4-BE49-F238E27FC236}">
                <a16:creationId xmlns:a16="http://schemas.microsoft.com/office/drawing/2014/main" id="{6C7460F4-867B-1D53-E2B1-5BB000F3E54F}"/>
              </a:ext>
            </a:extLst>
          </p:cNvPr>
          <p:cNvSpPr/>
          <p:nvPr/>
        </p:nvSpPr>
        <p:spPr>
          <a:xfrm>
            <a:off x="932873" y="1690687"/>
            <a:ext cx="10741891" cy="4247317"/>
          </a:xfrm>
          <a:prstGeom prst="rect">
            <a:avLst/>
          </a:prstGeom>
          <a:solidFill>
            <a:schemeClr val="bg1">
              <a:lumMod val="95000"/>
            </a:schemeClr>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6EC72AF2-074C-2C2D-1694-94787B3C3750}"/>
              </a:ext>
            </a:extLst>
          </p:cNvPr>
          <p:cNvSpPr txBox="1"/>
          <p:nvPr/>
        </p:nvSpPr>
        <p:spPr>
          <a:xfrm>
            <a:off x="1238638" y="1855848"/>
            <a:ext cx="10436125" cy="4247317"/>
          </a:xfrm>
          <a:prstGeom prst="rect">
            <a:avLst/>
          </a:prstGeom>
          <a:noFill/>
        </p:spPr>
        <p:txBody>
          <a:bodyPr wrap="square">
            <a:spAutoFit/>
          </a:bodyPr>
          <a:lstStyle/>
          <a:p>
            <a:r>
              <a:rPr lang="en-US" b="0" dirty="0">
                <a:solidFill>
                  <a:srgbClr val="001080"/>
                </a:solidFill>
                <a:effectLst/>
                <a:latin typeface="Menlo" panose="020B0609030804020204" pitchFamily="49" charset="0"/>
              </a:rPr>
              <a:t>response</a:t>
            </a:r>
            <a:r>
              <a:rPr lang="en-US" b="0" dirty="0">
                <a:solidFill>
                  <a:srgbClr val="000000"/>
                </a:solidFill>
                <a:effectLst/>
                <a:latin typeface="Menlo" panose="020B0609030804020204" pitchFamily="49" charset="0"/>
              </a:rPr>
              <a:t> = </a:t>
            </a:r>
            <a:r>
              <a:rPr lang="en-US" b="0" dirty="0" err="1">
                <a:solidFill>
                  <a:srgbClr val="000000"/>
                </a:solidFill>
                <a:effectLst/>
                <a:latin typeface="Menlo" panose="020B0609030804020204" pitchFamily="49" charset="0"/>
              </a:rPr>
              <a:t>openai.chat.completions.create</a:t>
            </a:r>
            <a:r>
              <a:rPr lang="en-US" b="0" dirty="0">
                <a:solidFill>
                  <a:srgbClr val="000000"/>
                </a:solidFill>
                <a:effectLst/>
                <a:latin typeface="Menlo" panose="020B0609030804020204" pitchFamily="49" charset="0"/>
              </a:rPr>
              <a:t>(</a:t>
            </a:r>
          </a:p>
          <a:p>
            <a:r>
              <a:rPr lang="en-US" dirty="0">
                <a:solidFill>
                  <a:srgbClr val="000000"/>
                </a:solidFill>
                <a:latin typeface="Menlo" panose="020B0609030804020204" pitchFamily="49" charset="0"/>
              </a:rPr>
              <a:t>    </a:t>
            </a:r>
            <a:r>
              <a:rPr lang="en-US" b="0" dirty="0">
                <a:solidFill>
                  <a:srgbClr val="001080"/>
                </a:solidFill>
                <a:effectLst/>
                <a:latin typeface="Menlo" panose="020B0609030804020204" pitchFamily="49" charset="0"/>
              </a:rPr>
              <a:t>messages</a:t>
            </a:r>
            <a:r>
              <a:rPr lang="en-US" b="0" dirty="0">
                <a:solidFill>
                  <a:srgbClr val="000000"/>
                </a:solidFill>
                <a:effectLst/>
                <a:latin typeface="Menlo" panose="020B0609030804020204" pitchFamily="49" charset="0"/>
              </a:rPr>
              <a:t> = [</a:t>
            </a:r>
          </a:p>
          <a:p>
            <a:r>
              <a:rPr lang="en-US" dirty="0">
                <a:solidFill>
                  <a:srgbClr val="000000"/>
                </a:solidFill>
                <a:latin typeface="Menlo" panose="020B0609030804020204" pitchFamily="49" charset="0"/>
              </a:rPr>
              <a:t>      </a:t>
            </a:r>
            <a:r>
              <a:rPr lang="en-US" b="0" dirty="0">
                <a:solidFill>
                  <a:srgbClr val="000000"/>
                </a:solidFill>
                <a:effectLst/>
                <a:latin typeface="Menlo" panose="020B0609030804020204" pitchFamily="49" charset="0"/>
              </a:rPr>
              <a:t>{</a:t>
            </a:r>
          </a:p>
          <a:p>
            <a:r>
              <a:rPr lang="en-US" dirty="0">
                <a:solidFill>
                  <a:srgbClr val="000000"/>
                </a:solidFill>
                <a:latin typeface="Menlo" panose="020B0609030804020204" pitchFamily="49" charset="0"/>
              </a:rPr>
              <a:t>       </a:t>
            </a:r>
            <a:r>
              <a:rPr lang="en-US" b="0" dirty="0">
                <a:solidFill>
                  <a:srgbClr val="A31515"/>
                </a:solidFill>
                <a:effectLst/>
                <a:latin typeface="Menlo" panose="020B0609030804020204" pitchFamily="49" charset="0"/>
              </a:rPr>
              <a:t>"role"</a:t>
            </a:r>
            <a:r>
              <a:rPr lang="en-US" b="0" dirty="0">
                <a:solidFill>
                  <a:srgbClr val="000000"/>
                </a:solidFill>
                <a:effectLst/>
                <a:latin typeface="Menlo" panose="020B0609030804020204" pitchFamily="49" charset="0"/>
              </a:rPr>
              <a:t>: </a:t>
            </a:r>
            <a:r>
              <a:rPr lang="en-US" b="0" dirty="0">
                <a:solidFill>
                  <a:srgbClr val="A31515"/>
                </a:solidFill>
                <a:effectLst/>
                <a:latin typeface="Menlo" panose="020B0609030804020204" pitchFamily="49" charset="0"/>
              </a:rPr>
              <a:t>"system"</a:t>
            </a:r>
            <a:r>
              <a:rPr lang="en-US" b="0" dirty="0">
                <a:solidFill>
                  <a:srgbClr val="000000"/>
                </a:solidFill>
                <a:effectLst/>
                <a:latin typeface="Menlo" panose="020B0609030804020204" pitchFamily="49" charset="0"/>
              </a:rPr>
              <a:t>,</a:t>
            </a:r>
          </a:p>
          <a:p>
            <a:r>
              <a:rPr lang="en-US" dirty="0">
                <a:solidFill>
                  <a:srgbClr val="000000"/>
                </a:solidFill>
                <a:latin typeface="Menlo" panose="020B0609030804020204" pitchFamily="49" charset="0"/>
              </a:rPr>
              <a:t>       </a:t>
            </a:r>
            <a:r>
              <a:rPr lang="en-US" b="0" dirty="0">
                <a:solidFill>
                  <a:srgbClr val="A31515"/>
                </a:solidFill>
                <a:effectLst/>
                <a:latin typeface="Menlo" panose="020B0609030804020204" pitchFamily="49" charset="0"/>
              </a:rPr>
              <a:t>"content"</a:t>
            </a:r>
            <a:r>
              <a:rPr lang="en-US" b="0" dirty="0">
                <a:solidFill>
                  <a:srgbClr val="000000"/>
                </a:solidFill>
                <a:effectLst/>
                <a:latin typeface="Menlo" panose="020B0609030804020204" pitchFamily="49" charset="0"/>
              </a:rPr>
              <a:t>: </a:t>
            </a:r>
            <a:r>
              <a:rPr lang="en-US" b="0" dirty="0">
                <a:solidFill>
                  <a:srgbClr val="A31515"/>
                </a:solidFill>
                <a:effectLst/>
                <a:latin typeface="Menlo" panose="020B0609030804020204" pitchFamily="49" charset="0"/>
              </a:rPr>
              <a:t>"You are a helpful assistant with very flowery language"</a:t>
            </a:r>
            <a:endParaRPr lang="en-US" dirty="0">
              <a:solidFill>
                <a:srgbClr val="000000"/>
              </a:solidFill>
              <a:latin typeface="Menlo" panose="020B0609030804020204" pitchFamily="49" charset="0"/>
            </a:endParaRPr>
          </a:p>
          <a:p>
            <a:r>
              <a:rPr lang="en-US" b="0" dirty="0">
                <a:solidFill>
                  <a:srgbClr val="000000"/>
                </a:solidFill>
                <a:effectLst/>
                <a:latin typeface="Menlo" panose="020B0609030804020204" pitchFamily="49" charset="0"/>
              </a:rPr>
              <a:t>      },</a:t>
            </a:r>
            <a:endParaRPr lang="en-US" dirty="0">
              <a:solidFill>
                <a:srgbClr val="000000"/>
              </a:solidFill>
              <a:latin typeface="Menlo" panose="020B0609030804020204" pitchFamily="49" charset="0"/>
            </a:endParaRPr>
          </a:p>
          <a:p>
            <a:r>
              <a:rPr lang="en-US" b="0" dirty="0">
                <a:solidFill>
                  <a:srgbClr val="000000"/>
                </a:solidFill>
                <a:effectLst/>
                <a:latin typeface="Menlo" panose="020B0609030804020204" pitchFamily="49" charset="0"/>
              </a:rPr>
              <a:t>      {</a:t>
            </a:r>
          </a:p>
          <a:p>
            <a:r>
              <a:rPr lang="en-US" dirty="0">
                <a:solidFill>
                  <a:srgbClr val="000000"/>
                </a:solidFill>
                <a:latin typeface="Menlo" panose="020B0609030804020204" pitchFamily="49" charset="0"/>
              </a:rPr>
              <a:t>       </a:t>
            </a:r>
            <a:r>
              <a:rPr lang="en-US" b="0" dirty="0">
                <a:solidFill>
                  <a:srgbClr val="A31515"/>
                </a:solidFill>
                <a:effectLst/>
                <a:latin typeface="Menlo" panose="020B0609030804020204" pitchFamily="49" charset="0"/>
              </a:rPr>
              <a:t>"role"</a:t>
            </a:r>
            <a:r>
              <a:rPr lang="en-US" b="0" dirty="0">
                <a:solidFill>
                  <a:srgbClr val="000000"/>
                </a:solidFill>
                <a:effectLst/>
                <a:latin typeface="Menlo" panose="020B0609030804020204" pitchFamily="49" charset="0"/>
              </a:rPr>
              <a:t>: </a:t>
            </a:r>
            <a:r>
              <a:rPr lang="en-US" b="0" dirty="0">
                <a:solidFill>
                  <a:srgbClr val="A31515"/>
                </a:solidFill>
                <a:effectLst/>
                <a:latin typeface="Menlo" panose="020B0609030804020204" pitchFamily="49" charset="0"/>
              </a:rPr>
              <a:t>"user"</a:t>
            </a:r>
            <a:r>
              <a:rPr lang="en-US" b="0" dirty="0">
                <a:solidFill>
                  <a:srgbClr val="000000"/>
                </a:solidFill>
                <a:effectLst/>
                <a:latin typeface="Menlo" panose="020B0609030804020204" pitchFamily="49" charset="0"/>
              </a:rPr>
              <a:t>,</a:t>
            </a:r>
          </a:p>
          <a:p>
            <a:r>
              <a:rPr lang="en-US" dirty="0">
                <a:solidFill>
                  <a:srgbClr val="000000"/>
                </a:solidFill>
                <a:latin typeface="Menlo" panose="020B0609030804020204" pitchFamily="49" charset="0"/>
              </a:rPr>
              <a:t>       </a:t>
            </a:r>
            <a:r>
              <a:rPr lang="en-US" b="0" dirty="0">
                <a:solidFill>
                  <a:srgbClr val="A31515"/>
                </a:solidFill>
                <a:effectLst/>
                <a:latin typeface="Menlo" panose="020B0609030804020204" pitchFamily="49" charset="0"/>
              </a:rPr>
              <a:t>"content"</a:t>
            </a:r>
            <a:r>
              <a:rPr lang="en-US" b="0" dirty="0">
                <a:solidFill>
                  <a:srgbClr val="000000"/>
                </a:solidFill>
                <a:effectLst/>
                <a:latin typeface="Menlo" panose="020B0609030804020204" pitchFamily="49" charset="0"/>
              </a:rPr>
              <a:t>: </a:t>
            </a:r>
            <a:r>
              <a:rPr lang="en-US" b="0" dirty="0">
                <a:solidFill>
                  <a:srgbClr val="A31515"/>
                </a:solidFill>
                <a:effectLst/>
                <a:latin typeface="Menlo" panose="020B0609030804020204" pitchFamily="49" charset="0"/>
              </a:rPr>
              <a:t>"what python frameworks does pamela use?"</a:t>
            </a:r>
            <a:endParaRPr lang="en-US" dirty="0">
              <a:solidFill>
                <a:srgbClr val="000000"/>
              </a:solidFill>
              <a:latin typeface="Menlo" panose="020B0609030804020204" pitchFamily="49" charset="0"/>
            </a:endParaRPr>
          </a:p>
          <a:p>
            <a:r>
              <a:rPr lang="en-US" b="0" dirty="0">
                <a:solidFill>
                  <a:srgbClr val="000000"/>
                </a:solidFill>
                <a:effectLst/>
                <a:latin typeface="Menlo" panose="020B0609030804020204" pitchFamily="49" charset="0"/>
              </a:rPr>
              <a:t>      }</a:t>
            </a:r>
          </a:p>
          <a:p>
            <a:r>
              <a:rPr lang="en-US" b="0" dirty="0">
                <a:solidFill>
                  <a:srgbClr val="000000"/>
                </a:solidFill>
                <a:effectLst/>
                <a:latin typeface="Menlo" panose="020B0609030804020204" pitchFamily="49" charset="0"/>
              </a:rPr>
              <a:t>    ])</a:t>
            </a:r>
          </a:p>
          <a:p>
            <a:br>
              <a:rPr lang="en-US" b="0" dirty="0">
                <a:solidFill>
                  <a:srgbClr val="000000"/>
                </a:solidFill>
                <a:effectLst/>
                <a:latin typeface="Menlo" panose="020B0609030804020204" pitchFamily="49" charset="0"/>
              </a:rPr>
            </a:br>
            <a:r>
              <a:rPr lang="en-US" b="0" dirty="0">
                <a:solidFill>
                  <a:srgbClr val="AF00DB"/>
                </a:solidFill>
                <a:effectLst/>
                <a:latin typeface="Menlo" panose="020B0609030804020204" pitchFamily="49" charset="0"/>
              </a:rPr>
              <a:t>for</a:t>
            </a:r>
            <a:r>
              <a:rPr lang="en-US" b="0" dirty="0">
                <a:solidFill>
                  <a:srgbClr val="000000"/>
                </a:solidFill>
                <a:effectLst/>
                <a:latin typeface="Menlo" panose="020B0609030804020204" pitchFamily="49" charset="0"/>
              </a:rPr>
              <a:t> </a:t>
            </a:r>
            <a:r>
              <a:rPr lang="en-US" b="0" dirty="0">
                <a:solidFill>
                  <a:srgbClr val="001080"/>
                </a:solidFill>
                <a:effectLst/>
                <a:latin typeface="Menlo" panose="020B0609030804020204" pitchFamily="49" charset="0"/>
              </a:rPr>
              <a:t>event</a:t>
            </a:r>
            <a:r>
              <a:rPr lang="en-US" b="0" dirty="0">
                <a:solidFill>
                  <a:srgbClr val="000000"/>
                </a:solidFill>
                <a:effectLst/>
                <a:latin typeface="Menlo" panose="020B0609030804020204" pitchFamily="49" charset="0"/>
              </a:rPr>
              <a:t> </a:t>
            </a:r>
            <a:r>
              <a:rPr lang="en-US" b="0" dirty="0">
                <a:solidFill>
                  <a:srgbClr val="AF00DB"/>
                </a:solidFill>
                <a:effectLst/>
                <a:latin typeface="Menlo" panose="020B0609030804020204" pitchFamily="49" charset="0"/>
              </a:rPr>
              <a:t>in</a:t>
            </a:r>
            <a:r>
              <a:rPr lang="en-US" b="0" dirty="0">
                <a:solidFill>
                  <a:srgbClr val="000000"/>
                </a:solidFill>
                <a:effectLst/>
                <a:latin typeface="Menlo" panose="020B0609030804020204" pitchFamily="49" charset="0"/>
              </a:rPr>
              <a:t> </a:t>
            </a:r>
            <a:r>
              <a:rPr lang="en-US" b="0" dirty="0">
                <a:solidFill>
                  <a:srgbClr val="001080"/>
                </a:solidFill>
                <a:effectLst/>
                <a:latin typeface="Menlo" panose="020B0609030804020204" pitchFamily="49" charset="0"/>
              </a:rPr>
              <a:t>response</a:t>
            </a:r>
            <a:r>
              <a:rPr lang="en-US" b="0" dirty="0">
                <a:solidFill>
                  <a:srgbClr val="000000"/>
                </a:solidFill>
                <a:effectLst/>
                <a:latin typeface="Menlo" panose="020B0609030804020204" pitchFamily="49" charset="0"/>
              </a:rPr>
              <a:t>:</a:t>
            </a:r>
          </a:p>
          <a:p>
            <a:r>
              <a:rPr lang="en-US" dirty="0">
                <a:solidFill>
                  <a:srgbClr val="000000"/>
                </a:solidFill>
                <a:latin typeface="Menlo" panose="020B0609030804020204" pitchFamily="49" charset="0"/>
              </a:rPr>
              <a:t>  </a:t>
            </a:r>
            <a:r>
              <a:rPr lang="en-US" b="0" dirty="0">
                <a:solidFill>
                  <a:srgbClr val="795E26"/>
                </a:solidFill>
                <a:effectLst/>
                <a:latin typeface="Menlo" panose="020B0609030804020204" pitchFamily="49" charset="0"/>
              </a:rPr>
              <a:t>print</a:t>
            </a:r>
            <a:r>
              <a:rPr lang="en-US" b="0" dirty="0">
                <a:solidFill>
                  <a:srgbClr val="000000"/>
                </a:solidFill>
                <a:effectLst/>
                <a:latin typeface="Menlo" panose="020B0609030804020204" pitchFamily="49" charset="0"/>
              </a:rPr>
              <a:t>(</a:t>
            </a:r>
            <a:r>
              <a:rPr lang="en-US" b="0" dirty="0" err="1">
                <a:solidFill>
                  <a:srgbClr val="001080"/>
                </a:solidFill>
                <a:effectLst/>
                <a:latin typeface="Menlo" panose="020B0609030804020204" pitchFamily="49" charset="0"/>
              </a:rPr>
              <a:t>event</a:t>
            </a:r>
            <a:r>
              <a:rPr lang="en-US" b="0" dirty="0" err="1">
                <a:solidFill>
                  <a:srgbClr val="000000"/>
                </a:solidFill>
                <a:effectLst/>
                <a:latin typeface="Menlo" panose="020B0609030804020204" pitchFamily="49" charset="0"/>
              </a:rPr>
              <a:t>.choices</a:t>
            </a:r>
            <a:r>
              <a:rPr lang="en-US" b="0" dirty="0">
                <a:solidFill>
                  <a:srgbClr val="000000"/>
                </a:solidFill>
                <a:effectLst/>
                <a:latin typeface="Menlo" panose="020B0609030804020204" pitchFamily="49" charset="0"/>
              </a:rPr>
              <a:t>[</a:t>
            </a:r>
            <a:r>
              <a:rPr lang="en-US" b="0" dirty="0">
                <a:solidFill>
                  <a:srgbClr val="098658"/>
                </a:solidFill>
                <a:effectLst/>
                <a:latin typeface="Menlo" panose="020B0609030804020204" pitchFamily="49" charset="0"/>
              </a:rPr>
              <a:t>0</a:t>
            </a:r>
            <a:r>
              <a:rPr lang="en-US" b="0" dirty="0">
                <a:solidFill>
                  <a:srgbClr val="000000"/>
                </a:solidFill>
                <a:effectLst/>
                <a:latin typeface="Menlo" panose="020B0609030804020204" pitchFamily="49" charset="0"/>
              </a:rPr>
              <a:t>].</a:t>
            </a:r>
            <a:r>
              <a:rPr lang="en-US" b="0" dirty="0" err="1">
                <a:solidFill>
                  <a:srgbClr val="000000"/>
                </a:solidFill>
                <a:effectLst/>
                <a:latin typeface="Menlo" panose="020B0609030804020204" pitchFamily="49" charset="0"/>
              </a:rPr>
              <a:t>message.content</a:t>
            </a:r>
            <a:r>
              <a:rPr lang="en-US" b="0" dirty="0">
                <a:solidFill>
                  <a:srgbClr val="000000"/>
                </a:solidFill>
                <a:effectLst/>
                <a:latin typeface="Menlo" panose="020B0609030804020204" pitchFamily="49" charset="0"/>
              </a:rPr>
              <a:t>)</a:t>
            </a:r>
            <a:br>
              <a:rPr lang="en-US" b="0" dirty="0">
                <a:solidFill>
                  <a:srgbClr val="000000"/>
                </a:solidFill>
                <a:effectLst/>
                <a:latin typeface="Menlo" panose="020B0609030804020204" pitchFamily="49" charset="0"/>
              </a:rPr>
            </a:br>
            <a:endParaRPr lang="en-US" b="0" dirty="0">
              <a:solidFill>
                <a:srgbClr val="000000"/>
              </a:solidFill>
              <a:effectLst/>
              <a:latin typeface="Menlo" panose="020B0609030804020204" pitchFamily="49" charset="0"/>
            </a:endParaRPr>
          </a:p>
        </p:txBody>
      </p:sp>
      <p:sp>
        <p:nvSpPr>
          <p:cNvPr id="4" name="TextBox 3">
            <a:extLst>
              <a:ext uri="{FF2B5EF4-FFF2-40B4-BE49-F238E27FC236}">
                <a16:creationId xmlns:a16="http://schemas.microsoft.com/office/drawing/2014/main" id="{E82FD69C-0A92-1FDA-3165-CB1025426869}"/>
              </a:ext>
            </a:extLst>
          </p:cNvPr>
          <p:cNvSpPr txBox="1"/>
          <p:nvPr/>
        </p:nvSpPr>
        <p:spPr>
          <a:xfrm>
            <a:off x="838200" y="6103164"/>
            <a:ext cx="7066280" cy="400110"/>
          </a:xfrm>
          <a:prstGeom prst="rect">
            <a:avLst/>
          </a:prstGeom>
          <a:noFill/>
        </p:spPr>
        <p:txBody>
          <a:bodyPr wrap="square">
            <a:spAutoFit/>
          </a:bodyPr>
          <a:lstStyle/>
          <a:p>
            <a:r>
              <a:rPr lang="en-US" sz="2000" b="1">
                <a:solidFill>
                  <a:srgbClr val="2454C3"/>
                </a:solidFill>
                <a:hlinkClick r:id="rId3">
                  <a:extLst>
                    <a:ext uri="{A12FA001-AC4F-418D-AE19-62706E023703}">
                      <ahyp:hlinkClr xmlns:ahyp="http://schemas.microsoft.com/office/drawing/2018/hyperlinkcolor" val="tx"/>
                    </a:ext>
                  </a:extLst>
                </a:hlinkClick>
              </a:rPr>
              <a:t>🔗  </a:t>
            </a:r>
            <a:r>
              <a:rPr lang="en-US" sz="2000">
                <a:solidFill>
                  <a:srgbClr val="2454C3"/>
                </a:solidFill>
                <a:hlinkClick r:id="rId3">
                  <a:extLst>
                    <a:ext uri="{A12FA001-AC4F-418D-AE19-62706E023703}">
                      <ahyp:hlinkClr xmlns:ahyp="http://schemas.microsoft.com/office/drawing/2018/hyperlinkcolor" val="tx"/>
                    </a:ext>
                  </a:extLst>
                </a:hlinkClick>
              </a:rPr>
              <a:t>https://</a:t>
            </a:r>
            <a:r>
              <a:rPr lang="en-US" sz="2000" err="1">
                <a:solidFill>
                  <a:srgbClr val="2454C3"/>
                </a:solidFill>
                <a:hlinkClick r:id="rId3">
                  <a:extLst>
                    <a:ext uri="{A12FA001-AC4F-418D-AE19-62706E023703}">
                      <ahyp:hlinkClr xmlns:ahyp="http://schemas.microsoft.com/office/drawing/2018/hyperlinkcolor" val="tx"/>
                    </a:ext>
                  </a:extLst>
                </a:hlinkClick>
              </a:rPr>
              <a:t>github.com</a:t>
            </a:r>
            <a:r>
              <a:rPr lang="en-US" sz="2000">
                <a:solidFill>
                  <a:srgbClr val="2454C3"/>
                </a:solidFill>
                <a:hlinkClick r:id="rId3">
                  <a:extLst>
                    <a:ext uri="{A12FA001-AC4F-418D-AE19-62706E023703}">
                      <ahyp:hlinkClr xmlns:ahyp="http://schemas.microsoft.com/office/drawing/2018/hyperlinkcolor" val="tx"/>
                    </a:ext>
                  </a:extLst>
                </a:hlinkClick>
              </a:rPr>
              <a:t>/</a:t>
            </a:r>
            <a:r>
              <a:rPr lang="en-US" sz="2000" err="1">
                <a:solidFill>
                  <a:srgbClr val="2454C3"/>
                </a:solidFill>
                <a:hlinkClick r:id="rId3">
                  <a:extLst>
                    <a:ext uri="{A12FA001-AC4F-418D-AE19-62706E023703}">
                      <ahyp:hlinkClr xmlns:ahyp="http://schemas.microsoft.com/office/drawing/2018/hyperlinkcolor" val="tx"/>
                    </a:ext>
                  </a:extLst>
                </a:hlinkClick>
              </a:rPr>
              <a:t>pamelafox</a:t>
            </a:r>
            <a:r>
              <a:rPr lang="en-US" sz="2000">
                <a:solidFill>
                  <a:srgbClr val="2454C3"/>
                </a:solidFill>
                <a:hlinkClick r:id="rId3">
                  <a:extLst>
                    <a:ext uri="{A12FA001-AC4F-418D-AE19-62706E023703}">
                      <ahyp:hlinkClr xmlns:ahyp="http://schemas.microsoft.com/office/drawing/2018/hyperlinkcolor" val="tx"/>
                    </a:ext>
                  </a:extLst>
                </a:hlinkClick>
              </a:rPr>
              <a:t>/python-</a:t>
            </a:r>
            <a:r>
              <a:rPr lang="en-US" sz="2000" err="1">
                <a:solidFill>
                  <a:srgbClr val="2454C3"/>
                </a:solidFill>
                <a:hlinkClick r:id="rId3">
                  <a:extLst>
                    <a:ext uri="{A12FA001-AC4F-418D-AE19-62706E023703}">
                      <ahyp:hlinkClr xmlns:ahyp="http://schemas.microsoft.com/office/drawing/2018/hyperlinkcolor" val="tx"/>
                    </a:ext>
                  </a:extLst>
                </a:hlinkClick>
              </a:rPr>
              <a:t>openai</a:t>
            </a:r>
            <a:r>
              <a:rPr lang="en-US" sz="2000">
                <a:solidFill>
                  <a:srgbClr val="2454C3"/>
                </a:solidFill>
                <a:hlinkClick r:id="rId3">
                  <a:extLst>
                    <a:ext uri="{A12FA001-AC4F-418D-AE19-62706E023703}">
                      <ahyp:hlinkClr xmlns:ahyp="http://schemas.microsoft.com/office/drawing/2018/hyperlinkcolor" val="tx"/>
                    </a:ext>
                  </a:extLst>
                </a:hlinkClick>
              </a:rPr>
              <a:t>-demos</a:t>
            </a:r>
            <a:endParaRPr lang="en-US" sz="2000">
              <a:solidFill>
                <a:srgbClr val="2454C3"/>
              </a:solidFill>
            </a:endParaRPr>
          </a:p>
        </p:txBody>
      </p:sp>
    </p:spTree>
    <p:extLst>
      <p:ext uri="{BB962C8B-B14F-4D97-AF65-F5344CB8AC3E}">
        <p14:creationId xmlns:p14="http://schemas.microsoft.com/office/powerpoint/2010/main" val="26224399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197B66-5773-B563-B496-7B9CB6C8FCB0}"/>
              </a:ext>
            </a:extLst>
          </p:cNvPr>
          <p:cNvSpPr>
            <a:spLocks noGrp="1"/>
          </p:cNvSpPr>
          <p:nvPr>
            <p:ph type="title"/>
          </p:nvPr>
        </p:nvSpPr>
        <p:spPr/>
        <p:txBody>
          <a:bodyPr wrap="square" anchor="ctr">
            <a:normAutofit/>
          </a:bodyPr>
          <a:lstStyle/>
          <a:p>
            <a:r>
              <a:rPr lang="en-US"/>
              <a:t>Machine Learning vs. Artificial Intelligence</a:t>
            </a:r>
          </a:p>
        </p:txBody>
      </p:sp>
      <p:sp>
        <p:nvSpPr>
          <p:cNvPr id="4" name="Text Placeholder 3">
            <a:extLst>
              <a:ext uri="{FF2B5EF4-FFF2-40B4-BE49-F238E27FC236}">
                <a16:creationId xmlns:a16="http://schemas.microsoft.com/office/drawing/2014/main" id="{84DDCC4A-E07F-FCA7-0C11-40CB903BB130}"/>
              </a:ext>
            </a:extLst>
          </p:cNvPr>
          <p:cNvSpPr>
            <a:spLocks noGrp="1"/>
          </p:cNvSpPr>
          <p:nvPr>
            <p:ph type="body" sz="quarter" idx="10"/>
          </p:nvPr>
        </p:nvSpPr>
        <p:spPr>
          <a:xfrm>
            <a:off x="6491199" y="1678175"/>
            <a:ext cx="5212080" cy="430887"/>
          </a:xfrm>
        </p:spPr>
        <p:txBody>
          <a:bodyPr/>
          <a:lstStyle/>
          <a:p>
            <a:r>
              <a:rPr lang="en-US"/>
              <a:t>Artificial Intelligence</a:t>
            </a:r>
          </a:p>
        </p:txBody>
      </p:sp>
      <p:sp>
        <p:nvSpPr>
          <p:cNvPr id="7" name="Text Placeholder 6">
            <a:extLst>
              <a:ext uri="{FF2B5EF4-FFF2-40B4-BE49-F238E27FC236}">
                <a16:creationId xmlns:a16="http://schemas.microsoft.com/office/drawing/2014/main" id="{083529DA-8115-847D-88D5-E3C52404460B}"/>
              </a:ext>
            </a:extLst>
          </p:cNvPr>
          <p:cNvSpPr>
            <a:spLocks noGrp="1"/>
          </p:cNvSpPr>
          <p:nvPr>
            <p:ph type="body" sz="quarter" idx="12"/>
          </p:nvPr>
        </p:nvSpPr>
        <p:spPr>
          <a:xfrm>
            <a:off x="624648" y="1678175"/>
            <a:ext cx="5212080" cy="430887"/>
          </a:xfrm>
        </p:spPr>
        <p:txBody>
          <a:bodyPr/>
          <a:lstStyle/>
          <a:p>
            <a:r>
              <a:rPr lang="en-US"/>
              <a:t>Machine Learning</a:t>
            </a:r>
          </a:p>
        </p:txBody>
      </p:sp>
      <p:sp>
        <p:nvSpPr>
          <p:cNvPr id="10" name="TextBox 9">
            <a:extLst>
              <a:ext uri="{FF2B5EF4-FFF2-40B4-BE49-F238E27FC236}">
                <a16:creationId xmlns:a16="http://schemas.microsoft.com/office/drawing/2014/main" id="{C78B0AFD-CE90-2764-BCD0-D984D3B96E5B}"/>
              </a:ext>
            </a:extLst>
          </p:cNvPr>
          <p:cNvSpPr txBox="1"/>
          <p:nvPr/>
        </p:nvSpPr>
        <p:spPr>
          <a:xfrm>
            <a:off x="624648" y="2403961"/>
            <a:ext cx="4806063" cy="2492990"/>
          </a:xfrm>
          <a:prstGeom prst="rect">
            <a:avLst/>
          </a:prstGeom>
          <a:noFill/>
        </p:spPr>
        <p:txBody>
          <a:bodyPr wrap="square" lIns="0" tIns="0" rIns="0" bIns="0" rtlCol="0">
            <a:spAutoFit/>
          </a:bodyPr>
          <a:lstStyle/>
          <a:p>
            <a:pPr marL="342900" indent="-342900" algn="l">
              <a:buFont typeface="Arial" panose="020B0604020202020204" pitchFamily="34" charset="0"/>
              <a:buChar char="•"/>
            </a:pPr>
            <a:r>
              <a:rPr lang="en-US">
                <a:gradFill>
                  <a:gsLst>
                    <a:gs pos="1250">
                      <a:schemeClr val="tx2"/>
                    </a:gs>
                    <a:gs pos="99000">
                      <a:schemeClr val="tx2"/>
                    </a:gs>
                  </a:gsLst>
                  <a:lin ang="5400000" scaled="0"/>
                </a:gradFill>
              </a:rPr>
              <a:t>ML is a specific type of AI that uses statistical learning algorithms to enable machines to learn from data.</a:t>
            </a:r>
          </a:p>
          <a:p>
            <a:pPr algn="l"/>
            <a:endParaRPr lang="en-US">
              <a:gradFill>
                <a:gsLst>
                  <a:gs pos="1250">
                    <a:schemeClr val="tx2"/>
                  </a:gs>
                  <a:gs pos="99000">
                    <a:schemeClr val="tx2"/>
                  </a:gs>
                </a:gsLst>
                <a:lin ang="5400000" scaled="0"/>
              </a:gradFill>
            </a:endParaRPr>
          </a:p>
          <a:p>
            <a:pPr marL="342900" indent="-342900" algn="l">
              <a:buFont typeface="Arial" panose="020B0604020202020204" pitchFamily="34" charset="0"/>
              <a:buChar char="•"/>
            </a:pPr>
            <a:r>
              <a:rPr lang="en-US">
                <a:gradFill>
                  <a:gsLst>
                    <a:gs pos="1250">
                      <a:schemeClr val="tx2"/>
                    </a:gs>
                    <a:gs pos="99000">
                      <a:schemeClr val="tx2"/>
                    </a:gs>
                  </a:gsLst>
                  <a:lin ang="5400000" scaled="0"/>
                </a:gradFill>
              </a:rPr>
              <a:t>Common types of Machine Learning include:</a:t>
            </a:r>
          </a:p>
          <a:p>
            <a:pPr marL="800100" lvl="1" indent="-342900">
              <a:buFont typeface="Arial" panose="020B0604020202020204" pitchFamily="34" charset="0"/>
              <a:buChar char="•"/>
            </a:pPr>
            <a:r>
              <a:rPr lang="en-US">
                <a:gradFill>
                  <a:gsLst>
                    <a:gs pos="1250">
                      <a:schemeClr val="tx2"/>
                    </a:gs>
                    <a:gs pos="99000">
                      <a:schemeClr val="tx2"/>
                    </a:gs>
                  </a:gsLst>
                  <a:lin ang="5400000" scaled="0"/>
                </a:gradFill>
              </a:rPr>
              <a:t>Statistical Modelling</a:t>
            </a:r>
          </a:p>
          <a:p>
            <a:pPr marL="800100" lvl="1" indent="-342900">
              <a:buFont typeface="Arial" panose="020B0604020202020204" pitchFamily="34" charset="0"/>
              <a:buChar char="•"/>
            </a:pPr>
            <a:r>
              <a:rPr lang="en-US">
                <a:gradFill>
                  <a:gsLst>
                    <a:gs pos="1250">
                      <a:schemeClr val="tx2"/>
                    </a:gs>
                    <a:gs pos="99000">
                      <a:schemeClr val="tx2"/>
                    </a:gs>
                  </a:gsLst>
                  <a:lin ang="5400000" scaled="0"/>
                </a:gradFill>
              </a:rPr>
              <a:t>Classification</a:t>
            </a:r>
          </a:p>
          <a:p>
            <a:pPr marL="800100" lvl="1" indent="-342900">
              <a:buFont typeface="Arial" panose="020B0604020202020204" pitchFamily="34" charset="0"/>
              <a:buChar char="•"/>
            </a:pPr>
            <a:r>
              <a:rPr lang="en-US">
                <a:gradFill>
                  <a:gsLst>
                    <a:gs pos="1250">
                      <a:schemeClr val="tx2"/>
                    </a:gs>
                    <a:gs pos="99000">
                      <a:schemeClr val="tx2"/>
                    </a:gs>
                  </a:gsLst>
                  <a:lin ang="5400000" scaled="0"/>
                </a:gradFill>
              </a:rPr>
              <a:t>Natural Language Processing</a:t>
            </a:r>
            <a:endParaRPr lang="en-US">
              <a:gradFill>
                <a:gsLst>
                  <a:gs pos="2917">
                    <a:schemeClr val="tx1"/>
                  </a:gs>
                  <a:gs pos="30000">
                    <a:schemeClr val="tx1"/>
                  </a:gs>
                </a:gsLst>
                <a:lin ang="5400000" scaled="0"/>
              </a:gradFill>
            </a:endParaRPr>
          </a:p>
        </p:txBody>
      </p:sp>
      <p:sp>
        <p:nvSpPr>
          <p:cNvPr id="12" name="TextBox 11">
            <a:extLst>
              <a:ext uri="{FF2B5EF4-FFF2-40B4-BE49-F238E27FC236}">
                <a16:creationId xmlns:a16="http://schemas.microsoft.com/office/drawing/2014/main" id="{2BD3B3FE-92C9-B6C7-AE1A-894719588384}"/>
              </a:ext>
            </a:extLst>
          </p:cNvPr>
          <p:cNvSpPr txBox="1"/>
          <p:nvPr/>
        </p:nvSpPr>
        <p:spPr>
          <a:xfrm>
            <a:off x="6367631" y="2373641"/>
            <a:ext cx="5001054" cy="3139321"/>
          </a:xfrm>
          <a:prstGeom prst="rect">
            <a:avLst/>
          </a:prstGeom>
          <a:noFill/>
        </p:spPr>
        <p:txBody>
          <a:bodyPr wrap="square">
            <a:spAutoFit/>
          </a:bodyPr>
          <a:lstStyle/>
          <a:p>
            <a:pPr marL="285750" indent="-285750">
              <a:buFont typeface="Arial" panose="020B0604020202020204" pitchFamily="34" charset="0"/>
              <a:buChar char="•"/>
            </a:pPr>
            <a:r>
              <a:rPr lang="en-US" sz="1800">
                <a:gradFill>
                  <a:gsLst>
                    <a:gs pos="1250">
                      <a:schemeClr val="tx2"/>
                    </a:gs>
                    <a:gs pos="99000">
                      <a:schemeClr val="tx2"/>
                    </a:gs>
                  </a:gsLst>
                  <a:lin ang="5400000" scaled="0"/>
                </a:gradFill>
              </a:rPr>
              <a:t>AI systems can perform complex tasks, such as “understanding” natural language, recognizing faces or emotions, and making recommendations.</a:t>
            </a:r>
          </a:p>
          <a:p>
            <a:pPr marL="285750" indent="-285750">
              <a:buFont typeface="Arial" panose="020B0604020202020204" pitchFamily="34" charset="0"/>
              <a:buChar char="•"/>
            </a:pPr>
            <a:r>
              <a:rPr lang="en-US">
                <a:gradFill>
                  <a:gsLst>
                    <a:gs pos="1250">
                      <a:schemeClr val="tx2"/>
                    </a:gs>
                    <a:gs pos="99000">
                      <a:schemeClr val="tx2"/>
                    </a:gs>
                  </a:gsLst>
                  <a:lin ang="5400000" scaled="0"/>
                </a:gradFill>
              </a:rPr>
              <a:t>Large Language Models are a form of Artificial Intelligence</a:t>
            </a:r>
          </a:p>
          <a:p>
            <a:pPr marL="285750" indent="-285750">
              <a:buFont typeface="Arial" panose="020B0604020202020204" pitchFamily="34" charset="0"/>
              <a:buChar char="•"/>
            </a:pPr>
            <a:r>
              <a:rPr lang="en-US" sz="1800">
                <a:gradFill>
                  <a:gsLst>
                    <a:gs pos="1250">
                      <a:schemeClr val="tx2"/>
                    </a:gs>
                    <a:gs pos="99000">
                      <a:schemeClr val="tx2"/>
                    </a:gs>
                  </a:gsLst>
                  <a:lin ang="5400000" scaled="0"/>
                </a:gradFill>
              </a:rPr>
              <a:t>AI can involve ML and other techniques to achieve a range of capabilities such as perception, reasoning and natural language processing.</a:t>
            </a:r>
          </a:p>
          <a:p>
            <a:pPr marL="285750" indent="-285750">
              <a:buFont typeface="Arial" panose="020B0604020202020204" pitchFamily="34" charset="0"/>
              <a:buChar char="•"/>
            </a:pPr>
            <a:endParaRPr lang="en-US"/>
          </a:p>
        </p:txBody>
      </p:sp>
      <p:grpSp>
        <p:nvGrpSpPr>
          <p:cNvPr id="18" name="Group 17">
            <a:extLst>
              <a:ext uri="{FF2B5EF4-FFF2-40B4-BE49-F238E27FC236}">
                <a16:creationId xmlns:a16="http://schemas.microsoft.com/office/drawing/2014/main" id="{519B55BC-68C5-72F8-D058-BA6DA0AAAA4D}"/>
              </a:ext>
            </a:extLst>
          </p:cNvPr>
          <p:cNvGrpSpPr/>
          <p:nvPr/>
        </p:nvGrpSpPr>
        <p:grpSpPr>
          <a:xfrm>
            <a:off x="2290119" y="5584092"/>
            <a:ext cx="7869400" cy="1001536"/>
            <a:chOff x="2290119" y="5584092"/>
            <a:chExt cx="7869400" cy="1001536"/>
          </a:xfrm>
        </p:grpSpPr>
        <p:sp>
          <p:nvSpPr>
            <p:cNvPr id="17" name="Rectangle 16">
              <a:extLst>
                <a:ext uri="{FF2B5EF4-FFF2-40B4-BE49-F238E27FC236}">
                  <a16:creationId xmlns:a16="http://schemas.microsoft.com/office/drawing/2014/main" id="{7840B45C-2CD8-2951-E443-75AF1D7DE0F5}"/>
                </a:ext>
              </a:extLst>
            </p:cNvPr>
            <p:cNvSpPr/>
            <p:nvPr/>
          </p:nvSpPr>
          <p:spPr bwMode="auto">
            <a:xfrm>
              <a:off x="2290119" y="5584092"/>
              <a:ext cx="7525264" cy="1001536"/>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4" name="TextBox 13">
              <a:extLst>
                <a:ext uri="{FF2B5EF4-FFF2-40B4-BE49-F238E27FC236}">
                  <a16:creationId xmlns:a16="http://schemas.microsoft.com/office/drawing/2014/main" id="{C7AEBBF6-3F70-4FD5-9BA9-BEEA19C37ABF}"/>
                </a:ext>
              </a:extLst>
            </p:cNvPr>
            <p:cNvSpPr txBox="1"/>
            <p:nvPr/>
          </p:nvSpPr>
          <p:spPr>
            <a:xfrm>
              <a:off x="3370732" y="5731374"/>
              <a:ext cx="6788787" cy="646331"/>
            </a:xfrm>
            <a:prstGeom prst="rect">
              <a:avLst/>
            </a:prstGeom>
            <a:noFill/>
          </p:spPr>
          <p:txBody>
            <a:bodyPr wrap="square">
              <a:spAutoFit/>
            </a:bodyPr>
            <a:lstStyle/>
            <a:p>
              <a:r>
                <a:rPr lang="en-US" sz="1800">
                  <a:gradFill>
                    <a:gsLst>
                      <a:gs pos="1250">
                        <a:schemeClr val="tx2"/>
                      </a:gs>
                      <a:gs pos="99000">
                        <a:schemeClr val="tx2"/>
                      </a:gs>
                    </a:gsLst>
                    <a:lin ang="5400000" scaled="0"/>
                  </a:gradFill>
                </a:rPr>
                <a:t>AI and ML are not mutually exclusive. </a:t>
              </a:r>
            </a:p>
            <a:p>
              <a:r>
                <a:rPr lang="en-US" sz="1800">
                  <a:gradFill>
                    <a:gsLst>
                      <a:gs pos="1250">
                        <a:schemeClr val="tx2"/>
                      </a:gs>
                      <a:gs pos="99000">
                        <a:schemeClr val="tx2"/>
                      </a:gs>
                    </a:gsLst>
                    <a:lin ang="5400000" scaled="0"/>
                  </a:gradFill>
                </a:rPr>
                <a:t>ML is often used to train AI models to perform a specific task</a:t>
              </a:r>
              <a:endParaRPr lang="en-US"/>
            </a:p>
          </p:txBody>
        </p:sp>
        <p:pic>
          <p:nvPicPr>
            <p:cNvPr id="16" name="Graphic 15" descr="Badge New with solid fill">
              <a:extLst>
                <a:ext uri="{FF2B5EF4-FFF2-40B4-BE49-F238E27FC236}">
                  <a16:creationId xmlns:a16="http://schemas.microsoft.com/office/drawing/2014/main" id="{61637A35-FEFD-AABA-D3B3-48524EAEC30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376617" y="5621686"/>
              <a:ext cx="914400" cy="914400"/>
            </a:xfrm>
            <a:prstGeom prst="rect">
              <a:avLst/>
            </a:prstGeom>
          </p:spPr>
        </p:pic>
      </p:grpSp>
    </p:spTree>
    <p:extLst>
      <p:ext uri="{BB962C8B-B14F-4D97-AF65-F5344CB8AC3E}">
        <p14:creationId xmlns:p14="http://schemas.microsoft.com/office/powerpoint/2010/main" val="33055795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xEl>
                                              <p:pRg st="0" end="0"/>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7" grpId="0" build="p"/>
      <p:bldP spid="10" grpId="0"/>
      <p:bldP spid="1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Left-right Arrow 16">
            <a:extLst>
              <a:ext uri="{FF2B5EF4-FFF2-40B4-BE49-F238E27FC236}">
                <a16:creationId xmlns:a16="http://schemas.microsoft.com/office/drawing/2014/main" id="{C7061408-A6C9-CB1C-3E19-4F5B9E792A6E}"/>
              </a:ext>
            </a:extLst>
          </p:cNvPr>
          <p:cNvSpPr/>
          <p:nvPr/>
        </p:nvSpPr>
        <p:spPr bwMode="auto">
          <a:xfrm rot="5400000">
            <a:off x="3776843" y="3286212"/>
            <a:ext cx="1390135" cy="255464"/>
          </a:xfrm>
          <a:prstGeom prst="lef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
            <a:extLst>
              <a:ext uri="{FF2B5EF4-FFF2-40B4-BE49-F238E27FC236}">
                <a16:creationId xmlns:a16="http://schemas.microsoft.com/office/drawing/2014/main" id="{08C68C53-B145-D72B-CFEA-76A866573369}"/>
              </a:ext>
            </a:extLst>
          </p:cNvPr>
          <p:cNvSpPr>
            <a:spLocks noGrp="1"/>
          </p:cNvSpPr>
          <p:nvPr>
            <p:ph type="title"/>
          </p:nvPr>
        </p:nvSpPr>
        <p:spPr/>
        <p:txBody>
          <a:bodyPr/>
          <a:lstStyle/>
          <a:p>
            <a:r>
              <a:rPr lang="en-US"/>
              <a:t>AI != ChatGPT</a:t>
            </a:r>
          </a:p>
        </p:txBody>
      </p:sp>
      <p:pic>
        <p:nvPicPr>
          <p:cNvPr id="8" name="Picture Placeholder 7" descr="A cell phone with text on it&#10;&#10;Description automatically generated">
            <a:extLst>
              <a:ext uri="{FF2B5EF4-FFF2-40B4-BE49-F238E27FC236}">
                <a16:creationId xmlns:a16="http://schemas.microsoft.com/office/drawing/2014/main" id="{E70CACCF-62E6-1336-752B-EF0A161B15CF}"/>
              </a:ext>
            </a:extLst>
          </p:cNvPr>
          <p:cNvPicPr>
            <a:picLocks noGrp="1" noChangeAspect="1"/>
          </p:cNvPicPr>
          <p:nvPr>
            <p:ph type="pic" sz="quarter" idx="11"/>
          </p:nvPr>
        </p:nvPicPr>
        <p:blipFill>
          <a:blip r:embed="rId3">
            <a:extLst>
              <a:ext uri="{837473B0-CC2E-450A-ABE3-18F120FF3D39}">
                <a1611:picAttrSrcUrl xmlns:a1611="http://schemas.microsoft.com/office/drawing/2016/11/main" r:id="rId4"/>
              </a:ext>
            </a:extLst>
          </a:blip>
          <a:srcRect l="16367" r="16367"/>
          <a:stretch>
            <a:fillRect/>
          </a:stretch>
        </p:blipFill>
        <p:spPr/>
      </p:pic>
      <p:sp>
        <p:nvSpPr>
          <p:cNvPr id="10" name="Rectangle 9">
            <a:extLst>
              <a:ext uri="{FF2B5EF4-FFF2-40B4-BE49-F238E27FC236}">
                <a16:creationId xmlns:a16="http://schemas.microsoft.com/office/drawing/2014/main" id="{6470F0FA-5F9A-897A-AC85-B337142130C5}"/>
              </a:ext>
            </a:extLst>
          </p:cNvPr>
          <p:cNvSpPr/>
          <p:nvPr/>
        </p:nvSpPr>
        <p:spPr bwMode="auto">
          <a:xfrm>
            <a:off x="3069419" y="1854567"/>
            <a:ext cx="2804984" cy="729048"/>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gradFill>
                  <a:gsLst>
                    <a:gs pos="0">
                      <a:srgbClr val="FFFFFF"/>
                    </a:gs>
                    <a:gs pos="100000">
                      <a:srgbClr val="FFFFFF"/>
                    </a:gs>
                  </a:gsLst>
                  <a:lin ang="5400000" scaled="0"/>
                </a:gradFill>
                <a:ea typeface="Segoe UI" pitchFamily="34" charset="0"/>
                <a:cs typeface="Segoe UI" pitchFamily="34" charset="0"/>
              </a:rPr>
              <a:t>Web UI</a:t>
            </a:r>
          </a:p>
        </p:txBody>
      </p:sp>
      <p:sp>
        <p:nvSpPr>
          <p:cNvPr id="12" name="Rectangle 11">
            <a:extLst>
              <a:ext uri="{FF2B5EF4-FFF2-40B4-BE49-F238E27FC236}">
                <a16:creationId xmlns:a16="http://schemas.microsoft.com/office/drawing/2014/main" id="{D09557DC-F318-B28A-578C-604818EC2E31}"/>
              </a:ext>
            </a:extLst>
          </p:cNvPr>
          <p:cNvSpPr/>
          <p:nvPr/>
        </p:nvSpPr>
        <p:spPr bwMode="auto">
          <a:xfrm>
            <a:off x="3069419" y="4170405"/>
            <a:ext cx="2804984" cy="72904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gradFill>
                  <a:gsLst>
                    <a:gs pos="0">
                      <a:srgbClr val="FFFFFF"/>
                    </a:gs>
                    <a:gs pos="100000">
                      <a:srgbClr val="FFFFFF"/>
                    </a:gs>
                  </a:gsLst>
                  <a:lin ang="5400000" scaled="0"/>
                </a:gradFill>
                <a:ea typeface="Segoe UI" pitchFamily="34" charset="0"/>
                <a:cs typeface="Segoe UI" pitchFamily="34" charset="0"/>
              </a:rPr>
              <a:t>Chat Completions Model</a:t>
            </a:r>
          </a:p>
        </p:txBody>
      </p:sp>
      <p:sp>
        <p:nvSpPr>
          <p:cNvPr id="13" name="Rectangle 12">
            <a:extLst>
              <a:ext uri="{FF2B5EF4-FFF2-40B4-BE49-F238E27FC236}">
                <a16:creationId xmlns:a16="http://schemas.microsoft.com/office/drawing/2014/main" id="{4E15FDE7-2D37-0003-078B-ECEC67E79BBE}"/>
              </a:ext>
            </a:extLst>
          </p:cNvPr>
          <p:cNvSpPr/>
          <p:nvPr/>
        </p:nvSpPr>
        <p:spPr bwMode="auto">
          <a:xfrm>
            <a:off x="3069419" y="3012486"/>
            <a:ext cx="2804984" cy="72904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gradFill>
                  <a:gsLst>
                    <a:gs pos="0">
                      <a:srgbClr val="FFFFFF"/>
                    </a:gs>
                    <a:gs pos="100000">
                      <a:srgbClr val="FFFFFF"/>
                    </a:gs>
                  </a:gsLst>
                  <a:lin ang="5400000" scaled="0"/>
                </a:gradFill>
                <a:ea typeface="Segoe UI" pitchFamily="34" charset="0"/>
                <a:cs typeface="Segoe UI" pitchFamily="34" charset="0"/>
              </a:rPr>
              <a:t>Tokenizer</a:t>
            </a:r>
          </a:p>
        </p:txBody>
      </p:sp>
      <p:sp>
        <p:nvSpPr>
          <p:cNvPr id="14" name="Rectangle 13">
            <a:extLst>
              <a:ext uri="{FF2B5EF4-FFF2-40B4-BE49-F238E27FC236}">
                <a16:creationId xmlns:a16="http://schemas.microsoft.com/office/drawing/2014/main" id="{38748823-EDC8-BCA3-C048-498337BC9EDD}"/>
              </a:ext>
            </a:extLst>
          </p:cNvPr>
          <p:cNvSpPr/>
          <p:nvPr/>
        </p:nvSpPr>
        <p:spPr bwMode="auto">
          <a:xfrm>
            <a:off x="617837" y="4170405"/>
            <a:ext cx="1655805" cy="72904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gradFill>
                  <a:gsLst>
                    <a:gs pos="0">
                      <a:srgbClr val="FFFFFF"/>
                    </a:gs>
                    <a:gs pos="100000">
                      <a:srgbClr val="FFFFFF"/>
                    </a:gs>
                  </a:gsLst>
                  <a:lin ang="5400000" scaled="0"/>
                </a:gradFill>
                <a:ea typeface="Segoe UI" pitchFamily="34" charset="0"/>
                <a:cs typeface="Segoe UI" pitchFamily="34" charset="0"/>
              </a:rPr>
              <a:t>System Prompt</a:t>
            </a:r>
          </a:p>
        </p:txBody>
      </p:sp>
      <p:sp>
        <p:nvSpPr>
          <p:cNvPr id="15" name="Rectangle 14">
            <a:extLst>
              <a:ext uri="{FF2B5EF4-FFF2-40B4-BE49-F238E27FC236}">
                <a16:creationId xmlns:a16="http://schemas.microsoft.com/office/drawing/2014/main" id="{1405A4E3-3604-2C65-D3A8-34ACE660D021}"/>
              </a:ext>
            </a:extLst>
          </p:cNvPr>
          <p:cNvSpPr/>
          <p:nvPr/>
        </p:nvSpPr>
        <p:spPr bwMode="auto">
          <a:xfrm>
            <a:off x="383059" y="1854567"/>
            <a:ext cx="2125363" cy="72904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gradFill>
                  <a:gsLst>
                    <a:gs pos="0">
                      <a:srgbClr val="FFFFFF"/>
                    </a:gs>
                    <a:gs pos="100000">
                      <a:srgbClr val="FFFFFF"/>
                    </a:gs>
                  </a:gsLst>
                  <a:lin ang="5400000" scaled="0"/>
                </a:gradFill>
                <a:ea typeface="Segoe UI" pitchFamily="34" charset="0"/>
                <a:cs typeface="Segoe UI" pitchFamily="34" charset="0"/>
              </a:rPr>
              <a:t>Logging + Authentication</a:t>
            </a:r>
          </a:p>
        </p:txBody>
      </p:sp>
      <p:sp>
        <p:nvSpPr>
          <p:cNvPr id="16" name="Left-right Arrow 15">
            <a:extLst>
              <a:ext uri="{FF2B5EF4-FFF2-40B4-BE49-F238E27FC236}">
                <a16:creationId xmlns:a16="http://schemas.microsoft.com/office/drawing/2014/main" id="{073E02C2-61CA-DEB2-246B-1A60AD9D39DB}"/>
              </a:ext>
            </a:extLst>
          </p:cNvPr>
          <p:cNvSpPr/>
          <p:nvPr/>
        </p:nvSpPr>
        <p:spPr bwMode="auto">
          <a:xfrm>
            <a:off x="2557849" y="2072046"/>
            <a:ext cx="462143" cy="294090"/>
          </a:xfrm>
          <a:prstGeom prst="lef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8" name="Can 17">
            <a:extLst>
              <a:ext uri="{FF2B5EF4-FFF2-40B4-BE49-F238E27FC236}">
                <a16:creationId xmlns:a16="http://schemas.microsoft.com/office/drawing/2014/main" id="{26824439-DA94-2CC7-B080-07103E7B5222}"/>
              </a:ext>
            </a:extLst>
          </p:cNvPr>
          <p:cNvSpPr/>
          <p:nvPr/>
        </p:nvSpPr>
        <p:spPr bwMode="auto">
          <a:xfrm>
            <a:off x="3862722" y="5251620"/>
            <a:ext cx="1218375" cy="1149179"/>
          </a:xfrm>
          <a:prstGeom prst="can">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000">
                <a:gradFill>
                  <a:gsLst>
                    <a:gs pos="0">
                      <a:srgbClr val="FFFFFF"/>
                    </a:gs>
                    <a:gs pos="100000">
                      <a:srgbClr val="FFFFFF"/>
                    </a:gs>
                  </a:gsLst>
                  <a:lin ang="5400000" scaled="0"/>
                </a:gradFill>
                <a:ea typeface="Segoe UI" pitchFamily="34" charset="0"/>
                <a:cs typeface="Segoe UI" pitchFamily="34" charset="0"/>
              </a:rPr>
              <a:t>Model</a:t>
            </a:r>
          </a:p>
        </p:txBody>
      </p:sp>
      <p:sp>
        <p:nvSpPr>
          <p:cNvPr id="19" name="Up Arrow 18">
            <a:extLst>
              <a:ext uri="{FF2B5EF4-FFF2-40B4-BE49-F238E27FC236}">
                <a16:creationId xmlns:a16="http://schemas.microsoft.com/office/drawing/2014/main" id="{6C17EEF2-BE3F-2155-7019-D8B6C9FB63F5}"/>
              </a:ext>
            </a:extLst>
          </p:cNvPr>
          <p:cNvSpPr/>
          <p:nvPr/>
        </p:nvSpPr>
        <p:spPr bwMode="auto">
          <a:xfrm>
            <a:off x="4326099" y="4973591"/>
            <a:ext cx="291619" cy="574589"/>
          </a:xfrm>
          <a:prstGeom prst="up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Up Arrow 19">
            <a:extLst>
              <a:ext uri="{FF2B5EF4-FFF2-40B4-BE49-F238E27FC236}">
                <a16:creationId xmlns:a16="http://schemas.microsoft.com/office/drawing/2014/main" id="{789F98F1-1350-F424-684F-0A1622526E64}"/>
              </a:ext>
            </a:extLst>
          </p:cNvPr>
          <p:cNvSpPr/>
          <p:nvPr/>
        </p:nvSpPr>
        <p:spPr bwMode="auto">
          <a:xfrm rot="5400000">
            <a:off x="2492975" y="4153723"/>
            <a:ext cx="294089" cy="759942"/>
          </a:xfrm>
          <a:prstGeom prst="up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6940370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2" grpId="0" animBg="1"/>
      <p:bldP spid="13" grpId="0" animBg="1"/>
      <p:bldP spid="14" grpId="0" animBg="1"/>
      <p:bldP spid="15" grpId="0" animBg="1"/>
      <p:bldP spid="16" grpId="0" animBg="1"/>
      <p:bldP spid="18" grpId="0" animBg="1"/>
      <p:bldP spid="19" grpId="0" animBg="1"/>
      <p:bldP spid="20"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A751E2D-3EFC-AE77-8437-1EAB310D22D9}"/>
              </a:ext>
            </a:extLst>
          </p:cNvPr>
          <p:cNvSpPr>
            <a:spLocks noGrp="1"/>
          </p:cNvSpPr>
          <p:nvPr>
            <p:ph type="title"/>
          </p:nvPr>
        </p:nvSpPr>
        <p:spPr/>
        <p:txBody>
          <a:bodyPr/>
          <a:lstStyle/>
          <a:p>
            <a:r>
              <a:rPr lang="en-US"/>
              <a:t>OpenAI Models</a:t>
            </a:r>
          </a:p>
        </p:txBody>
      </p:sp>
      <p:graphicFrame>
        <p:nvGraphicFramePr>
          <p:cNvPr id="8" name="Table 7">
            <a:extLst>
              <a:ext uri="{FF2B5EF4-FFF2-40B4-BE49-F238E27FC236}">
                <a16:creationId xmlns:a16="http://schemas.microsoft.com/office/drawing/2014/main" id="{C361B616-1AEB-150D-6B32-B9E3DD13E043}"/>
              </a:ext>
            </a:extLst>
          </p:cNvPr>
          <p:cNvGraphicFramePr>
            <a:graphicFrameLocks noGrp="1"/>
          </p:cNvGraphicFramePr>
          <p:nvPr>
            <p:extLst>
              <p:ext uri="{D42A27DB-BD31-4B8C-83A1-F6EECF244321}">
                <p14:modId xmlns:p14="http://schemas.microsoft.com/office/powerpoint/2010/main" val="696983717"/>
              </p:ext>
            </p:extLst>
          </p:nvPr>
        </p:nvGraphicFramePr>
        <p:xfrm>
          <a:off x="588261" y="1511122"/>
          <a:ext cx="11333537" cy="4889678"/>
        </p:xfrm>
        <a:graphic>
          <a:graphicData uri="http://schemas.openxmlformats.org/drawingml/2006/table">
            <a:tbl>
              <a:tblPr firstRow="1" bandRow="1">
                <a:tableStyleId>{3B4B98B0-60AC-42C2-AFA5-B58CD77FA1E5}</a:tableStyleId>
              </a:tblPr>
              <a:tblGrid>
                <a:gridCol w="2093155">
                  <a:extLst>
                    <a:ext uri="{9D8B030D-6E8A-4147-A177-3AD203B41FA5}">
                      <a16:colId xmlns:a16="http://schemas.microsoft.com/office/drawing/2014/main" val="3261642315"/>
                    </a:ext>
                  </a:extLst>
                </a:gridCol>
                <a:gridCol w="9240382">
                  <a:extLst>
                    <a:ext uri="{9D8B030D-6E8A-4147-A177-3AD203B41FA5}">
                      <a16:colId xmlns:a16="http://schemas.microsoft.com/office/drawing/2014/main" val="2532821440"/>
                    </a:ext>
                  </a:extLst>
                </a:gridCol>
              </a:tblGrid>
              <a:tr h="341368">
                <a:tc>
                  <a:txBody>
                    <a:bodyPr/>
                    <a:lstStyle/>
                    <a:p>
                      <a:pPr algn="l" fontAlgn="b"/>
                      <a:r>
                        <a:rPr lang="en-AU" sz="2400" b="1" cap="all">
                          <a:effectLst/>
                        </a:rPr>
                        <a:t>MODEL</a:t>
                      </a:r>
                    </a:p>
                  </a:txBody>
                  <a:tcPr marL="25276" marR="21063" marT="12638" marB="7899" anchor="b"/>
                </a:tc>
                <a:tc>
                  <a:txBody>
                    <a:bodyPr/>
                    <a:lstStyle/>
                    <a:p>
                      <a:pPr algn="l" fontAlgn="b"/>
                      <a:r>
                        <a:rPr lang="en-AU" sz="2400" b="1" cap="all">
                          <a:effectLst/>
                        </a:rPr>
                        <a:t>DESCRIPTION</a:t>
                      </a:r>
                    </a:p>
                  </a:txBody>
                  <a:tcPr marL="21063" marR="25276" marT="12638" marB="7899" anchor="b"/>
                </a:tc>
                <a:extLst>
                  <a:ext uri="{0D108BD9-81ED-4DB2-BD59-A6C34878D82A}">
                    <a16:rowId xmlns:a16="http://schemas.microsoft.com/office/drawing/2014/main" val="1246602539"/>
                  </a:ext>
                </a:extLst>
              </a:tr>
              <a:tr h="591519">
                <a:tc>
                  <a:txBody>
                    <a:bodyPr/>
                    <a:lstStyle/>
                    <a:p>
                      <a:pPr fontAlgn="t"/>
                      <a:r>
                        <a:rPr lang="en-AU" sz="2400" u="none" strike="noStrike">
                          <a:effectLst/>
                          <a:hlinkClick r:id="rId3"/>
                        </a:rPr>
                        <a:t>GPT-4o</a:t>
                      </a:r>
                      <a:endParaRPr lang="en-AU" sz="2400">
                        <a:effectLst/>
                      </a:endParaRPr>
                    </a:p>
                  </a:txBody>
                  <a:tcPr marL="25276" marR="21063" marT="21063" marB="21063"/>
                </a:tc>
                <a:tc>
                  <a:txBody>
                    <a:bodyPr/>
                    <a:lstStyle/>
                    <a:p>
                      <a:pPr fontAlgn="t"/>
                      <a:r>
                        <a:rPr lang="en-AU" sz="2400">
                          <a:effectLst/>
                        </a:rPr>
                        <a:t>GPT for complex, multi-step tasks</a:t>
                      </a:r>
                    </a:p>
                  </a:txBody>
                  <a:tcPr marL="21063" marR="25276" marT="21063" marB="21063"/>
                </a:tc>
                <a:extLst>
                  <a:ext uri="{0D108BD9-81ED-4DB2-BD59-A6C34878D82A}">
                    <a16:rowId xmlns:a16="http://schemas.microsoft.com/office/drawing/2014/main" val="2870232809"/>
                  </a:ext>
                </a:extLst>
              </a:tr>
              <a:tr h="591519">
                <a:tc>
                  <a:txBody>
                    <a:bodyPr/>
                    <a:lstStyle/>
                    <a:p>
                      <a:pPr fontAlgn="t"/>
                      <a:r>
                        <a:rPr lang="en-AU" sz="2400" u="none" strike="noStrike">
                          <a:effectLst/>
                          <a:hlinkClick r:id="rId4"/>
                        </a:rPr>
                        <a:t>GPT-4o mini</a:t>
                      </a:r>
                      <a:endParaRPr lang="en-AU" sz="2400">
                        <a:effectLst/>
                      </a:endParaRPr>
                    </a:p>
                  </a:txBody>
                  <a:tcPr marL="25276" marR="21063" marT="21063" marB="21063"/>
                </a:tc>
                <a:tc>
                  <a:txBody>
                    <a:bodyPr/>
                    <a:lstStyle/>
                    <a:p>
                      <a:pPr fontAlgn="t"/>
                      <a:r>
                        <a:rPr lang="en-AU" sz="2400">
                          <a:effectLst/>
                        </a:rPr>
                        <a:t>GPT for fast, lightweight tasks</a:t>
                      </a:r>
                    </a:p>
                  </a:txBody>
                  <a:tcPr marL="21063" marR="25276" marT="21063" marB="21063"/>
                </a:tc>
                <a:extLst>
                  <a:ext uri="{0D108BD9-81ED-4DB2-BD59-A6C34878D82A}">
                    <a16:rowId xmlns:a16="http://schemas.microsoft.com/office/drawing/2014/main" val="977893210"/>
                  </a:ext>
                </a:extLst>
              </a:tr>
              <a:tr h="683953">
                <a:tc>
                  <a:txBody>
                    <a:bodyPr/>
                    <a:lstStyle/>
                    <a:p>
                      <a:pPr fontAlgn="t"/>
                      <a:r>
                        <a:rPr lang="en-AU" sz="2400" u="none" strike="noStrike">
                          <a:effectLst/>
                          <a:hlinkClick r:id="rId5"/>
                        </a:rPr>
                        <a:t>DALL·E</a:t>
                      </a:r>
                      <a:endParaRPr lang="en-AU" sz="2400">
                        <a:effectLst/>
                      </a:endParaRPr>
                    </a:p>
                  </a:txBody>
                  <a:tcPr marL="25276" marR="21063" marT="21063" marB="21063"/>
                </a:tc>
                <a:tc>
                  <a:txBody>
                    <a:bodyPr/>
                    <a:lstStyle/>
                    <a:p>
                      <a:pPr fontAlgn="t"/>
                      <a:r>
                        <a:rPr lang="en-AU" sz="2400">
                          <a:effectLst/>
                        </a:rPr>
                        <a:t>A model that can generate and edit images given a natural language prompt</a:t>
                      </a:r>
                    </a:p>
                  </a:txBody>
                  <a:tcPr marL="21063" marR="25276" marT="21063" marB="21063"/>
                </a:tc>
                <a:extLst>
                  <a:ext uri="{0D108BD9-81ED-4DB2-BD59-A6C34878D82A}">
                    <a16:rowId xmlns:a16="http://schemas.microsoft.com/office/drawing/2014/main" val="3525411774"/>
                  </a:ext>
                </a:extLst>
              </a:tr>
              <a:tr h="683953">
                <a:tc>
                  <a:txBody>
                    <a:bodyPr/>
                    <a:lstStyle/>
                    <a:p>
                      <a:pPr fontAlgn="t"/>
                      <a:r>
                        <a:rPr lang="en-AU" sz="2400" u="none" strike="noStrike">
                          <a:effectLst/>
                          <a:hlinkClick r:id="rId6"/>
                        </a:rPr>
                        <a:t>TTS</a:t>
                      </a:r>
                      <a:endParaRPr lang="en-AU" sz="2400">
                        <a:effectLst/>
                      </a:endParaRPr>
                    </a:p>
                  </a:txBody>
                  <a:tcPr marL="25276" marR="21063" marT="21063" marB="21063"/>
                </a:tc>
                <a:tc>
                  <a:txBody>
                    <a:bodyPr/>
                    <a:lstStyle/>
                    <a:p>
                      <a:pPr fontAlgn="t"/>
                      <a:r>
                        <a:rPr lang="en-AU" sz="2400">
                          <a:effectLst/>
                        </a:rPr>
                        <a:t>A set of models that can convert text into natural sounding spoken audio</a:t>
                      </a:r>
                    </a:p>
                  </a:txBody>
                  <a:tcPr marL="21063" marR="25276" marT="21063" marB="21063"/>
                </a:tc>
                <a:extLst>
                  <a:ext uri="{0D108BD9-81ED-4DB2-BD59-A6C34878D82A}">
                    <a16:rowId xmlns:a16="http://schemas.microsoft.com/office/drawing/2014/main" val="1759122234"/>
                  </a:ext>
                </a:extLst>
              </a:tr>
              <a:tr h="366362">
                <a:tc>
                  <a:txBody>
                    <a:bodyPr/>
                    <a:lstStyle/>
                    <a:p>
                      <a:pPr fontAlgn="t"/>
                      <a:r>
                        <a:rPr lang="en-AU" sz="2400" u="none" strike="noStrike">
                          <a:effectLst/>
                          <a:hlinkClick r:id="rId7"/>
                        </a:rPr>
                        <a:t>Whisper</a:t>
                      </a:r>
                      <a:endParaRPr lang="en-AU" sz="2400">
                        <a:effectLst/>
                      </a:endParaRPr>
                    </a:p>
                  </a:txBody>
                  <a:tcPr marL="25276" marR="21063" marT="21063" marB="21063"/>
                </a:tc>
                <a:tc>
                  <a:txBody>
                    <a:bodyPr/>
                    <a:lstStyle/>
                    <a:p>
                      <a:pPr fontAlgn="t"/>
                      <a:r>
                        <a:rPr lang="en-AU" sz="2400">
                          <a:effectLst/>
                        </a:rPr>
                        <a:t>A model that can convert audio into text</a:t>
                      </a:r>
                    </a:p>
                  </a:txBody>
                  <a:tcPr marL="21063" marR="25276" marT="21063" marB="21063"/>
                </a:tc>
                <a:extLst>
                  <a:ext uri="{0D108BD9-81ED-4DB2-BD59-A6C34878D82A}">
                    <a16:rowId xmlns:a16="http://schemas.microsoft.com/office/drawing/2014/main" val="3640404816"/>
                  </a:ext>
                </a:extLst>
              </a:tr>
              <a:tr h="591519">
                <a:tc>
                  <a:txBody>
                    <a:bodyPr/>
                    <a:lstStyle/>
                    <a:p>
                      <a:pPr fontAlgn="t"/>
                      <a:r>
                        <a:rPr lang="en-AU" sz="2400" u="none" strike="noStrike">
                          <a:effectLst/>
                          <a:hlinkClick r:id="rId8"/>
                        </a:rPr>
                        <a:t>Embeddings</a:t>
                      </a:r>
                      <a:endParaRPr lang="en-AU" sz="2400">
                        <a:effectLst/>
                      </a:endParaRPr>
                    </a:p>
                  </a:txBody>
                  <a:tcPr marL="25276" marR="21063" marT="21063" marB="21063"/>
                </a:tc>
                <a:tc>
                  <a:txBody>
                    <a:bodyPr/>
                    <a:lstStyle/>
                    <a:p>
                      <a:pPr fontAlgn="t"/>
                      <a:r>
                        <a:rPr lang="en-AU" sz="2400">
                          <a:effectLst/>
                        </a:rPr>
                        <a:t>A set of models that can convert text into a numerical form</a:t>
                      </a:r>
                    </a:p>
                  </a:txBody>
                  <a:tcPr marL="21063" marR="25276" marT="21063" marB="21063"/>
                </a:tc>
                <a:extLst>
                  <a:ext uri="{0D108BD9-81ED-4DB2-BD59-A6C34878D82A}">
                    <a16:rowId xmlns:a16="http://schemas.microsoft.com/office/drawing/2014/main" val="3582000381"/>
                  </a:ext>
                </a:extLst>
              </a:tr>
              <a:tr h="683953">
                <a:tc>
                  <a:txBody>
                    <a:bodyPr/>
                    <a:lstStyle/>
                    <a:p>
                      <a:pPr fontAlgn="t"/>
                      <a:r>
                        <a:rPr lang="en-AU" sz="2400" u="none" strike="noStrike">
                          <a:effectLst/>
                          <a:hlinkClick r:id="rId9"/>
                        </a:rPr>
                        <a:t>Moderation</a:t>
                      </a:r>
                      <a:endParaRPr lang="en-AU" sz="2400">
                        <a:effectLst/>
                      </a:endParaRPr>
                    </a:p>
                  </a:txBody>
                  <a:tcPr marL="25276" marR="21063" marT="21063" marB="21063"/>
                </a:tc>
                <a:tc>
                  <a:txBody>
                    <a:bodyPr/>
                    <a:lstStyle/>
                    <a:p>
                      <a:pPr fontAlgn="t"/>
                      <a:r>
                        <a:rPr lang="en-AU" sz="2400">
                          <a:effectLst/>
                        </a:rPr>
                        <a:t>A fine-tuned model that can detect whether text may be sensitive or unsafe</a:t>
                      </a:r>
                    </a:p>
                  </a:txBody>
                  <a:tcPr marL="21063" marR="25276" marT="21063" marB="21063"/>
                </a:tc>
                <a:extLst>
                  <a:ext uri="{0D108BD9-81ED-4DB2-BD59-A6C34878D82A}">
                    <a16:rowId xmlns:a16="http://schemas.microsoft.com/office/drawing/2014/main" val="2321659259"/>
                  </a:ext>
                </a:extLst>
              </a:tr>
            </a:tbl>
          </a:graphicData>
        </a:graphic>
      </p:graphicFrame>
      <p:sp>
        <p:nvSpPr>
          <p:cNvPr id="2" name="Oval 1">
            <a:extLst>
              <a:ext uri="{FF2B5EF4-FFF2-40B4-BE49-F238E27FC236}">
                <a16:creationId xmlns:a16="http://schemas.microsoft.com/office/drawing/2014/main" id="{BD08569F-54ED-4E8F-24FA-3CE710CB61A9}"/>
              </a:ext>
            </a:extLst>
          </p:cNvPr>
          <p:cNvSpPr/>
          <p:nvPr/>
        </p:nvSpPr>
        <p:spPr bwMode="auto">
          <a:xfrm>
            <a:off x="5188017" y="457201"/>
            <a:ext cx="2569945" cy="82296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IN" sz="2000" dirty="0">
                <a:gradFill>
                  <a:gsLst>
                    <a:gs pos="0">
                      <a:srgbClr val="FFFFFF"/>
                    </a:gs>
                    <a:gs pos="100000">
                      <a:srgbClr val="FFFFFF"/>
                    </a:gs>
                  </a:gsLst>
                  <a:lin ang="5400000" scaled="0"/>
                </a:gradFill>
                <a:ea typeface="Segoe UI" pitchFamily="34" charset="0"/>
                <a:cs typeface="Segoe UI" pitchFamily="34" charset="0"/>
              </a:rPr>
              <a:t>O1-preview</a:t>
            </a:r>
          </a:p>
        </p:txBody>
      </p:sp>
    </p:spTree>
    <p:extLst>
      <p:ext uri="{BB962C8B-B14F-4D97-AF65-F5344CB8AC3E}">
        <p14:creationId xmlns:p14="http://schemas.microsoft.com/office/powerpoint/2010/main" val="1397555136"/>
      </p:ext>
    </p:extLst>
  </p:cSld>
  <p:clrMapOvr>
    <a:masterClrMapping/>
  </p:clrMapOvr>
  <p:transition>
    <p:fade/>
  </p:transition>
</p:sld>
</file>

<file path=ppt/theme/theme1.xml><?xml version="1.0" encoding="utf-8"?>
<a:theme xmlns:a="http://schemas.openxmlformats.org/drawingml/2006/main" name="2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2.xml><?xml version="1.0" encoding="utf-8"?>
<a:theme xmlns:a="http://schemas.openxmlformats.org/drawingml/2006/main" name="Microsoft Build 16:9 Template Dark">
  <a:themeElements>
    <a:clrScheme name="Custom 173">
      <a:dk1>
        <a:srgbClr val="091F2C"/>
      </a:dk1>
      <a:lt1>
        <a:srgbClr val="FFFFFF"/>
      </a:lt1>
      <a:dk2>
        <a:srgbClr val="463668"/>
      </a:dk2>
      <a:lt2>
        <a:srgbClr val="E8E6DF"/>
      </a:lt2>
      <a:accent1>
        <a:srgbClr val="C5B4E3"/>
      </a:accent1>
      <a:accent2>
        <a:srgbClr val="8DE971"/>
      </a:accent2>
      <a:accent3>
        <a:srgbClr val="0078D4"/>
      </a:accent3>
      <a:accent4>
        <a:srgbClr val="D7D2CB"/>
      </a:accent4>
      <a:accent5>
        <a:srgbClr val="C03BC4"/>
      </a:accent5>
      <a:accent6>
        <a:srgbClr val="D2D2D2"/>
      </a:accent6>
      <a:hlink>
        <a:srgbClr val="D59ED7"/>
      </a:hlink>
      <a:folHlink>
        <a:srgbClr val="D59ED7"/>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Build_2024_16-9 Event-template.potx" id="{8A6A87D4-66E2-41F9-A3F4-368DD8EC6CBC}" vid="{28696359-408B-4AE6-9ACC-9316519C2212}"/>
    </a:ext>
  </a:extLst>
</a:theme>
</file>

<file path=ppt/theme/theme3.xml><?xml version="1.0" encoding="utf-8"?>
<a:theme xmlns:a="http://schemas.openxmlformats.org/drawingml/2006/main" name="Microsoft AI Tour 16:9 Template Light">
  <a:themeElements>
    <a:clrScheme name="Custom 193">
      <a:dk1>
        <a:srgbClr val="000000"/>
      </a:dk1>
      <a:lt1>
        <a:srgbClr val="FFFFFF"/>
      </a:lt1>
      <a:dk2>
        <a:srgbClr val="2A446F"/>
      </a:dk2>
      <a:lt2>
        <a:srgbClr val="E8E6DF"/>
      </a:lt2>
      <a:accent1>
        <a:srgbClr val="8661C5"/>
      </a:accent1>
      <a:accent2>
        <a:srgbClr val="0078D4"/>
      </a:accent2>
      <a:accent3>
        <a:srgbClr val="8DE971"/>
      </a:accent3>
      <a:accent4>
        <a:srgbClr val="8C8279"/>
      </a:accent4>
      <a:accent5>
        <a:srgbClr val="463668"/>
      </a:accent5>
      <a:accent6>
        <a:srgbClr val="D7D2CB"/>
      </a:accent6>
      <a:hlink>
        <a:srgbClr val="8661C5"/>
      </a:hlink>
      <a:folHlink>
        <a:srgbClr val="8661C5"/>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Microsoft AI Tour_2024_16-9 Event-template.potx" id="{10A8AE99-8A8D-4608-9F84-61FDF4D5C73D}" vid="{B4F0B07B-3A4D-4C62-94BD-A9EACF6FFAE2}"/>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Custom 151">
    <a:dk1>
      <a:srgbClr val="000000"/>
    </a:dk1>
    <a:lt1>
      <a:srgbClr val="FFFFFF"/>
    </a:lt1>
    <a:dk2>
      <a:srgbClr val="463668"/>
    </a:dk2>
    <a:lt2>
      <a:srgbClr val="E8E6DF"/>
    </a:lt2>
    <a:accent1>
      <a:srgbClr val="463668"/>
    </a:accent1>
    <a:accent2>
      <a:srgbClr val="D59ED7"/>
    </a:accent2>
    <a:accent3>
      <a:srgbClr val="C03BC4"/>
    </a:accent3>
    <a:accent4>
      <a:srgbClr val="8C8279"/>
    </a:accent4>
    <a:accent5>
      <a:srgbClr val="FFA38B"/>
    </a:accent5>
    <a:accent6>
      <a:srgbClr val="D7D2CB"/>
    </a:accent6>
    <a:hlink>
      <a:srgbClr val="C03BC4"/>
    </a:hlink>
    <a:folHlink>
      <a:srgbClr val="C03BC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Metadata/LabelInfo.xml><?xml version="1.0" encoding="utf-8"?>
<clbl:labelList xmlns:clbl="http://schemas.microsoft.com/office/2020/mipLabelMetadata">
  <clbl:label id="{87867195-f2b8-4ac2-b0b6-6bb73cb33af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Azure Networking Overview - Brief</Template>
  <TotalTime>1206</TotalTime>
  <Words>22271</Words>
  <Application>Microsoft Office PowerPoint</Application>
  <PresentationFormat>Widescreen</PresentationFormat>
  <Paragraphs>1814</Paragraphs>
  <Slides>64</Slides>
  <Notes>55</Notes>
  <HiddenSlides>1</HiddenSlides>
  <MMClips>0</MMClips>
  <ScaleCrop>false</ScaleCrop>
  <HeadingPairs>
    <vt:vector size="6" baseType="variant">
      <vt:variant>
        <vt:lpstr>Fonts Used</vt:lpstr>
      </vt:variant>
      <vt:variant>
        <vt:i4>20</vt:i4>
      </vt:variant>
      <vt:variant>
        <vt:lpstr>Theme</vt:lpstr>
      </vt:variant>
      <vt:variant>
        <vt:i4>3</vt:i4>
      </vt:variant>
      <vt:variant>
        <vt:lpstr>Slide Titles</vt:lpstr>
      </vt:variant>
      <vt:variant>
        <vt:i4>64</vt:i4>
      </vt:variant>
    </vt:vector>
  </HeadingPairs>
  <TitlesOfParts>
    <vt:vector size="87" baseType="lpstr">
      <vt:lpstr>-apple-system</vt:lpstr>
      <vt:lpstr>Aptos</vt:lpstr>
      <vt:lpstr>Arial</vt:lpstr>
      <vt:lpstr>Calibri</vt:lpstr>
      <vt:lpstr>Charter</vt:lpstr>
      <vt:lpstr>Consolas</vt:lpstr>
      <vt:lpstr>inherit</vt:lpstr>
      <vt:lpstr>Menlo</vt:lpstr>
      <vt:lpstr>Open Sans Light</vt:lpstr>
      <vt:lpstr>Segoe Sans Display Semibold</vt:lpstr>
      <vt:lpstr>Segoe UI</vt:lpstr>
      <vt:lpstr>Segoe UI Semibold</vt:lpstr>
      <vt:lpstr>Segoe UI Semilight</vt:lpstr>
      <vt:lpstr>Segoe UI Variable Display Semib</vt:lpstr>
      <vt:lpstr>Segoe UI Variable Display Semibold</vt:lpstr>
      <vt:lpstr>Segoe UI Variable Small</vt:lpstr>
      <vt:lpstr>Segoe WPC</vt:lpstr>
      <vt:lpstr>System Font Regular</vt:lpstr>
      <vt:lpstr>Wingdings</vt:lpstr>
      <vt:lpstr>Work Sans</vt:lpstr>
      <vt:lpstr>2_WHITE TEMPLATE</vt:lpstr>
      <vt:lpstr>Microsoft Build 16:9 Template Dark</vt:lpstr>
      <vt:lpstr>Microsoft AI Tour 16:9 Template Light</vt:lpstr>
      <vt:lpstr>Introduction to data-driven AI applications and multi-modal search</vt:lpstr>
      <vt:lpstr>Agenda</vt:lpstr>
      <vt:lpstr>About your Speaker</vt:lpstr>
      <vt:lpstr>Prerequisites for this workshop</vt:lpstr>
      <vt:lpstr>Structure of the workshop</vt:lpstr>
      <vt:lpstr>Demo</vt:lpstr>
      <vt:lpstr>Machine Learning vs. Artificial Intelligence</vt:lpstr>
      <vt:lpstr>AI != ChatGPT</vt:lpstr>
      <vt:lpstr>OpenAI Models</vt:lpstr>
      <vt:lpstr>LLM: Large Language Model</vt:lpstr>
      <vt:lpstr>Popular LLMs</vt:lpstr>
      <vt:lpstr>The limitations of LLMs</vt:lpstr>
      <vt:lpstr>Incorporating domain knowledge</vt:lpstr>
      <vt:lpstr>Retrieval-augmented  generation (RAG)​</vt:lpstr>
      <vt:lpstr>Retrieval Augmented Generation (RAG)</vt:lpstr>
      <vt:lpstr>RAG: Retrieval Augmented Generation</vt:lpstr>
      <vt:lpstr>The importance of the search step</vt:lpstr>
      <vt:lpstr>What is the RAG searching?</vt:lpstr>
      <vt:lpstr>Components of a high-quality RAG</vt:lpstr>
      <vt:lpstr>Vectors 101</vt:lpstr>
      <vt:lpstr>Vector embeddings</vt:lpstr>
      <vt:lpstr>Vector similarity</vt:lpstr>
      <vt:lpstr>Vector search</vt:lpstr>
      <vt:lpstr>Vector databases in Azure</vt:lpstr>
      <vt:lpstr>Storing Embeddings as Vectors</vt:lpstr>
      <vt:lpstr>Search multi-modal vectors</vt:lpstr>
      <vt:lpstr>Optimal relevance: Hybrid search + Semantic ranker </vt:lpstr>
      <vt:lpstr>Example database schema</vt:lpstr>
      <vt:lpstr>Demo – Vectorizing data in Azure Functions</vt:lpstr>
      <vt:lpstr>What we are building today</vt:lpstr>
      <vt:lpstr>Azure Functions for intelligent apps</vt:lpstr>
      <vt:lpstr>Azure Functions on Azure Container Apps</vt:lpstr>
      <vt:lpstr>Hands on app building</vt:lpstr>
      <vt:lpstr>Workshop - Goals</vt:lpstr>
      <vt:lpstr>Considerations for Production</vt:lpstr>
      <vt:lpstr>Are the answers high quality?</vt:lpstr>
      <vt:lpstr>What affects the quality?</vt:lpstr>
      <vt:lpstr>Evaluation approaches</vt:lpstr>
      <vt:lpstr>LLM Ops for LLM Apps</vt:lpstr>
      <vt:lpstr>PowerPoint Presentation</vt:lpstr>
      <vt:lpstr>Experimenting with quality factors</vt:lpstr>
      <vt:lpstr>Experimenting with quality factors</vt:lpstr>
      <vt:lpstr>PowerPoint Presentation</vt:lpstr>
      <vt:lpstr>AI RAG Chat Evaluator </vt:lpstr>
      <vt:lpstr>Ground truth data</vt:lpstr>
      <vt:lpstr>Evaluation</vt:lpstr>
      <vt:lpstr>Review the metrics across runs</vt:lpstr>
      <vt:lpstr>Compare answers across runs</vt:lpstr>
      <vt:lpstr>Localization for LLMs</vt:lpstr>
      <vt:lpstr>Text Splitting by Tokens</vt:lpstr>
      <vt:lpstr>Monitoring AI Applications</vt:lpstr>
      <vt:lpstr>OpenTelemetry Architecture</vt:lpstr>
      <vt:lpstr>Observability Concepts</vt:lpstr>
      <vt:lpstr>AI SDK Support for OpenTelemetry</vt:lpstr>
      <vt:lpstr>3rd Party Support for OpenTelemetry</vt:lpstr>
      <vt:lpstr>Securing your RAG</vt:lpstr>
      <vt:lpstr>User login and data access control</vt:lpstr>
      <vt:lpstr>Private network deployment</vt:lpstr>
      <vt:lpstr>PowerPoint Presentation</vt:lpstr>
      <vt:lpstr>Where next?</vt:lpstr>
      <vt:lpstr>Appendix</vt:lpstr>
      <vt:lpstr>Incorporating domain knowledge</vt:lpstr>
      <vt:lpstr>Agenda</vt:lpstr>
      <vt:lpstr>Using OpenAI LLMs: Python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data-driven AI applications and multi-modal search</dc:title>
  <dc:creator>Anthony Shaw (Group)</dc:creator>
  <cp:lastModifiedBy>Ramya Oruganti</cp:lastModifiedBy>
  <cp:revision>3</cp:revision>
  <dcterms:created xsi:type="dcterms:W3CDTF">2024-08-28T22:45:13Z</dcterms:created>
  <dcterms:modified xsi:type="dcterms:W3CDTF">2024-09-19T19:29:21Z</dcterms:modified>
</cp:coreProperties>
</file>